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723" r:id="rId3"/>
  </p:sldMasterIdLst>
  <p:notesMasterIdLst>
    <p:notesMasterId r:id="rId41"/>
  </p:notesMasterIdLst>
  <p:handoutMasterIdLst>
    <p:handoutMasterId r:id="rId42"/>
  </p:handoutMasterIdLst>
  <p:sldIdLst>
    <p:sldId id="462" r:id="rId4"/>
    <p:sldId id="458" r:id="rId5"/>
    <p:sldId id="494" r:id="rId6"/>
    <p:sldId id="495" r:id="rId7"/>
    <p:sldId id="496" r:id="rId8"/>
    <p:sldId id="497" r:id="rId9"/>
    <p:sldId id="498" r:id="rId10"/>
    <p:sldId id="499" r:id="rId11"/>
    <p:sldId id="500" r:id="rId12"/>
    <p:sldId id="501" r:id="rId13"/>
    <p:sldId id="502" r:id="rId14"/>
    <p:sldId id="503" r:id="rId15"/>
    <p:sldId id="513" r:id="rId16"/>
    <p:sldId id="514" r:id="rId17"/>
    <p:sldId id="504" r:id="rId18"/>
    <p:sldId id="505" r:id="rId19"/>
    <p:sldId id="506" r:id="rId20"/>
    <p:sldId id="507" r:id="rId21"/>
    <p:sldId id="508" r:id="rId22"/>
    <p:sldId id="509" r:id="rId23"/>
    <p:sldId id="510" r:id="rId24"/>
    <p:sldId id="511" r:id="rId25"/>
    <p:sldId id="512" r:id="rId26"/>
    <p:sldId id="515" r:id="rId27"/>
    <p:sldId id="516" r:id="rId28"/>
    <p:sldId id="517" r:id="rId29"/>
    <p:sldId id="518" r:id="rId30"/>
    <p:sldId id="519" r:id="rId31"/>
    <p:sldId id="520" r:id="rId32"/>
    <p:sldId id="521" r:id="rId33"/>
    <p:sldId id="522" r:id="rId34"/>
    <p:sldId id="523" r:id="rId35"/>
    <p:sldId id="524" r:id="rId36"/>
    <p:sldId id="525" r:id="rId37"/>
    <p:sldId id="526" r:id="rId38"/>
    <p:sldId id="527" r:id="rId39"/>
    <p:sldId id="493" r:id="rId4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Lannoy, Amy B." initials="DAB"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88501" autoAdjust="0"/>
  </p:normalViewPr>
  <p:slideViewPr>
    <p:cSldViewPr>
      <p:cViewPr varScale="1">
        <p:scale>
          <a:sx n="90" d="100"/>
          <a:sy n="90" d="100"/>
        </p:scale>
        <p:origin x="1392" y="84"/>
      </p:cViewPr>
      <p:guideLst>
        <p:guide orient="horz" pos="2160"/>
        <p:guide pos="2880"/>
      </p:guideLst>
    </p:cSldViewPr>
  </p:slideViewPr>
  <p:outlineViewPr>
    <p:cViewPr>
      <p:scale>
        <a:sx n="33" d="100"/>
        <a:sy n="33" d="100"/>
      </p:scale>
      <p:origin x="0" y="-89292"/>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commentAuthors" Target="commentAuthor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heme" Target="theme/theme1.xml"/><Relationship Id="rId20" Type="http://schemas.openxmlformats.org/officeDocument/2006/relationships/slide" Target="slides/slide17.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43026" cy="465297"/>
          </a:xfrm>
          <a:prstGeom prst="rect">
            <a:avLst/>
          </a:prstGeom>
        </p:spPr>
        <p:txBody>
          <a:bodyPr vert="horz" lIns="90593" tIns="45297" rIns="90593" bIns="45297" rtlCol="0"/>
          <a:lstStyle>
            <a:lvl1pPr algn="l">
              <a:defRPr sz="1200"/>
            </a:lvl1pPr>
          </a:lstStyle>
          <a:p>
            <a:endParaRPr lang="en-US" dirty="0"/>
          </a:p>
        </p:txBody>
      </p:sp>
      <p:sp>
        <p:nvSpPr>
          <p:cNvPr id="3" name="Date Placeholder 2"/>
          <p:cNvSpPr>
            <a:spLocks noGrp="1"/>
          </p:cNvSpPr>
          <p:nvPr>
            <p:ph type="dt" sz="quarter" idx="1"/>
          </p:nvPr>
        </p:nvSpPr>
        <p:spPr>
          <a:xfrm>
            <a:off x="3978488" y="2"/>
            <a:ext cx="3043026" cy="465297"/>
          </a:xfrm>
          <a:prstGeom prst="rect">
            <a:avLst/>
          </a:prstGeom>
        </p:spPr>
        <p:txBody>
          <a:bodyPr vert="horz" lIns="90593" tIns="45297" rIns="90593" bIns="45297" rtlCol="0"/>
          <a:lstStyle>
            <a:lvl1pPr algn="r">
              <a:defRPr sz="1200"/>
            </a:lvl1pPr>
          </a:lstStyle>
          <a:p>
            <a:fld id="{BB51A396-BD3E-486D-9498-229879AAB2F3}" type="datetimeFigureOut">
              <a:rPr lang="en-US" smtClean="0"/>
              <a:t>6/16/2021</a:t>
            </a:fld>
            <a:endParaRPr lang="en-US" dirty="0"/>
          </a:p>
        </p:txBody>
      </p:sp>
      <p:sp>
        <p:nvSpPr>
          <p:cNvPr id="4" name="Footer Placeholder 3"/>
          <p:cNvSpPr>
            <a:spLocks noGrp="1"/>
          </p:cNvSpPr>
          <p:nvPr>
            <p:ph type="ftr" sz="quarter" idx="2"/>
          </p:nvPr>
        </p:nvSpPr>
        <p:spPr>
          <a:xfrm>
            <a:off x="1" y="8842218"/>
            <a:ext cx="3043026" cy="465297"/>
          </a:xfrm>
          <a:prstGeom prst="rect">
            <a:avLst/>
          </a:prstGeom>
        </p:spPr>
        <p:txBody>
          <a:bodyPr vert="horz" lIns="90593" tIns="45297" rIns="90593" bIns="4529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488" y="8842218"/>
            <a:ext cx="3043026" cy="465297"/>
          </a:xfrm>
          <a:prstGeom prst="rect">
            <a:avLst/>
          </a:prstGeom>
        </p:spPr>
        <p:txBody>
          <a:bodyPr vert="horz" lIns="90593" tIns="45297" rIns="90593" bIns="45297" rtlCol="0" anchor="b"/>
          <a:lstStyle>
            <a:lvl1pPr algn="r">
              <a:defRPr sz="1200"/>
            </a:lvl1pPr>
          </a:lstStyle>
          <a:p>
            <a:fld id="{38258D7A-8D5F-4244-A8FC-4A03C0615876}" type="slidenum">
              <a:rPr lang="en-US" smtClean="0"/>
              <a:t>‹#›</a:t>
            </a:fld>
            <a:endParaRPr lang="en-US" dirty="0"/>
          </a:p>
        </p:txBody>
      </p:sp>
    </p:spTree>
    <p:extLst>
      <p:ext uri="{BB962C8B-B14F-4D97-AF65-F5344CB8AC3E}">
        <p14:creationId xmlns:p14="http://schemas.microsoft.com/office/powerpoint/2010/main" val="8524127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43026" cy="465297"/>
          </a:xfrm>
          <a:prstGeom prst="rect">
            <a:avLst/>
          </a:prstGeom>
        </p:spPr>
        <p:txBody>
          <a:bodyPr vert="horz" lIns="90593" tIns="45297" rIns="90593" bIns="45297" rtlCol="0"/>
          <a:lstStyle>
            <a:lvl1pPr algn="l">
              <a:defRPr sz="1200"/>
            </a:lvl1pPr>
          </a:lstStyle>
          <a:p>
            <a:endParaRPr lang="en-US"/>
          </a:p>
        </p:txBody>
      </p:sp>
      <p:sp>
        <p:nvSpPr>
          <p:cNvPr id="3" name="Date Placeholder 2"/>
          <p:cNvSpPr>
            <a:spLocks noGrp="1"/>
          </p:cNvSpPr>
          <p:nvPr>
            <p:ph type="dt" idx="1"/>
          </p:nvPr>
        </p:nvSpPr>
        <p:spPr>
          <a:xfrm>
            <a:off x="3978488" y="2"/>
            <a:ext cx="3043026" cy="465297"/>
          </a:xfrm>
          <a:prstGeom prst="rect">
            <a:avLst/>
          </a:prstGeom>
        </p:spPr>
        <p:txBody>
          <a:bodyPr vert="horz" lIns="90593" tIns="45297" rIns="90593" bIns="45297" rtlCol="0"/>
          <a:lstStyle>
            <a:lvl1pPr algn="r">
              <a:defRPr sz="1200"/>
            </a:lvl1pPr>
          </a:lstStyle>
          <a:p>
            <a:fld id="{A0D9E7FF-19E7-4C06-BCFF-1D97CCD29E07}" type="datetimeFigureOut">
              <a:rPr lang="en-US" smtClean="0"/>
              <a:t>6/16/2021</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0593" tIns="45297" rIns="90593" bIns="45297" rtlCol="0" anchor="ctr"/>
          <a:lstStyle/>
          <a:p>
            <a:endParaRPr lang="en-US"/>
          </a:p>
        </p:txBody>
      </p:sp>
      <p:sp>
        <p:nvSpPr>
          <p:cNvPr id="5" name="Notes Placeholder 4"/>
          <p:cNvSpPr>
            <a:spLocks noGrp="1"/>
          </p:cNvSpPr>
          <p:nvPr>
            <p:ph type="body" sz="quarter" idx="3"/>
          </p:nvPr>
        </p:nvSpPr>
        <p:spPr>
          <a:xfrm>
            <a:off x="701994" y="4421110"/>
            <a:ext cx="5619115" cy="4189254"/>
          </a:xfrm>
          <a:prstGeom prst="rect">
            <a:avLst/>
          </a:prstGeom>
        </p:spPr>
        <p:txBody>
          <a:bodyPr vert="horz" lIns="90593" tIns="45297" rIns="90593" bIns="4529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218"/>
            <a:ext cx="3043026" cy="465297"/>
          </a:xfrm>
          <a:prstGeom prst="rect">
            <a:avLst/>
          </a:prstGeom>
        </p:spPr>
        <p:txBody>
          <a:bodyPr vert="horz" lIns="90593" tIns="45297" rIns="90593" bIns="45297" rtlCol="0" anchor="b"/>
          <a:lstStyle>
            <a:lvl1pPr algn="l">
              <a:defRPr sz="1200"/>
            </a:lvl1pPr>
          </a:lstStyle>
          <a:p>
            <a:endParaRPr lang="en-US"/>
          </a:p>
        </p:txBody>
      </p:sp>
      <p:sp>
        <p:nvSpPr>
          <p:cNvPr id="7" name="Slide Number Placeholder 6"/>
          <p:cNvSpPr>
            <a:spLocks noGrp="1"/>
          </p:cNvSpPr>
          <p:nvPr>
            <p:ph type="sldNum" sz="quarter" idx="5"/>
          </p:nvPr>
        </p:nvSpPr>
        <p:spPr>
          <a:xfrm>
            <a:off x="3978488" y="8842218"/>
            <a:ext cx="3043026" cy="465297"/>
          </a:xfrm>
          <a:prstGeom prst="rect">
            <a:avLst/>
          </a:prstGeom>
        </p:spPr>
        <p:txBody>
          <a:bodyPr vert="horz" lIns="90593" tIns="45297" rIns="90593" bIns="45297" rtlCol="0" anchor="b"/>
          <a:lstStyle>
            <a:lvl1pPr algn="r">
              <a:defRPr sz="1200"/>
            </a:lvl1pPr>
          </a:lstStyle>
          <a:p>
            <a:fld id="{F3802717-C4A5-4AA0-BD5C-F5DBA8C02BAC}" type="slidenum">
              <a:rPr lang="en-US" smtClean="0"/>
              <a:t>‹#›</a:t>
            </a:fld>
            <a:endParaRPr lang="en-US"/>
          </a:p>
        </p:txBody>
      </p:sp>
    </p:spTree>
    <p:extLst>
      <p:ext uri="{BB962C8B-B14F-4D97-AF65-F5344CB8AC3E}">
        <p14:creationId xmlns:p14="http://schemas.microsoft.com/office/powerpoint/2010/main" val="30279924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802717-C4A5-4AA0-BD5C-F5DBA8C02BAC}" type="slidenum">
              <a:rPr lang="en-US" smtClean="0"/>
              <a:t>1</a:t>
            </a:fld>
            <a:endParaRPr lang="en-US"/>
          </a:p>
        </p:txBody>
      </p:sp>
    </p:spTree>
    <p:extLst>
      <p:ext uri="{BB962C8B-B14F-4D97-AF65-F5344CB8AC3E}">
        <p14:creationId xmlns:p14="http://schemas.microsoft.com/office/powerpoint/2010/main" val="3431853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10</a:t>
            </a:fld>
            <a:endParaRPr lang="en-US"/>
          </a:p>
        </p:txBody>
      </p:sp>
    </p:spTree>
    <p:extLst>
      <p:ext uri="{BB962C8B-B14F-4D97-AF65-F5344CB8AC3E}">
        <p14:creationId xmlns:p14="http://schemas.microsoft.com/office/powerpoint/2010/main" val="4540361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11</a:t>
            </a:fld>
            <a:endParaRPr lang="en-US"/>
          </a:p>
        </p:txBody>
      </p:sp>
    </p:spTree>
    <p:extLst>
      <p:ext uri="{BB962C8B-B14F-4D97-AF65-F5344CB8AC3E}">
        <p14:creationId xmlns:p14="http://schemas.microsoft.com/office/powerpoint/2010/main" val="5171214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12</a:t>
            </a:fld>
            <a:endParaRPr lang="en-US"/>
          </a:p>
        </p:txBody>
      </p:sp>
    </p:spTree>
    <p:extLst>
      <p:ext uri="{BB962C8B-B14F-4D97-AF65-F5344CB8AC3E}">
        <p14:creationId xmlns:p14="http://schemas.microsoft.com/office/powerpoint/2010/main" val="3894013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13</a:t>
            </a:fld>
            <a:endParaRPr lang="en-US"/>
          </a:p>
        </p:txBody>
      </p:sp>
    </p:spTree>
    <p:extLst>
      <p:ext uri="{BB962C8B-B14F-4D97-AF65-F5344CB8AC3E}">
        <p14:creationId xmlns:p14="http://schemas.microsoft.com/office/powerpoint/2010/main" val="34592609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14</a:t>
            </a:fld>
            <a:endParaRPr lang="en-US"/>
          </a:p>
        </p:txBody>
      </p:sp>
    </p:spTree>
    <p:extLst>
      <p:ext uri="{BB962C8B-B14F-4D97-AF65-F5344CB8AC3E}">
        <p14:creationId xmlns:p14="http://schemas.microsoft.com/office/powerpoint/2010/main" val="34664917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15</a:t>
            </a:fld>
            <a:endParaRPr lang="en-US"/>
          </a:p>
        </p:txBody>
      </p:sp>
    </p:spTree>
    <p:extLst>
      <p:ext uri="{BB962C8B-B14F-4D97-AF65-F5344CB8AC3E}">
        <p14:creationId xmlns:p14="http://schemas.microsoft.com/office/powerpoint/2010/main" val="34422966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16</a:t>
            </a:fld>
            <a:endParaRPr lang="en-US"/>
          </a:p>
        </p:txBody>
      </p:sp>
    </p:spTree>
    <p:extLst>
      <p:ext uri="{BB962C8B-B14F-4D97-AF65-F5344CB8AC3E}">
        <p14:creationId xmlns:p14="http://schemas.microsoft.com/office/powerpoint/2010/main" val="17016059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17</a:t>
            </a:fld>
            <a:endParaRPr lang="en-US"/>
          </a:p>
        </p:txBody>
      </p:sp>
    </p:spTree>
    <p:extLst>
      <p:ext uri="{BB962C8B-B14F-4D97-AF65-F5344CB8AC3E}">
        <p14:creationId xmlns:p14="http://schemas.microsoft.com/office/powerpoint/2010/main" val="17637743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18</a:t>
            </a:fld>
            <a:endParaRPr lang="en-US"/>
          </a:p>
        </p:txBody>
      </p:sp>
    </p:spTree>
    <p:extLst>
      <p:ext uri="{BB962C8B-B14F-4D97-AF65-F5344CB8AC3E}">
        <p14:creationId xmlns:p14="http://schemas.microsoft.com/office/powerpoint/2010/main" val="18862270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19</a:t>
            </a:fld>
            <a:endParaRPr lang="en-US"/>
          </a:p>
        </p:txBody>
      </p:sp>
    </p:spTree>
    <p:extLst>
      <p:ext uri="{BB962C8B-B14F-4D97-AF65-F5344CB8AC3E}">
        <p14:creationId xmlns:p14="http://schemas.microsoft.com/office/powerpoint/2010/main" val="639510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2</a:t>
            </a:fld>
            <a:endParaRPr lang="en-US"/>
          </a:p>
        </p:txBody>
      </p:sp>
    </p:spTree>
    <p:extLst>
      <p:ext uri="{BB962C8B-B14F-4D97-AF65-F5344CB8AC3E}">
        <p14:creationId xmlns:p14="http://schemas.microsoft.com/office/powerpoint/2010/main" val="17619771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20</a:t>
            </a:fld>
            <a:endParaRPr lang="en-US"/>
          </a:p>
        </p:txBody>
      </p:sp>
    </p:spTree>
    <p:extLst>
      <p:ext uri="{BB962C8B-B14F-4D97-AF65-F5344CB8AC3E}">
        <p14:creationId xmlns:p14="http://schemas.microsoft.com/office/powerpoint/2010/main" val="1141312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21</a:t>
            </a:fld>
            <a:endParaRPr lang="en-US"/>
          </a:p>
        </p:txBody>
      </p:sp>
    </p:spTree>
    <p:extLst>
      <p:ext uri="{BB962C8B-B14F-4D97-AF65-F5344CB8AC3E}">
        <p14:creationId xmlns:p14="http://schemas.microsoft.com/office/powerpoint/2010/main" val="7653424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22</a:t>
            </a:fld>
            <a:endParaRPr lang="en-US"/>
          </a:p>
        </p:txBody>
      </p:sp>
    </p:spTree>
    <p:extLst>
      <p:ext uri="{BB962C8B-B14F-4D97-AF65-F5344CB8AC3E}">
        <p14:creationId xmlns:p14="http://schemas.microsoft.com/office/powerpoint/2010/main" val="1907612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23</a:t>
            </a:fld>
            <a:endParaRPr lang="en-US"/>
          </a:p>
        </p:txBody>
      </p:sp>
    </p:spTree>
    <p:extLst>
      <p:ext uri="{BB962C8B-B14F-4D97-AF65-F5344CB8AC3E}">
        <p14:creationId xmlns:p14="http://schemas.microsoft.com/office/powerpoint/2010/main" val="18409420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24</a:t>
            </a:fld>
            <a:endParaRPr lang="en-US"/>
          </a:p>
        </p:txBody>
      </p:sp>
    </p:spTree>
    <p:extLst>
      <p:ext uri="{BB962C8B-B14F-4D97-AF65-F5344CB8AC3E}">
        <p14:creationId xmlns:p14="http://schemas.microsoft.com/office/powerpoint/2010/main" val="36440902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25</a:t>
            </a:fld>
            <a:endParaRPr lang="en-US"/>
          </a:p>
        </p:txBody>
      </p:sp>
    </p:spTree>
    <p:extLst>
      <p:ext uri="{BB962C8B-B14F-4D97-AF65-F5344CB8AC3E}">
        <p14:creationId xmlns:p14="http://schemas.microsoft.com/office/powerpoint/2010/main" val="18093237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26</a:t>
            </a:fld>
            <a:endParaRPr lang="en-US"/>
          </a:p>
        </p:txBody>
      </p:sp>
    </p:spTree>
    <p:extLst>
      <p:ext uri="{BB962C8B-B14F-4D97-AF65-F5344CB8AC3E}">
        <p14:creationId xmlns:p14="http://schemas.microsoft.com/office/powerpoint/2010/main" val="16108692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27</a:t>
            </a:fld>
            <a:endParaRPr lang="en-US"/>
          </a:p>
        </p:txBody>
      </p:sp>
    </p:spTree>
    <p:extLst>
      <p:ext uri="{BB962C8B-B14F-4D97-AF65-F5344CB8AC3E}">
        <p14:creationId xmlns:p14="http://schemas.microsoft.com/office/powerpoint/2010/main" val="36189883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28</a:t>
            </a:fld>
            <a:endParaRPr lang="en-US"/>
          </a:p>
        </p:txBody>
      </p:sp>
    </p:spTree>
    <p:extLst>
      <p:ext uri="{BB962C8B-B14F-4D97-AF65-F5344CB8AC3E}">
        <p14:creationId xmlns:p14="http://schemas.microsoft.com/office/powerpoint/2010/main" val="18586283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29</a:t>
            </a:fld>
            <a:endParaRPr lang="en-US"/>
          </a:p>
        </p:txBody>
      </p:sp>
    </p:spTree>
    <p:extLst>
      <p:ext uri="{BB962C8B-B14F-4D97-AF65-F5344CB8AC3E}">
        <p14:creationId xmlns:p14="http://schemas.microsoft.com/office/powerpoint/2010/main" val="3452251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3</a:t>
            </a:fld>
            <a:endParaRPr lang="en-US"/>
          </a:p>
        </p:txBody>
      </p:sp>
    </p:spTree>
    <p:extLst>
      <p:ext uri="{BB962C8B-B14F-4D97-AF65-F5344CB8AC3E}">
        <p14:creationId xmlns:p14="http://schemas.microsoft.com/office/powerpoint/2010/main" val="3690944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30</a:t>
            </a:fld>
            <a:endParaRPr lang="en-US"/>
          </a:p>
        </p:txBody>
      </p:sp>
    </p:spTree>
    <p:extLst>
      <p:ext uri="{BB962C8B-B14F-4D97-AF65-F5344CB8AC3E}">
        <p14:creationId xmlns:p14="http://schemas.microsoft.com/office/powerpoint/2010/main" val="27140553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31</a:t>
            </a:fld>
            <a:endParaRPr lang="en-US"/>
          </a:p>
        </p:txBody>
      </p:sp>
    </p:spTree>
    <p:extLst>
      <p:ext uri="{BB962C8B-B14F-4D97-AF65-F5344CB8AC3E}">
        <p14:creationId xmlns:p14="http://schemas.microsoft.com/office/powerpoint/2010/main" val="16673113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32</a:t>
            </a:fld>
            <a:endParaRPr lang="en-US"/>
          </a:p>
        </p:txBody>
      </p:sp>
    </p:spTree>
    <p:extLst>
      <p:ext uri="{BB962C8B-B14F-4D97-AF65-F5344CB8AC3E}">
        <p14:creationId xmlns:p14="http://schemas.microsoft.com/office/powerpoint/2010/main" val="14618768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33</a:t>
            </a:fld>
            <a:endParaRPr lang="en-US"/>
          </a:p>
        </p:txBody>
      </p:sp>
    </p:spTree>
    <p:extLst>
      <p:ext uri="{BB962C8B-B14F-4D97-AF65-F5344CB8AC3E}">
        <p14:creationId xmlns:p14="http://schemas.microsoft.com/office/powerpoint/2010/main" val="16875002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34</a:t>
            </a:fld>
            <a:endParaRPr lang="en-US"/>
          </a:p>
        </p:txBody>
      </p:sp>
    </p:spTree>
    <p:extLst>
      <p:ext uri="{BB962C8B-B14F-4D97-AF65-F5344CB8AC3E}">
        <p14:creationId xmlns:p14="http://schemas.microsoft.com/office/powerpoint/2010/main" val="370124417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35</a:t>
            </a:fld>
            <a:endParaRPr lang="en-US"/>
          </a:p>
        </p:txBody>
      </p:sp>
    </p:spTree>
    <p:extLst>
      <p:ext uri="{BB962C8B-B14F-4D97-AF65-F5344CB8AC3E}">
        <p14:creationId xmlns:p14="http://schemas.microsoft.com/office/powerpoint/2010/main" val="4971824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36</a:t>
            </a:fld>
            <a:endParaRPr lang="en-US"/>
          </a:p>
        </p:txBody>
      </p:sp>
    </p:spTree>
    <p:extLst>
      <p:ext uri="{BB962C8B-B14F-4D97-AF65-F5344CB8AC3E}">
        <p14:creationId xmlns:p14="http://schemas.microsoft.com/office/powerpoint/2010/main" val="4865004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37</a:t>
            </a:fld>
            <a:endParaRPr lang="en-US"/>
          </a:p>
        </p:txBody>
      </p:sp>
    </p:spTree>
    <p:extLst>
      <p:ext uri="{BB962C8B-B14F-4D97-AF65-F5344CB8AC3E}">
        <p14:creationId xmlns:p14="http://schemas.microsoft.com/office/powerpoint/2010/main" val="4155362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4</a:t>
            </a:fld>
            <a:endParaRPr lang="en-US"/>
          </a:p>
        </p:txBody>
      </p:sp>
    </p:spTree>
    <p:extLst>
      <p:ext uri="{BB962C8B-B14F-4D97-AF65-F5344CB8AC3E}">
        <p14:creationId xmlns:p14="http://schemas.microsoft.com/office/powerpoint/2010/main" val="1153827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5</a:t>
            </a:fld>
            <a:endParaRPr lang="en-US"/>
          </a:p>
        </p:txBody>
      </p:sp>
    </p:spTree>
    <p:extLst>
      <p:ext uri="{BB962C8B-B14F-4D97-AF65-F5344CB8AC3E}">
        <p14:creationId xmlns:p14="http://schemas.microsoft.com/office/powerpoint/2010/main" val="1064959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6</a:t>
            </a:fld>
            <a:endParaRPr lang="en-US"/>
          </a:p>
        </p:txBody>
      </p:sp>
    </p:spTree>
    <p:extLst>
      <p:ext uri="{BB962C8B-B14F-4D97-AF65-F5344CB8AC3E}">
        <p14:creationId xmlns:p14="http://schemas.microsoft.com/office/powerpoint/2010/main" val="2921927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7</a:t>
            </a:fld>
            <a:endParaRPr lang="en-US"/>
          </a:p>
        </p:txBody>
      </p:sp>
    </p:spTree>
    <p:extLst>
      <p:ext uri="{BB962C8B-B14F-4D97-AF65-F5344CB8AC3E}">
        <p14:creationId xmlns:p14="http://schemas.microsoft.com/office/powerpoint/2010/main" val="2983828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8</a:t>
            </a:fld>
            <a:endParaRPr lang="en-US"/>
          </a:p>
        </p:txBody>
      </p:sp>
    </p:spTree>
    <p:extLst>
      <p:ext uri="{BB962C8B-B14F-4D97-AF65-F5344CB8AC3E}">
        <p14:creationId xmlns:p14="http://schemas.microsoft.com/office/powerpoint/2010/main" val="31136823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802717-C4A5-4AA0-BD5C-F5DBA8C02BAC}" type="slidenum">
              <a:rPr lang="en-US" smtClean="0"/>
              <a:t>9</a:t>
            </a:fld>
            <a:endParaRPr lang="en-US"/>
          </a:p>
        </p:txBody>
      </p:sp>
    </p:spTree>
    <p:extLst>
      <p:ext uri="{BB962C8B-B14F-4D97-AF65-F5344CB8AC3E}">
        <p14:creationId xmlns:p14="http://schemas.microsoft.com/office/powerpoint/2010/main" val="3348081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9C7EE-32CA-4C17-92A7-71610AAD7CE2}"/>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549012-07ED-47D2-9B6D-773D42FA1D53}"/>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B836DFA6-F1D8-4D60-BA70-67D3CBD6D2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7B338F-BFDC-44A5-A087-A3CA464105FF}"/>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4177266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779DC-BE58-466C-B688-84E3DA9AEE9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0A7F75-796A-4B4C-8875-7F4E9E27ED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5339E3-7E05-40D6-AB76-5C6631A33427}"/>
              </a:ext>
            </a:extLst>
          </p:cNvPr>
          <p:cNvSpPr>
            <a:spLocks noGrp="1"/>
          </p:cNvSpPr>
          <p:nvPr>
            <p:ph type="dt" sz="half" idx="10"/>
          </p:nvPr>
        </p:nvSpPr>
        <p:spPr>
          <a:xfrm>
            <a:off x="628650" y="6356350"/>
            <a:ext cx="2057400" cy="365125"/>
          </a:xfrm>
          <a:prstGeom prst="rect">
            <a:avLst/>
          </a:prstGeom>
        </p:spPr>
        <p:txBody>
          <a:bodyPr/>
          <a:lstStyle/>
          <a:p>
            <a:fld id="{A5CC0F01-5132-436B-8E70-B4F895EA99D2}" type="datetimeFigureOut">
              <a:rPr lang="en-US" smtClean="0"/>
              <a:t>6/16/2021</a:t>
            </a:fld>
            <a:endParaRPr lang="en-US"/>
          </a:p>
        </p:txBody>
      </p:sp>
      <p:sp>
        <p:nvSpPr>
          <p:cNvPr id="5" name="Footer Placeholder 4">
            <a:extLst>
              <a:ext uri="{FF2B5EF4-FFF2-40B4-BE49-F238E27FC236}">
                <a16:creationId xmlns:a16="http://schemas.microsoft.com/office/drawing/2014/main" id="{A4511AE8-1B32-453D-9CF3-B61BB65275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B4B20-766A-4A62-A1C7-FADD7D0DA269}"/>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643654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8B6D8D-FD2B-4FC9-9B17-C51FAD2042BD}"/>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B8AD57-3F96-401C-817C-444180D3F00C}"/>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1482F0-0998-41A5-ACD6-4F0AAAA10EE0}"/>
              </a:ext>
            </a:extLst>
          </p:cNvPr>
          <p:cNvSpPr>
            <a:spLocks noGrp="1"/>
          </p:cNvSpPr>
          <p:nvPr>
            <p:ph type="dt" sz="half" idx="10"/>
          </p:nvPr>
        </p:nvSpPr>
        <p:spPr>
          <a:xfrm>
            <a:off x="628650" y="6356350"/>
            <a:ext cx="2057400" cy="365125"/>
          </a:xfrm>
          <a:prstGeom prst="rect">
            <a:avLst/>
          </a:prstGeom>
        </p:spPr>
        <p:txBody>
          <a:bodyPr/>
          <a:lstStyle/>
          <a:p>
            <a:fld id="{A5CC0F01-5132-436B-8E70-B4F895EA99D2}" type="datetimeFigureOut">
              <a:rPr lang="en-US" smtClean="0"/>
              <a:t>6/16/2021</a:t>
            </a:fld>
            <a:endParaRPr lang="en-US"/>
          </a:p>
        </p:txBody>
      </p:sp>
      <p:sp>
        <p:nvSpPr>
          <p:cNvPr id="5" name="Footer Placeholder 4">
            <a:extLst>
              <a:ext uri="{FF2B5EF4-FFF2-40B4-BE49-F238E27FC236}">
                <a16:creationId xmlns:a16="http://schemas.microsoft.com/office/drawing/2014/main" id="{D2F85C45-EAAB-489A-93E4-D2ABFFE49B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96AF94-7936-40EC-AD72-25F8A3C53EFB}"/>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402797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9C7EE-32CA-4C17-92A7-71610AAD7CE2}"/>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549012-07ED-47D2-9B6D-773D42FA1D53}"/>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91FCEC-000C-4F6E-A251-467EF708F19F}"/>
              </a:ext>
            </a:extLst>
          </p:cNvPr>
          <p:cNvSpPr>
            <a:spLocks noGrp="1"/>
          </p:cNvSpPr>
          <p:nvPr>
            <p:ph type="dt" sz="half" idx="10"/>
          </p:nvPr>
        </p:nvSpPr>
        <p:spPr/>
        <p:txBody>
          <a:bodyPr/>
          <a:lstStyle/>
          <a:p>
            <a:fld id="{A5CC0F01-5132-436B-8E70-B4F895EA99D2}" type="datetimeFigureOut">
              <a:rPr lang="en-US" smtClean="0"/>
              <a:t>6/16/2021</a:t>
            </a:fld>
            <a:endParaRPr lang="en-US"/>
          </a:p>
        </p:txBody>
      </p:sp>
      <p:sp>
        <p:nvSpPr>
          <p:cNvPr id="5" name="Footer Placeholder 4">
            <a:extLst>
              <a:ext uri="{FF2B5EF4-FFF2-40B4-BE49-F238E27FC236}">
                <a16:creationId xmlns:a16="http://schemas.microsoft.com/office/drawing/2014/main" id="{B836DFA6-F1D8-4D60-BA70-67D3CBD6D2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7B338F-BFDC-44A5-A087-A3CA464105FF}"/>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4145277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A7B02-53CB-430B-813D-4879485FDE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183797-86B7-4C61-B678-2B68DCEE0CA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51F553-7D7E-4E1C-B3CE-5E91DA38695C}"/>
              </a:ext>
            </a:extLst>
          </p:cNvPr>
          <p:cNvSpPr>
            <a:spLocks noGrp="1"/>
          </p:cNvSpPr>
          <p:nvPr>
            <p:ph type="dt" sz="half" idx="10"/>
          </p:nvPr>
        </p:nvSpPr>
        <p:spPr/>
        <p:txBody>
          <a:bodyPr/>
          <a:lstStyle/>
          <a:p>
            <a:fld id="{A5CC0F01-5132-436B-8E70-B4F895EA99D2}" type="datetimeFigureOut">
              <a:rPr lang="en-US" smtClean="0"/>
              <a:t>6/16/2021</a:t>
            </a:fld>
            <a:endParaRPr lang="en-US"/>
          </a:p>
        </p:txBody>
      </p:sp>
      <p:sp>
        <p:nvSpPr>
          <p:cNvPr id="5" name="Footer Placeholder 4">
            <a:extLst>
              <a:ext uri="{FF2B5EF4-FFF2-40B4-BE49-F238E27FC236}">
                <a16:creationId xmlns:a16="http://schemas.microsoft.com/office/drawing/2014/main" id="{D568258C-6A56-4B49-A2E8-3EABA0B83C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86D462-31AC-4D8F-A1B0-114165D2D1CF}"/>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1249328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6330B-87AA-46E4-B47E-04704E89D3D1}"/>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A7871E-00EB-474E-8B77-163F319C298D}"/>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3D29290-1995-4166-A2FA-C92BB19E4B0C}"/>
              </a:ext>
            </a:extLst>
          </p:cNvPr>
          <p:cNvSpPr>
            <a:spLocks noGrp="1"/>
          </p:cNvSpPr>
          <p:nvPr>
            <p:ph type="dt" sz="half" idx="10"/>
          </p:nvPr>
        </p:nvSpPr>
        <p:spPr/>
        <p:txBody>
          <a:bodyPr/>
          <a:lstStyle/>
          <a:p>
            <a:fld id="{A5CC0F01-5132-436B-8E70-B4F895EA99D2}" type="datetimeFigureOut">
              <a:rPr lang="en-US" smtClean="0"/>
              <a:t>6/16/2021</a:t>
            </a:fld>
            <a:endParaRPr lang="en-US" dirty="0"/>
          </a:p>
        </p:txBody>
      </p:sp>
      <p:sp>
        <p:nvSpPr>
          <p:cNvPr id="5" name="Footer Placeholder 4">
            <a:extLst>
              <a:ext uri="{FF2B5EF4-FFF2-40B4-BE49-F238E27FC236}">
                <a16:creationId xmlns:a16="http://schemas.microsoft.com/office/drawing/2014/main" id="{338DE6BD-326A-4B91-BA23-46F7BC3145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9FCD6C-00A7-4FBE-A88A-5371A82C6E3D}"/>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3404140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15973-92D4-4F08-AE56-61ECDB9EDB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1B72C2-C49C-44DE-902C-2796C03AF6DE}"/>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D7CCCE-36DE-4834-95E6-5B5E3DE4486A}"/>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E8DF9C-6A78-4A23-A139-F9F1F6F273DD}"/>
              </a:ext>
            </a:extLst>
          </p:cNvPr>
          <p:cNvSpPr>
            <a:spLocks noGrp="1"/>
          </p:cNvSpPr>
          <p:nvPr>
            <p:ph type="dt" sz="half" idx="10"/>
          </p:nvPr>
        </p:nvSpPr>
        <p:spPr/>
        <p:txBody>
          <a:bodyPr/>
          <a:lstStyle/>
          <a:p>
            <a:fld id="{A5CC0F01-5132-436B-8E70-B4F895EA99D2}" type="datetimeFigureOut">
              <a:rPr lang="en-US" smtClean="0"/>
              <a:t>6/16/2021</a:t>
            </a:fld>
            <a:endParaRPr lang="en-US"/>
          </a:p>
        </p:txBody>
      </p:sp>
      <p:sp>
        <p:nvSpPr>
          <p:cNvPr id="6" name="Footer Placeholder 5">
            <a:extLst>
              <a:ext uri="{FF2B5EF4-FFF2-40B4-BE49-F238E27FC236}">
                <a16:creationId xmlns:a16="http://schemas.microsoft.com/office/drawing/2014/main" id="{2C8F91E8-B86C-436B-ADDC-C36551DC9F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B25F4D-CA87-4599-BA31-EBF6268430E0}"/>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2978519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8D1EE-B36F-454E-B437-E2C21A6B0D6E}"/>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58B2322-D9FC-46C5-9D85-A3AD9A05F4C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5AD5BC2-C5F8-4687-8A3B-F84E7E9696E0}"/>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44F0C5-CCC6-4CF9-AD7D-E30558F2E13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CDA3B01-2BFA-4EB3-B6BA-7C84E4601B44}"/>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AE9842-F020-4BE7-A8B2-9DE4D3B06F4F}"/>
              </a:ext>
            </a:extLst>
          </p:cNvPr>
          <p:cNvSpPr>
            <a:spLocks noGrp="1"/>
          </p:cNvSpPr>
          <p:nvPr>
            <p:ph type="dt" sz="half" idx="10"/>
          </p:nvPr>
        </p:nvSpPr>
        <p:spPr/>
        <p:txBody>
          <a:bodyPr/>
          <a:lstStyle/>
          <a:p>
            <a:fld id="{A5CC0F01-5132-436B-8E70-B4F895EA99D2}" type="datetimeFigureOut">
              <a:rPr lang="en-US" smtClean="0"/>
              <a:t>6/16/2021</a:t>
            </a:fld>
            <a:endParaRPr lang="en-US"/>
          </a:p>
        </p:txBody>
      </p:sp>
      <p:sp>
        <p:nvSpPr>
          <p:cNvPr id="8" name="Footer Placeholder 7">
            <a:extLst>
              <a:ext uri="{FF2B5EF4-FFF2-40B4-BE49-F238E27FC236}">
                <a16:creationId xmlns:a16="http://schemas.microsoft.com/office/drawing/2014/main" id="{3165DB16-4D15-4E03-9ECE-6E608946FB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15C4DD-DEC6-412C-8024-EFE178B38B21}"/>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2829850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1440F-86EF-44A8-AD8B-8622C83330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360E94-82BF-418E-8DB9-BDED72564C85}"/>
              </a:ext>
            </a:extLst>
          </p:cNvPr>
          <p:cNvSpPr>
            <a:spLocks noGrp="1"/>
          </p:cNvSpPr>
          <p:nvPr>
            <p:ph type="dt" sz="half" idx="10"/>
          </p:nvPr>
        </p:nvSpPr>
        <p:spPr/>
        <p:txBody>
          <a:bodyPr/>
          <a:lstStyle/>
          <a:p>
            <a:fld id="{A5CC0F01-5132-436B-8E70-B4F895EA99D2}" type="datetimeFigureOut">
              <a:rPr lang="en-US" smtClean="0"/>
              <a:t>6/16/2021</a:t>
            </a:fld>
            <a:endParaRPr lang="en-US"/>
          </a:p>
        </p:txBody>
      </p:sp>
      <p:sp>
        <p:nvSpPr>
          <p:cNvPr id="4" name="Footer Placeholder 3">
            <a:extLst>
              <a:ext uri="{FF2B5EF4-FFF2-40B4-BE49-F238E27FC236}">
                <a16:creationId xmlns:a16="http://schemas.microsoft.com/office/drawing/2014/main" id="{0B7F5CBD-3BCF-4B31-A28F-6AA9925D73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FD56D8-52AE-4A91-9665-0BCA4AE0B9A4}"/>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22686196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B250DE-0FA9-47EF-B055-1BDF559D6C45}"/>
              </a:ext>
            </a:extLst>
          </p:cNvPr>
          <p:cNvSpPr>
            <a:spLocks noGrp="1"/>
          </p:cNvSpPr>
          <p:nvPr>
            <p:ph type="dt" sz="half" idx="10"/>
          </p:nvPr>
        </p:nvSpPr>
        <p:spPr/>
        <p:txBody>
          <a:bodyPr/>
          <a:lstStyle/>
          <a:p>
            <a:fld id="{A5CC0F01-5132-436B-8E70-B4F895EA99D2}" type="datetimeFigureOut">
              <a:rPr lang="en-US" smtClean="0"/>
              <a:t>6/16/2021</a:t>
            </a:fld>
            <a:endParaRPr lang="en-US"/>
          </a:p>
        </p:txBody>
      </p:sp>
      <p:sp>
        <p:nvSpPr>
          <p:cNvPr id="3" name="Footer Placeholder 2">
            <a:extLst>
              <a:ext uri="{FF2B5EF4-FFF2-40B4-BE49-F238E27FC236}">
                <a16:creationId xmlns:a16="http://schemas.microsoft.com/office/drawing/2014/main" id="{2DC9D6D6-1442-4F05-AF4A-0D3C680D6F1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85CC330-F052-4ACF-97E7-6C1632AD1742}"/>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5448545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9CE8A-A125-47AF-9C20-BAEF3C7411F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16CB2B-C248-4B9C-ACDD-CA08624D02A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B5F27A-510D-48D7-A014-DC26187D036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FBE09F6-60EA-433E-B931-1CA1A2A72265}"/>
              </a:ext>
            </a:extLst>
          </p:cNvPr>
          <p:cNvSpPr>
            <a:spLocks noGrp="1"/>
          </p:cNvSpPr>
          <p:nvPr>
            <p:ph type="dt" sz="half" idx="10"/>
          </p:nvPr>
        </p:nvSpPr>
        <p:spPr/>
        <p:txBody>
          <a:bodyPr/>
          <a:lstStyle/>
          <a:p>
            <a:fld id="{A5CC0F01-5132-436B-8E70-B4F895EA99D2}" type="datetimeFigureOut">
              <a:rPr lang="en-US" smtClean="0"/>
              <a:t>6/16/2021</a:t>
            </a:fld>
            <a:endParaRPr lang="en-US"/>
          </a:p>
        </p:txBody>
      </p:sp>
      <p:sp>
        <p:nvSpPr>
          <p:cNvPr id="6" name="Footer Placeholder 5">
            <a:extLst>
              <a:ext uri="{FF2B5EF4-FFF2-40B4-BE49-F238E27FC236}">
                <a16:creationId xmlns:a16="http://schemas.microsoft.com/office/drawing/2014/main" id="{A0A30AA7-4B2C-47FF-82EB-97CF8F69C9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F5F5-023B-4CCF-951A-CAEF456E23D3}"/>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177146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183797-86B7-4C61-B678-2B68DCEE0C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10">
            <a:extLst>
              <a:ext uri="{FF2B5EF4-FFF2-40B4-BE49-F238E27FC236}">
                <a16:creationId xmlns:a16="http://schemas.microsoft.com/office/drawing/2014/main" id="{060D0FD8-2922-4F19-935A-3BB511E70CDD}"/>
              </a:ext>
            </a:extLst>
          </p:cNvPr>
          <p:cNvSpPr>
            <a:spLocks noGrp="1"/>
          </p:cNvSpPr>
          <p:nvPr>
            <p:ph type="ftr" sz="quarter" idx="11"/>
          </p:nvPr>
        </p:nvSpPr>
        <p:spPr/>
        <p:txBody>
          <a:bodyPr/>
          <a:lstStyle/>
          <a:p>
            <a:endParaRPr lang="en-US"/>
          </a:p>
        </p:txBody>
      </p:sp>
      <p:sp>
        <p:nvSpPr>
          <p:cNvPr id="12" name="Slide Number Placeholder 11">
            <a:extLst>
              <a:ext uri="{FF2B5EF4-FFF2-40B4-BE49-F238E27FC236}">
                <a16:creationId xmlns:a16="http://schemas.microsoft.com/office/drawing/2014/main" id="{17397A9C-0F2F-405C-A0E9-BA9E1B5BA493}"/>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2318002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AB5C2-442B-4CCF-BA00-BC7C7BA4AA3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B6A758-EDD2-4F57-95C6-66D63DEAC8F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B0BA782-6465-4D75-ACA9-086A19779EE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25257B2-3A5B-47BF-B61F-268D59D7F1FA}"/>
              </a:ext>
            </a:extLst>
          </p:cNvPr>
          <p:cNvSpPr>
            <a:spLocks noGrp="1"/>
          </p:cNvSpPr>
          <p:nvPr>
            <p:ph type="dt" sz="half" idx="10"/>
          </p:nvPr>
        </p:nvSpPr>
        <p:spPr/>
        <p:txBody>
          <a:bodyPr/>
          <a:lstStyle/>
          <a:p>
            <a:fld id="{A5CC0F01-5132-436B-8E70-B4F895EA99D2}" type="datetimeFigureOut">
              <a:rPr lang="en-US" smtClean="0"/>
              <a:t>6/16/2021</a:t>
            </a:fld>
            <a:endParaRPr lang="en-US"/>
          </a:p>
        </p:txBody>
      </p:sp>
      <p:sp>
        <p:nvSpPr>
          <p:cNvPr id="6" name="Footer Placeholder 5">
            <a:extLst>
              <a:ext uri="{FF2B5EF4-FFF2-40B4-BE49-F238E27FC236}">
                <a16:creationId xmlns:a16="http://schemas.microsoft.com/office/drawing/2014/main" id="{D53BF8F3-9471-490A-8B77-2FD2453839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2B7AFB-9AB3-4DC3-A52D-FD8D6A6175D3}"/>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6299372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779DC-BE58-466C-B688-84E3DA9AEE9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0A7F75-796A-4B4C-8875-7F4E9E27EDC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5339E3-7E05-40D6-AB76-5C6631A33427}"/>
              </a:ext>
            </a:extLst>
          </p:cNvPr>
          <p:cNvSpPr>
            <a:spLocks noGrp="1"/>
          </p:cNvSpPr>
          <p:nvPr>
            <p:ph type="dt" sz="half" idx="10"/>
          </p:nvPr>
        </p:nvSpPr>
        <p:spPr/>
        <p:txBody>
          <a:bodyPr/>
          <a:lstStyle/>
          <a:p>
            <a:fld id="{A5CC0F01-5132-436B-8E70-B4F895EA99D2}" type="datetimeFigureOut">
              <a:rPr lang="en-US" smtClean="0"/>
              <a:t>6/16/2021</a:t>
            </a:fld>
            <a:endParaRPr lang="en-US"/>
          </a:p>
        </p:txBody>
      </p:sp>
      <p:sp>
        <p:nvSpPr>
          <p:cNvPr id="5" name="Footer Placeholder 4">
            <a:extLst>
              <a:ext uri="{FF2B5EF4-FFF2-40B4-BE49-F238E27FC236}">
                <a16:creationId xmlns:a16="http://schemas.microsoft.com/office/drawing/2014/main" id="{A4511AE8-1B32-453D-9CF3-B61BB65275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B4B20-766A-4A62-A1C7-FADD7D0DA269}"/>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9476445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8B6D8D-FD2B-4FC9-9B17-C51FAD2042BD}"/>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B8AD57-3F96-401C-817C-444180D3F00C}"/>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1482F0-0998-41A5-ACD6-4F0AAAA10EE0}"/>
              </a:ext>
            </a:extLst>
          </p:cNvPr>
          <p:cNvSpPr>
            <a:spLocks noGrp="1"/>
          </p:cNvSpPr>
          <p:nvPr>
            <p:ph type="dt" sz="half" idx="10"/>
          </p:nvPr>
        </p:nvSpPr>
        <p:spPr/>
        <p:txBody>
          <a:bodyPr/>
          <a:lstStyle/>
          <a:p>
            <a:fld id="{A5CC0F01-5132-436B-8E70-B4F895EA99D2}" type="datetimeFigureOut">
              <a:rPr lang="en-US" smtClean="0"/>
              <a:t>6/16/2021</a:t>
            </a:fld>
            <a:endParaRPr lang="en-US"/>
          </a:p>
        </p:txBody>
      </p:sp>
      <p:sp>
        <p:nvSpPr>
          <p:cNvPr id="5" name="Footer Placeholder 4">
            <a:extLst>
              <a:ext uri="{FF2B5EF4-FFF2-40B4-BE49-F238E27FC236}">
                <a16:creationId xmlns:a16="http://schemas.microsoft.com/office/drawing/2014/main" id="{D2F85C45-EAAB-489A-93E4-D2ABFFE49B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96AF94-7936-40EC-AD72-25F8A3C53EFB}"/>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7592552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6/16/2021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8694578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6/16/2021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5624715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CC0F01-5132-436B-8E70-B4F895EA99D2}" type="datetimeFigureOut">
              <a:rPr lang="en-US" smtClean="0"/>
              <a:t>6/16/2021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1414461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CC0F01-5132-436B-8E70-B4F895EA99D2}"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449147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CC0F01-5132-436B-8E70-B4F895EA99D2}" type="datetimeFigureOut">
              <a:rPr lang="en-US" smtClean="0"/>
              <a:t>6/16/2021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5056945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CC0F01-5132-436B-8E70-B4F895EA99D2}" type="datetimeFigureOut">
              <a:rPr lang="en-US" smtClean="0"/>
              <a:t>6/16/2021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24817748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CC0F01-5132-436B-8E70-B4F895EA99D2}" type="datetimeFigureOut">
              <a:rPr lang="en-US" smtClean="0"/>
              <a:t>6/16/2021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152222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6330B-87AA-46E4-B47E-04704E89D3D1}"/>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A7871E-00EB-474E-8B77-163F319C298D}"/>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D29290-1995-4166-A2FA-C92BB19E4B0C}"/>
              </a:ext>
            </a:extLst>
          </p:cNvPr>
          <p:cNvSpPr>
            <a:spLocks noGrp="1"/>
          </p:cNvSpPr>
          <p:nvPr>
            <p:ph type="dt" sz="half" idx="10"/>
          </p:nvPr>
        </p:nvSpPr>
        <p:spPr>
          <a:xfrm>
            <a:off x="628650" y="6356350"/>
            <a:ext cx="2057400" cy="365125"/>
          </a:xfrm>
          <a:prstGeom prst="rect">
            <a:avLst/>
          </a:prstGeom>
        </p:spPr>
        <p:txBody>
          <a:bodyPr/>
          <a:lstStyle/>
          <a:p>
            <a:fld id="{A5CC0F01-5132-436B-8E70-B4F895EA99D2}" type="datetimeFigureOut">
              <a:rPr lang="en-US" smtClean="0"/>
              <a:t>6/16/2021</a:t>
            </a:fld>
            <a:endParaRPr lang="en-US" dirty="0"/>
          </a:p>
        </p:txBody>
      </p:sp>
      <p:sp>
        <p:nvSpPr>
          <p:cNvPr id="5" name="Footer Placeholder 4">
            <a:extLst>
              <a:ext uri="{FF2B5EF4-FFF2-40B4-BE49-F238E27FC236}">
                <a16:creationId xmlns:a16="http://schemas.microsoft.com/office/drawing/2014/main" id="{338DE6BD-326A-4B91-BA23-46F7BC3145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9FCD6C-00A7-4FBE-A88A-5371A82C6E3D}"/>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55019151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CC0F01-5132-436B-8E70-B4F895EA99D2}"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5263245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CC0F01-5132-436B-8E70-B4F895EA99D2}"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14800019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CC0F01-5132-436B-8E70-B4F895EA99D2}"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175209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CC0F01-5132-436B-8E70-B4F895EA99D2}"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22968971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183797-86B7-4C61-B678-2B68DCEE0CA5}"/>
              </a:ext>
            </a:extLst>
          </p:cNvPr>
          <p:cNvSpPr>
            <a:spLocks noGrp="1"/>
          </p:cNvSpPr>
          <p:nvPr>
            <p:ph idx="1"/>
          </p:nvPr>
        </p:nvSpPr>
        <p:spPr/>
        <p:txBody>
          <a:bodyPr/>
          <a:lstStyle/>
          <a:p>
            <a:pPr lvl="0"/>
            <a:r>
              <a:rPr lang="en-US"/>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48112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15973-92D4-4F08-AE56-61ECDB9EDB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1B72C2-C49C-44DE-902C-2796C03AF6DE}"/>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D7CCCE-36DE-4834-95E6-5B5E3DE4486A}"/>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E8DF9C-6A78-4A23-A139-F9F1F6F273DD}"/>
              </a:ext>
            </a:extLst>
          </p:cNvPr>
          <p:cNvSpPr>
            <a:spLocks noGrp="1"/>
          </p:cNvSpPr>
          <p:nvPr>
            <p:ph type="dt" sz="half" idx="10"/>
          </p:nvPr>
        </p:nvSpPr>
        <p:spPr>
          <a:xfrm>
            <a:off x="628650" y="6356350"/>
            <a:ext cx="2057400" cy="365125"/>
          </a:xfrm>
          <a:prstGeom prst="rect">
            <a:avLst/>
          </a:prstGeom>
        </p:spPr>
        <p:txBody>
          <a:bodyPr/>
          <a:lstStyle/>
          <a:p>
            <a:fld id="{A5CC0F01-5132-436B-8E70-B4F895EA99D2}" type="datetimeFigureOut">
              <a:rPr lang="en-US" smtClean="0"/>
              <a:t>6/16/2021</a:t>
            </a:fld>
            <a:endParaRPr lang="en-US"/>
          </a:p>
        </p:txBody>
      </p:sp>
      <p:sp>
        <p:nvSpPr>
          <p:cNvPr id="6" name="Footer Placeholder 5">
            <a:extLst>
              <a:ext uri="{FF2B5EF4-FFF2-40B4-BE49-F238E27FC236}">
                <a16:creationId xmlns:a16="http://schemas.microsoft.com/office/drawing/2014/main" id="{2C8F91E8-B86C-436B-ADDC-C36551DC9F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B25F4D-CA87-4599-BA31-EBF6268430E0}"/>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1877434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8D1EE-B36F-454E-B437-E2C21A6B0D6E}"/>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58B2322-D9FC-46C5-9D85-A3AD9A05F4C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AD5BC2-C5F8-4687-8A3B-F84E7E9696E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44F0C5-CCC6-4CF9-AD7D-E30558F2E13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DA3B01-2BFA-4EB3-B6BA-7C84E4601B4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AE9842-F020-4BE7-A8B2-9DE4D3B06F4F}"/>
              </a:ext>
            </a:extLst>
          </p:cNvPr>
          <p:cNvSpPr>
            <a:spLocks noGrp="1"/>
          </p:cNvSpPr>
          <p:nvPr>
            <p:ph type="dt" sz="half" idx="10"/>
          </p:nvPr>
        </p:nvSpPr>
        <p:spPr>
          <a:xfrm>
            <a:off x="628650" y="6356350"/>
            <a:ext cx="2057400" cy="365125"/>
          </a:xfrm>
          <a:prstGeom prst="rect">
            <a:avLst/>
          </a:prstGeom>
        </p:spPr>
        <p:txBody>
          <a:bodyPr/>
          <a:lstStyle/>
          <a:p>
            <a:fld id="{A5CC0F01-5132-436B-8E70-B4F895EA99D2}" type="datetimeFigureOut">
              <a:rPr lang="en-US" smtClean="0"/>
              <a:t>6/16/2021</a:t>
            </a:fld>
            <a:endParaRPr lang="en-US"/>
          </a:p>
        </p:txBody>
      </p:sp>
      <p:sp>
        <p:nvSpPr>
          <p:cNvPr id="8" name="Footer Placeholder 7">
            <a:extLst>
              <a:ext uri="{FF2B5EF4-FFF2-40B4-BE49-F238E27FC236}">
                <a16:creationId xmlns:a16="http://schemas.microsoft.com/office/drawing/2014/main" id="{3165DB16-4D15-4E03-9ECE-6E608946FB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15C4DD-DEC6-412C-8024-EFE178B38B21}"/>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3014246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1440F-86EF-44A8-AD8B-8622C83330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360E94-82BF-418E-8DB9-BDED72564C85}"/>
              </a:ext>
            </a:extLst>
          </p:cNvPr>
          <p:cNvSpPr>
            <a:spLocks noGrp="1"/>
          </p:cNvSpPr>
          <p:nvPr>
            <p:ph type="dt" sz="half" idx="10"/>
          </p:nvPr>
        </p:nvSpPr>
        <p:spPr>
          <a:xfrm>
            <a:off x="628650" y="6356350"/>
            <a:ext cx="2057400" cy="365125"/>
          </a:xfrm>
          <a:prstGeom prst="rect">
            <a:avLst/>
          </a:prstGeom>
        </p:spPr>
        <p:txBody>
          <a:bodyPr/>
          <a:lstStyle/>
          <a:p>
            <a:fld id="{A5CC0F01-5132-436B-8E70-B4F895EA99D2}" type="datetimeFigureOut">
              <a:rPr lang="en-US" smtClean="0"/>
              <a:t>6/16/2021</a:t>
            </a:fld>
            <a:endParaRPr lang="en-US"/>
          </a:p>
        </p:txBody>
      </p:sp>
      <p:sp>
        <p:nvSpPr>
          <p:cNvPr id="4" name="Footer Placeholder 3">
            <a:extLst>
              <a:ext uri="{FF2B5EF4-FFF2-40B4-BE49-F238E27FC236}">
                <a16:creationId xmlns:a16="http://schemas.microsoft.com/office/drawing/2014/main" id="{0B7F5CBD-3BCF-4B31-A28F-6AA9925D73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FD56D8-52AE-4A91-9665-0BCA4AE0B9A4}"/>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1084983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B250DE-0FA9-47EF-B055-1BDF559D6C45}"/>
              </a:ext>
            </a:extLst>
          </p:cNvPr>
          <p:cNvSpPr>
            <a:spLocks noGrp="1"/>
          </p:cNvSpPr>
          <p:nvPr>
            <p:ph type="dt" sz="half" idx="10"/>
          </p:nvPr>
        </p:nvSpPr>
        <p:spPr>
          <a:xfrm>
            <a:off x="628650" y="6356350"/>
            <a:ext cx="2057400" cy="365125"/>
          </a:xfrm>
          <a:prstGeom prst="rect">
            <a:avLst/>
          </a:prstGeom>
        </p:spPr>
        <p:txBody>
          <a:bodyPr/>
          <a:lstStyle/>
          <a:p>
            <a:fld id="{A5CC0F01-5132-436B-8E70-B4F895EA99D2}" type="datetimeFigureOut">
              <a:rPr lang="en-US" smtClean="0"/>
              <a:t>6/16/2021</a:t>
            </a:fld>
            <a:endParaRPr lang="en-US"/>
          </a:p>
        </p:txBody>
      </p:sp>
      <p:sp>
        <p:nvSpPr>
          <p:cNvPr id="3" name="Footer Placeholder 2">
            <a:extLst>
              <a:ext uri="{FF2B5EF4-FFF2-40B4-BE49-F238E27FC236}">
                <a16:creationId xmlns:a16="http://schemas.microsoft.com/office/drawing/2014/main" id="{2DC9D6D6-1442-4F05-AF4A-0D3C680D6F1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85CC330-F052-4ACF-97E7-6C1632AD1742}"/>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544597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9CE8A-A125-47AF-9C20-BAEF3C7411F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16CB2B-C248-4B9C-ACDD-CA08624D02A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B5F27A-510D-48D7-A014-DC26187D036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BE09F6-60EA-433E-B931-1CA1A2A72265}"/>
              </a:ext>
            </a:extLst>
          </p:cNvPr>
          <p:cNvSpPr>
            <a:spLocks noGrp="1"/>
          </p:cNvSpPr>
          <p:nvPr>
            <p:ph type="dt" sz="half" idx="10"/>
          </p:nvPr>
        </p:nvSpPr>
        <p:spPr>
          <a:xfrm>
            <a:off x="628650" y="6356350"/>
            <a:ext cx="2057400" cy="365125"/>
          </a:xfrm>
          <a:prstGeom prst="rect">
            <a:avLst/>
          </a:prstGeom>
        </p:spPr>
        <p:txBody>
          <a:bodyPr/>
          <a:lstStyle/>
          <a:p>
            <a:fld id="{A5CC0F01-5132-436B-8E70-B4F895EA99D2}" type="datetimeFigureOut">
              <a:rPr lang="en-US" smtClean="0"/>
              <a:t>6/16/2021</a:t>
            </a:fld>
            <a:endParaRPr lang="en-US"/>
          </a:p>
        </p:txBody>
      </p:sp>
      <p:sp>
        <p:nvSpPr>
          <p:cNvPr id="6" name="Footer Placeholder 5">
            <a:extLst>
              <a:ext uri="{FF2B5EF4-FFF2-40B4-BE49-F238E27FC236}">
                <a16:creationId xmlns:a16="http://schemas.microsoft.com/office/drawing/2014/main" id="{A0A30AA7-4B2C-47FF-82EB-97CF8F69C9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F5F5-023B-4CCF-951A-CAEF456E23D3}"/>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2491807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AB5C2-442B-4CCF-BA00-BC7C7BA4AA3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B6A758-EDD2-4F57-95C6-66D63DEAC8F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B0BA782-6465-4D75-ACA9-086A19779EE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5257B2-3A5B-47BF-B61F-268D59D7F1FA}"/>
              </a:ext>
            </a:extLst>
          </p:cNvPr>
          <p:cNvSpPr>
            <a:spLocks noGrp="1"/>
          </p:cNvSpPr>
          <p:nvPr>
            <p:ph type="dt" sz="half" idx="10"/>
          </p:nvPr>
        </p:nvSpPr>
        <p:spPr>
          <a:xfrm>
            <a:off x="628650" y="6356350"/>
            <a:ext cx="2057400" cy="365125"/>
          </a:xfrm>
          <a:prstGeom prst="rect">
            <a:avLst/>
          </a:prstGeom>
        </p:spPr>
        <p:txBody>
          <a:bodyPr/>
          <a:lstStyle/>
          <a:p>
            <a:fld id="{A5CC0F01-5132-436B-8E70-B4F895EA99D2}" type="datetimeFigureOut">
              <a:rPr lang="en-US" smtClean="0"/>
              <a:t>6/16/2021</a:t>
            </a:fld>
            <a:endParaRPr lang="en-US"/>
          </a:p>
        </p:txBody>
      </p:sp>
      <p:sp>
        <p:nvSpPr>
          <p:cNvPr id="6" name="Footer Placeholder 5">
            <a:extLst>
              <a:ext uri="{FF2B5EF4-FFF2-40B4-BE49-F238E27FC236}">
                <a16:creationId xmlns:a16="http://schemas.microsoft.com/office/drawing/2014/main" id="{D53BF8F3-9471-490A-8B77-2FD2453839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2B7AFB-9AB3-4DC3-A52D-FD8D6A6175D3}"/>
              </a:ext>
            </a:extLst>
          </p:cNvPr>
          <p:cNvSpPr>
            <a:spLocks noGrp="1"/>
          </p:cNvSpPr>
          <p:nvPr>
            <p:ph type="sldNum" sz="quarter" idx="12"/>
          </p:nvPr>
        </p:nvSpPr>
        <p:spPr/>
        <p:txBody>
          <a:bodyPr/>
          <a:lstStyle/>
          <a:p>
            <a:fld id="{CA7E3469-9548-418F-A8D9-9982570F57D6}" type="slidenum">
              <a:rPr lang="en-US" smtClean="0"/>
              <a:t>‹#›</a:t>
            </a:fld>
            <a:endParaRPr lang="en-US"/>
          </a:p>
        </p:txBody>
      </p:sp>
    </p:spTree>
    <p:extLst>
      <p:ext uri="{BB962C8B-B14F-4D97-AF65-F5344CB8AC3E}">
        <p14:creationId xmlns:p14="http://schemas.microsoft.com/office/powerpoint/2010/main" val="1497693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05173C-7D5C-417E-A27A-787C01F91AA3}"/>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6C9A04-8F85-4FB2-B068-189E7E8C6DA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56EA149-8D30-4DD4-9368-E9A8AF39049E}"/>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2EA55B8-B99A-41CD-9491-34CBE204E667}"/>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E3469-9548-418F-A8D9-9982570F57D6}" type="slidenum">
              <a:rPr lang="en-US" smtClean="0"/>
              <a:t>‹#›</a:t>
            </a:fld>
            <a:endParaRPr lang="en-US"/>
          </a:p>
        </p:txBody>
      </p:sp>
      <p:pic>
        <p:nvPicPr>
          <p:cNvPr id="7" name="Picture 1">
            <a:extLst>
              <a:ext uri="{FF2B5EF4-FFF2-40B4-BE49-F238E27FC236}">
                <a16:creationId xmlns:a16="http://schemas.microsoft.com/office/drawing/2014/main" id="{8EDD47FD-5EAA-4BEC-B572-D87444C76716}"/>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96859" y="6018367"/>
            <a:ext cx="1773761" cy="587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2556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05173C-7D5C-417E-A27A-787C01F91AA3}"/>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6C9A04-8F85-4FB2-B068-189E7E8C6DA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4AAF48-37E2-4774-B3C6-90DD5453D062}"/>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C0F01-5132-436B-8E70-B4F895EA99D2}" type="datetimeFigureOut">
              <a:rPr lang="en-US" smtClean="0"/>
              <a:t>6/16/2021</a:t>
            </a:fld>
            <a:endParaRPr lang="en-US"/>
          </a:p>
        </p:txBody>
      </p:sp>
      <p:sp>
        <p:nvSpPr>
          <p:cNvPr id="5" name="Footer Placeholder 4">
            <a:extLst>
              <a:ext uri="{FF2B5EF4-FFF2-40B4-BE49-F238E27FC236}">
                <a16:creationId xmlns:a16="http://schemas.microsoft.com/office/drawing/2014/main" id="{756EA149-8D30-4DD4-9368-E9A8AF39049E}"/>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2EA55B8-B99A-41CD-9491-34CBE204E667}"/>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E3469-9548-418F-A8D9-9982570F57D6}" type="slidenum">
              <a:rPr lang="en-US" smtClean="0"/>
              <a:t>‹#›</a:t>
            </a:fld>
            <a:endParaRPr lang="en-US"/>
          </a:p>
        </p:txBody>
      </p:sp>
      <p:pic>
        <p:nvPicPr>
          <p:cNvPr id="7" name="Picture 1">
            <a:extLst>
              <a:ext uri="{FF2B5EF4-FFF2-40B4-BE49-F238E27FC236}">
                <a16:creationId xmlns:a16="http://schemas.microsoft.com/office/drawing/2014/main" id="{8EDD47FD-5EAA-4BEC-B572-D87444C76716}"/>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6270934"/>
            <a:ext cx="1773761" cy="587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
            <a:extLst>
              <a:ext uri="{FF2B5EF4-FFF2-40B4-BE49-F238E27FC236}">
                <a16:creationId xmlns:a16="http://schemas.microsoft.com/office/drawing/2014/main" id="{93388351-FEEA-401F-8BBB-C88485712D90}"/>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6270934"/>
            <a:ext cx="1773761" cy="587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040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6/16/2021</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E3469-9548-418F-A8D9-9982570F57D6}" type="slidenum">
              <a:rPr lang="en-US" smtClean="0"/>
              <a:t>‹#›</a:t>
            </a:fld>
            <a:endParaRPr lang="en-US"/>
          </a:p>
        </p:txBody>
      </p:sp>
      <p:pic>
        <p:nvPicPr>
          <p:cNvPr id="7" name="Picture 1">
            <a:extLst>
              <a:ext uri="{FF2B5EF4-FFF2-40B4-BE49-F238E27FC236}">
                <a16:creationId xmlns:a16="http://schemas.microsoft.com/office/drawing/2014/main" id="{98BAA627-364B-4D84-B3BE-54090A66B19A}"/>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96859" y="6018367"/>
            <a:ext cx="1773761" cy="587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3917216"/>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34.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34.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34.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34.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34.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34.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34.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34.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34.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34.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4" name="Oval 43">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37" name="Picture 36" descr="A close up of a sign&#10;&#10;Description generated with very high confidence">
            <a:extLst>
              <a:ext uri="{FF2B5EF4-FFF2-40B4-BE49-F238E27FC236}">
                <a16:creationId xmlns:a16="http://schemas.microsoft.com/office/drawing/2014/main" id="{9C8B5E47-C91E-431E-8F33-F4A94CA1D9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1</a:t>
            </a:fld>
            <a:endParaRPr lang="en-US" sz="1100" dirty="0">
              <a:solidFill>
                <a:srgbClr val="FFFFFF"/>
              </a:solidFill>
            </a:endParaRPr>
          </a:p>
        </p:txBody>
      </p:sp>
      <p:sp>
        <p:nvSpPr>
          <p:cNvPr id="43" name="Title 1">
            <a:extLst>
              <a:ext uri="{FF2B5EF4-FFF2-40B4-BE49-F238E27FC236}">
                <a16:creationId xmlns:a16="http://schemas.microsoft.com/office/drawing/2014/main" id="{72CB5064-B3B4-4BC4-86E3-0C74BF8EC7D8}"/>
              </a:ext>
            </a:extLst>
          </p:cNvPr>
          <p:cNvSpPr txBox="1">
            <a:spLocks/>
          </p:cNvSpPr>
          <p:nvPr/>
        </p:nvSpPr>
        <p:spPr>
          <a:xfrm>
            <a:off x="389489" y="1515466"/>
            <a:ext cx="6270012" cy="109350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a:t>Connecticut Council</a:t>
            </a:r>
          </a:p>
          <a:p>
            <a:pPr algn="ctr"/>
            <a:r>
              <a:rPr lang="en-US" sz="4000" dirty="0"/>
              <a:t> of Small Towns</a:t>
            </a:r>
          </a:p>
          <a:p>
            <a:pPr algn="ctr"/>
            <a:endParaRPr lang="en-US" sz="3600" b="1" dirty="0"/>
          </a:p>
          <a:p>
            <a:pPr algn="ctr"/>
            <a:r>
              <a:rPr lang="en-US" sz="3600" dirty="0"/>
              <a:t>2021 Legislative</a:t>
            </a:r>
          </a:p>
          <a:p>
            <a:pPr algn="ctr"/>
            <a:r>
              <a:rPr lang="en-US" sz="3600" dirty="0"/>
              <a:t> Wrap-Up </a:t>
            </a:r>
          </a:p>
        </p:txBody>
      </p:sp>
      <p:sp>
        <p:nvSpPr>
          <p:cNvPr id="45" name="TextBox 44">
            <a:extLst>
              <a:ext uri="{FF2B5EF4-FFF2-40B4-BE49-F238E27FC236}">
                <a16:creationId xmlns:a16="http://schemas.microsoft.com/office/drawing/2014/main" id="{4882C412-670A-41F8-8CAA-CD683DFD3CFB}"/>
              </a:ext>
            </a:extLst>
          </p:cNvPr>
          <p:cNvSpPr txBox="1"/>
          <p:nvPr/>
        </p:nvSpPr>
        <p:spPr>
          <a:xfrm>
            <a:off x="1619401" y="4572000"/>
            <a:ext cx="3899144" cy="923330"/>
          </a:xfrm>
          <a:prstGeom prst="rect">
            <a:avLst/>
          </a:prstGeom>
          <a:noFill/>
        </p:spPr>
        <p:txBody>
          <a:bodyPr wrap="none" rtlCol="0">
            <a:spAutoFit/>
          </a:bodyPr>
          <a:lstStyle/>
          <a:p>
            <a:pPr algn="ctr"/>
            <a:r>
              <a:rPr lang="en-US" sz="2400" dirty="0"/>
              <a:t>Presented by: </a:t>
            </a:r>
          </a:p>
          <a:p>
            <a:pPr algn="ctr"/>
            <a:r>
              <a:rPr lang="en-US" sz="3000" dirty="0"/>
              <a:t>Richard P. Roberts, Esq. </a:t>
            </a:r>
          </a:p>
        </p:txBody>
      </p:sp>
      <p:sp>
        <p:nvSpPr>
          <p:cNvPr id="47" name="Footer Placeholder 3">
            <a:extLst>
              <a:ext uri="{FF2B5EF4-FFF2-40B4-BE49-F238E27FC236}">
                <a16:creationId xmlns:a16="http://schemas.microsoft.com/office/drawing/2014/main" id="{7EB4DD44-043C-4171-B393-38BE47D22953}"/>
              </a:ext>
            </a:extLst>
          </p:cNvPr>
          <p:cNvSpPr txBox="1">
            <a:spLocks/>
          </p:cNvSpPr>
          <p:nvPr/>
        </p:nvSpPr>
        <p:spPr>
          <a:xfrm>
            <a:off x="2921273" y="6077585"/>
            <a:ext cx="1295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800" dirty="0"/>
          </a:p>
        </p:txBody>
      </p:sp>
    </p:spTree>
    <p:extLst>
      <p:ext uri="{BB962C8B-B14F-4D97-AF65-F5344CB8AC3E}">
        <p14:creationId xmlns:p14="http://schemas.microsoft.com/office/powerpoint/2010/main" val="2520022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Revisions to Zoning Enabling Act</a:t>
            </a:r>
            <a:br>
              <a:rPr lang="en-US" sz="2700" dirty="0"/>
            </a:b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dirty="0"/>
              <a:t>Municipal Zoning Regulations </a:t>
            </a:r>
            <a:r>
              <a:rPr lang="en-US" u="sng" dirty="0"/>
              <a:t>shall not</a:t>
            </a:r>
            <a:r>
              <a:rPr lang="en-US" dirty="0"/>
              <a:t>:</a:t>
            </a:r>
          </a:p>
          <a:p>
            <a:pPr marL="0" indent="0">
              <a:buNone/>
            </a:pPr>
            <a:r>
              <a:rPr lang="en-US" dirty="0"/>
              <a:t>- Require more than one parking space for a studio or 1 BR unit</a:t>
            </a:r>
          </a:p>
          <a:p>
            <a:pPr>
              <a:buFontTx/>
              <a:buChar char="-"/>
            </a:pPr>
            <a:r>
              <a:rPr lang="en-US" dirty="0"/>
              <a:t>Require more than two parking spaces for a dwelling unit with 2 or more BR (unless opted out as provided below)</a:t>
            </a:r>
          </a:p>
          <a:p>
            <a:pPr marL="0" indent="0">
              <a:buNone/>
            </a:pPr>
            <a:endParaRPr lang="en-US"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10</a:t>
            </a:fld>
            <a:endParaRPr lang="en-US" sz="1100" dirty="0">
              <a:solidFill>
                <a:srgbClr val="FFFFFF"/>
              </a:solidFill>
            </a:endParaRPr>
          </a:p>
        </p:txBody>
      </p:sp>
    </p:spTree>
    <p:extLst>
      <p:ext uri="{BB962C8B-B14F-4D97-AF65-F5344CB8AC3E}">
        <p14:creationId xmlns:p14="http://schemas.microsoft.com/office/powerpoint/2010/main" val="518671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Revisions to Zoning Enabling Act</a:t>
            </a:r>
            <a:br>
              <a:rPr lang="en-US" sz="2700" dirty="0"/>
            </a:b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dirty="0"/>
              <a:t>Municipal Zoning Regulations </a:t>
            </a:r>
            <a:r>
              <a:rPr lang="en-US" u="sng" dirty="0"/>
              <a:t>shall not</a:t>
            </a:r>
            <a:r>
              <a:rPr lang="en-US" dirty="0"/>
              <a:t>:</a:t>
            </a:r>
          </a:p>
          <a:p>
            <a:pPr marL="0" indent="0">
              <a:buNone/>
            </a:pPr>
            <a:r>
              <a:rPr lang="en-US" dirty="0"/>
              <a:t>-</a:t>
            </a:r>
            <a:r>
              <a:rPr lang="en-US" sz="1800" spc="0" dirty="0">
                <a:solidFill>
                  <a:srgbClr val="000000"/>
                </a:solidFill>
                <a:effectLst/>
                <a:latin typeface="Book Antiqua" panose="02040602050305030304" pitchFamily="18" charset="0"/>
                <a:ea typeface="Book Antiqua" panose="02040602050305030304" pitchFamily="18" charset="0"/>
              </a:rPr>
              <a:t>Be applied to deny any land use application, including for any site plan approval, special permit, special exception or other zoning approval, on the basis of (A) a district's character, unless such character is expressly articulated in such regulations by clear and explicit physical standards for site work and structures, or (B) the immutable characteristics, source of income or income level of any applicant or end user, other than age or disability whenever age-restricted or disability-restricted housing may be permitted. </a:t>
            </a:r>
            <a:endParaRPr lang="en-US" sz="1800" spc="0" dirty="0">
              <a:effectLst/>
              <a:latin typeface="Book Antiqua" panose="02040602050305030304" pitchFamily="18" charset="0"/>
              <a:ea typeface="Book Antiqua" panose="02040602050305030304" pitchFamily="18" charset="0"/>
            </a:endParaRPr>
          </a:p>
          <a:p>
            <a:pPr marL="0" indent="0">
              <a:buNone/>
            </a:pPr>
            <a:endParaRPr lang="en-US"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11</a:t>
            </a:fld>
            <a:endParaRPr lang="en-US" sz="1100" dirty="0">
              <a:solidFill>
                <a:srgbClr val="FFFFFF"/>
              </a:solidFill>
            </a:endParaRPr>
          </a:p>
        </p:txBody>
      </p:sp>
    </p:spTree>
    <p:extLst>
      <p:ext uri="{BB962C8B-B14F-4D97-AF65-F5344CB8AC3E}">
        <p14:creationId xmlns:p14="http://schemas.microsoft.com/office/powerpoint/2010/main" val="1979544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Revisions to Zoning Enabling Act</a:t>
            </a:r>
            <a:br>
              <a:rPr lang="en-US" sz="2700" dirty="0"/>
            </a:br>
            <a:r>
              <a:rPr lang="en-US" sz="2700" dirty="0"/>
              <a:t>(effective October 1, 2021)</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sz="2400" dirty="0"/>
              <a:t>Municipal opt-out process for parking requirements:</a:t>
            </a:r>
          </a:p>
          <a:p>
            <a:pPr>
              <a:buFontTx/>
              <a:buChar char="-"/>
            </a:pPr>
            <a:r>
              <a:rPr lang="en-US" sz="2400" dirty="0"/>
              <a:t>PZC or ZC, by 2/3 vote, opts out provided:</a:t>
            </a:r>
          </a:p>
          <a:p>
            <a:pPr marL="514350" indent="-514350">
              <a:buAutoNum type="arabicParenR"/>
            </a:pPr>
            <a:r>
              <a:rPr lang="en-US" sz="2400" dirty="0"/>
              <a:t>Public hearing has been held</a:t>
            </a:r>
          </a:p>
          <a:p>
            <a:pPr marL="514350" indent="-514350">
              <a:buAutoNum type="arabicParenR"/>
            </a:pPr>
            <a:r>
              <a:rPr lang="en-US" sz="2400" dirty="0"/>
              <a:t>Affirmatively decides to opt out within statutory time period</a:t>
            </a:r>
          </a:p>
          <a:p>
            <a:pPr marL="514350" indent="-514350">
              <a:buAutoNum type="arabicParenR"/>
            </a:pPr>
            <a:r>
              <a:rPr lang="en-US" sz="2400" dirty="0"/>
              <a:t>States on the record the reasons for the decision</a:t>
            </a:r>
          </a:p>
          <a:p>
            <a:pPr marL="514350" indent="-514350">
              <a:buAutoNum type="arabicParenR"/>
            </a:pPr>
            <a:r>
              <a:rPr lang="en-US" sz="2400" dirty="0"/>
              <a:t>Publishes notice in newspaper</a:t>
            </a:r>
          </a:p>
          <a:p>
            <a:pPr marL="0" indent="0">
              <a:buNone/>
            </a:pPr>
            <a:r>
              <a:rPr lang="en-US" sz="2400" dirty="0"/>
              <a:t>- Subsequently must be approved by 2/3 vote of legislative body or Selectmen in town meeting towns</a:t>
            </a:r>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12</a:t>
            </a:fld>
            <a:endParaRPr lang="en-US" sz="1100" dirty="0">
              <a:solidFill>
                <a:srgbClr val="FFFFFF"/>
              </a:solidFill>
            </a:endParaRPr>
          </a:p>
        </p:txBody>
      </p:sp>
    </p:spTree>
    <p:extLst>
      <p:ext uri="{BB962C8B-B14F-4D97-AF65-F5344CB8AC3E}">
        <p14:creationId xmlns:p14="http://schemas.microsoft.com/office/powerpoint/2010/main" val="4054769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Municipal Land Use Fees</a:t>
            </a:r>
            <a:br>
              <a:rPr lang="en-US" sz="2700" dirty="0"/>
            </a:br>
            <a:r>
              <a:rPr lang="en-US" sz="2700" dirty="0"/>
              <a:t>(effective October 1, 2021)</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sz="2400" dirty="0"/>
              <a:t>Municipalities may, by regulation, require applicants to pay reasonable fees associated with necessary review by consultants with respect to technical aspects of an application, e.g., traffic or stormwater</a:t>
            </a:r>
          </a:p>
          <a:p>
            <a:pPr marL="0" indent="0">
              <a:buNone/>
            </a:pPr>
            <a:r>
              <a:rPr lang="en-US" sz="2400" dirty="0"/>
              <a:t>Such fees cannot be used to cover salaries of employees</a:t>
            </a:r>
          </a:p>
          <a:p>
            <a:pPr marL="0" indent="0">
              <a:buNone/>
            </a:pPr>
            <a:r>
              <a:rPr lang="en-US" sz="2400" dirty="0"/>
              <a:t>Fees shall be accounted for separately and balance shall be returned to applicant not later than 45 days after completion of technical review</a:t>
            </a:r>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13</a:t>
            </a:fld>
            <a:endParaRPr lang="en-US" sz="1100" dirty="0">
              <a:solidFill>
                <a:srgbClr val="FFFFFF"/>
              </a:solidFill>
            </a:endParaRPr>
          </a:p>
        </p:txBody>
      </p:sp>
    </p:spTree>
    <p:extLst>
      <p:ext uri="{BB962C8B-B14F-4D97-AF65-F5344CB8AC3E}">
        <p14:creationId xmlns:p14="http://schemas.microsoft.com/office/powerpoint/2010/main" val="2229636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Municipal Land Use Fees</a:t>
            </a:r>
            <a:br>
              <a:rPr lang="en-US" sz="2700" dirty="0"/>
            </a:br>
            <a:r>
              <a:rPr lang="en-US" sz="2700" dirty="0"/>
              <a:t>(effective October 1, 2021)</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sz="1800" spc="-10" dirty="0">
                <a:solidFill>
                  <a:srgbClr val="000000"/>
                </a:solidFill>
                <a:effectLst/>
                <a:latin typeface="Book Antiqua" panose="02040602050305030304" pitchFamily="18" charset="0"/>
                <a:ea typeface="Book Antiqua" panose="02040602050305030304" pitchFamily="18" charset="0"/>
              </a:rPr>
              <a:t>No municipality may adopt a schedule of fees </a:t>
            </a:r>
            <a:r>
              <a:rPr lang="en-US" sz="1800" spc="-10" dirty="0">
                <a:solidFill>
                  <a:srgbClr val="000000"/>
                </a:solidFill>
                <a:latin typeface="Book Antiqua" panose="02040602050305030304" pitchFamily="18" charset="0"/>
                <a:ea typeface="Book Antiqua" panose="02040602050305030304" pitchFamily="18" charset="0"/>
              </a:rPr>
              <a:t>in its fee ordinance for land use applications </a:t>
            </a:r>
            <a:r>
              <a:rPr lang="en-US" sz="1800" spc="-10" dirty="0">
                <a:solidFill>
                  <a:srgbClr val="000000"/>
                </a:solidFill>
                <a:effectLst/>
                <a:latin typeface="Book Antiqua" panose="02040602050305030304" pitchFamily="18" charset="0"/>
                <a:ea typeface="Book Antiqua" panose="02040602050305030304" pitchFamily="18" charset="0"/>
              </a:rPr>
              <a:t>that results in higher fees for (1) development projects built using the provisions of section 8-30g, as amended by this act, or (2)  residential buildings containing four or more dwelling units, than for other residential dwellings, including, but not limited to, higher fees per dwelling unit, per square footage or per unit of construction cost. </a:t>
            </a:r>
            <a:endParaRPr lang="en-US" sz="1800" spc="0" dirty="0">
              <a:effectLst/>
              <a:latin typeface="Book Antiqua" panose="02040602050305030304" pitchFamily="18" charset="0"/>
              <a:ea typeface="Book Antiqua" panose="02040602050305030304" pitchFamily="18" charset="0"/>
            </a:endParaRPr>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14</a:t>
            </a:fld>
            <a:endParaRPr lang="en-US" sz="1100" dirty="0">
              <a:solidFill>
                <a:srgbClr val="FFFFFF"/>
              </a:solidFill>
            </a:endParaRPr>
          </a:p>
        </p:txBody>
      </p:sp>
    </p:spTree>
    <p:extLst>
      <p:ext uri="{BB962C8B-B14F-4D97-AF65-F5344CB8AC3E}">
        <p14:creationId xmlns:p14="http://schemas.microsoft.com/office/powerpoint/2010/main" val="7950036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Accessory Apartments</a:t>
            </a:r>
            <a:br>
              <a:rPr lang="en-US" sz="2700" dirty="0"/>
            </a:br>
            <a:r>
              <a:rPr lang="en-US" sz="2700" dirty="0"/>
              <a:t>(effective January 1, 2022)</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sz="1800" spc="0" dirty="0">
                <a:solidFill>
                  <a:srgbClr val="000000"/>
                </a:solidFill>
                <a:effectLst/>
                <a:latin typeface="Book Antiqua" panose="02040602050305030304" pitchFamily="18" charset="0"/>
                <a:ea typeface="Book Antiqua" panose="02040602050305030304" pitchFamily="18" charset="0"/>
              </a:rPr>
              <a:t>"Accessory apartment" means a separate dwelling unit that (A) is located on the same lot as a principal dwelling unit of greater square footage, (B) has cooking facilities, and (C) complies with or is otherwise exempt from any applicable building code, fire code and health and safety regulations;”</a:t>
            </a:r>
          </a:p>
          <a:p>
            <a:pPr marL="0" indent="0">
              <a:buNone/>
            </a:pPr>
            <a:endParaRPr lang="en-US" sz="1800" dirty="0">
              <a:solidFill>
                <a:srgbClr val="000000"/>
              </a:solidFill>
              <a:latin typeface="Book Antiqua" panose="02040602050305030304" pitchFamily="18" charset="0"/>
              <a:ea typeface="Book Antiqua" panose="02040602050305030304" pitchFamily="18" charset="0"/>
            </a:endParaRPr>
          </a:p>
          <a:p>
            <a:pPr marL="0" indent="0">
              <a:buNone/>
            </a:pPr>
            <a:r>
              <a:rPr lang="en-US" sz="1800" dirty="0">
                <a:solidFill>
                  <a:srgbClr val="000000"/>
                </a:solidFill>
                <a:effectLst/>
                <a:latin typeface="Book Antiqua" panose="02040602050305030304" pitchFamily="18" charset="0"/>
                <a:ea typeface="Book Antiqua" panose="02040602050305030304" pitchFamily="18" charset="0"/>
                <a:cs typeface="Times New Roman" panose="02020603050405020304" pitchFamily="18" charset="0"/>
              </a:rPr>
              <a:t>"As of right" means able to be approved in accordance with the  terms of a zoning regulation or regulations and without requiring that  a public hearing be held, a variance, special permit or special exception be granted or some other discretionary zoning action be taken, other  than a determination that a site plan is in conformance with applicable  zoning regulations”</a:t>
            </a:r>
            <a:r>
              <a:rPr lang="en-US" sz="1800" spc="0" dirty="0">
                <a:solidFill>
                  <a:srgbClr val="000000"/>
                </a:solidFill>
                <a:effectLst/>
                <a:latin typeface="Book Antiqua" panose="02040602050305030304" pitchFamily="18" charset="0"/>
                <a:ea typeface="Book Antiqua" panose="02040602050305030304" pitchFamily="18" charset="0"/>
              </a:rPr>
              <a:t> </a:t>
            </a:r>
            <a:endParaRPr lang="en-US" sz="1800" spc="0" dirty="0">
              <a:effectLst/>
              <a:latin typeface="Book Antiqua" panose="02040602050305030304" pitchFamily="18" charset="0"/>
              <a:ea typeface="Book Antiqua" panose="02040602050305030304" pitchFamily="18" charset="0"/>
            </a:endParaRP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15</a:t>
            </a:fld>
            <a:endParaRPr lang="en-US" sz="1100" dirty="0">
              <a:solidFill>
                <a:srgbClr val="FFFFFF"/>
              </a:solidFill>
            </a:endParaRPr>
          </a:p>
        </p:txBody>
      </p:sp>
    </p:spTree>
    <p:extLst>
      <p:ext uri="{BB962C8B-B14F-4D97-AF65-F5344CB8AC3E}">
        <p14:creationId xmlns:p14="http://schemas.microsoft.com/office/powerpoint/2010/main" val="2256579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Accessory Apartments</a:t>
            </a:r>
            <a:br>
              <a:rPr lang="en-US" sz="2700" dirty="0"/>
            </a:br>
            <a:r>
              <a:rPr lang="en-US" sz="2700" dirty="0"/>
              <a:t>(effective January 1, 2022)</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endParaRPr lang="en-US" sz="1800" dirty="0">
              <a:solidFill>
                <a:srgbClr val="000000"/>
              </a:solidFill>
              <a:ea typeface="Book Antiqua" panose="02040602050305030304" pitchFamily="18" charset="0"/>
            </a:endParaRPr>
          </a:p>
          <a:p>
            <a:pPr marL="0" indent="0">
              <a:buNone/>
            </a:pPr>
            <a:r>
              <a:rPr lang="en-US" sz="1800" spc="0" dirty="0">
                <a:solidFill>
                  <a:srgbClr val="000000"/>
                </a:solidFill>
                <a:effectLst/>
                <a:ea typeface="Book Antiqua" panose="02040602050305030304" pitchFamily="18" charset="0"/>
              </a:rPr>
              <a:t>Zoning regulations </a:t>
            </a:r>
            <a:r>
              <a:rPr lang="en-US" sz="1800" u="sng" spc="0" dirty="0">
                <a:solidFill>
                  <a:srgbClr val="000000"/>
                </a:solidFill>
                <a:effectLst/>
                <a:ea typeface="Book Antiqua" panose="02040602050305030304" pitchFamily="18" charset="0"/>
              </a:rPr>
              <a:t>shall</a:t>
            </a:r>
            <a:r>
              <a:rPr lang="en-US" sz="1800" spc="0" dirty="0">
                <a:solidFill>
                  <a:srgbClr val="000000"/>
                </a:solidFill>
                <a:effectLst/>
                <a:ea typeface="Book Antiqua" panose="02040602050305030304" pitchFamily="18" charset="0"/>
              </a:rPr>
              <a:t>:</a:t>
            </a:r>
          </a:p>
          <a:p>
            <a:pPr marL="0" marR="0" lvl="0" indent="0" algn="just" fontAlgn="base">
              <a:lnSpc>
                <a:spcPts val="1790"/>
              </a:lnSpc>
              <a:spcBef>
                <a:spcPts val="1190"/>
              </a:spcBef>
              <a:spcAft>
                <a:spcPts val="0"/>
              </a:spcAft>
              <a:buClr>
                <a:srgbClr val="000000"/>
              </a:buClr>
              <a:buSzPts val="1200"/>
              <a:buNone/>
              <a:tabLst>
                <a:tab pos="228600" algn="l"/>
              </a:tabLst>
            </a:pPr>
            <a:r>
              <a:rPr lang="en-US" sz="1800" spc="0" dirty="0">
                <a:solidFill>
                  <a:srgbClr val="000000"/>
                </a:solidFill>
                <a:effectLst/>
                <a:latin typeface="Book Antiqua" panose="02040602050305030304" pitchFamily="18" charset="0"/>
                <a:ea typeface="Book Antiqua" panose="02040602050305030304" pitchFamily="18" charset="0"/>
              </a:rPr>
              <a:t>(1) Designate locations or zoning districts within the municipality in which accessory apartments are allowed, provided at least one accessory apartment shall be allowed as of right on each lot that contains a single-family dwelling and no such accessory apartment shall be required to be an affordable accessory apartment;</a:t>
            </a:r>
            <a:endParaRPr lang="en-US" sz="1800" spc="0" dirty="0">
              <a:effectLst/>
              <a:latin typeface="Book Antiqua" panose="02040602050305030304" pitchFamily="18" charset="0"/>
              <a:ea typeface="Book Antiqua" panose="02040602050305030304" pitchFamily="18" charset="0"/>
            </a:endParaRPr>
          </a:p>
          <a:p>
            <a:pPr marL="0" marR="0" lvl="0" indent="0" algn="just" fontAlgn="base">
              <a:lnSpc>
                <a:spcPts val="1790"/>
              </a:lnSpc>
              <a:spcBef>
                <a:spcPts val="1215"/>
              </a:spcBef>
              <a:spcAft>
                <a:spcPts val="0"/>
              </a:spcAft>
              <a:buClr>
                <a:srgbClr val="000000"/>
              </a:buClr>
              <a:buSzPts val="1200"/>
              <a:buNone/>
              <a:tabLst>
                <a:tab pos="228600" algn="l"/>
              </a:tabLst>
            </a:pPr>
            <a:r>
              <a:rPr lang="en-US" sz="1800" spc="0" dirty="0">
                <a:solidFill>
                  <a:srgbClr val="000000"/>
                </a:solidFill>
                <a:effectLst/>
                <a:latin typeface="Book Antiqua" panose="02040602050305030304" pitchFamily="18" charset="0"/>
                <a:ea typeface="Book Antiqua" panose="02040602050305030304" pitchFamily="18" charset="0"/>
              </a:rPr>
              <a:t>(2) Allow accessory apartments to be attached to or located within the proposed or existing principal dwelling, or detached from the proposed or existing principal dwelling and located on the same lot as such dwelling;</a:t>
            </a:r>
            <a:endParaRPr lang="en-US" sz="1800" spc="0" dirty="0">
              <a:effectLst/>
              <a:latin typeface="Book Antiqua" panose="02040602050305030304" pitchFamily="18" charset="0"/>
              <a:ea typeface="Book Antiqua" panose="02040602050305030304" pitchFamily="18" charset="0"/>
            </a:endParaRPr>
          </a:p>
          <a:p>
            <a:pPr marL="0" indent="0">
              <a:buNone/>
            </a:pPr>
            <a:r>
              <a:rPr lang="en-US" sz="1800" spc="0" dirty="0">
                <a:solidFill>
                  <a:srgbClr val="000000"/>
                </a:solidFill>
                <a:effectLst/>
                <a:latin typeface="Book Antiqua" panose="02040602050305030304" pitchFamily="18" charset="0"/>
                <a:ea typeface="Book Antiqua" panose="02040602050305030304" pitchFamily="18" charset="0"/>
              </a:rPr>
              <a:t> </a:t>
            </a:r>
            <a:endParaRPr lang="en-US" sz="1800" spc="0" dirty="0">
              <a:effectLst/>
              <a:latin typeface="Book Antiqua" panose="02040602050305030304" pitchFamily="18" charset="0"/>
              <a:ea typeface="Book Antiqua" panose="02040602050305030304" pitchFamily="18" charset="0"/>
            </a:endParaRP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16</a:t>
            </a:fld>
            <a:endParaRPr lang="en-US" sz="1100" dirty="0">
              <a:solidFill>
                <a:srgbClr val="FFFFFF"/>
              </a:solidFill>
            </a:endParaRPr>
          </a:p>
        </p:txBody>
      </p:sp>
    </p:spTree>
    <p:extLst>
      <p:ext uri="{BB962C8B-B14F-4D97-AF65-F5344CB8AC3E}">
        <p14:creationId xmlns:p14="http://schemas.microsoft.com/office/powerpoint/2010/main" val="1290381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Accessory Apartments</a:t>
            </a:r>
            <a:br>
              <a:rPr lang="en-US" sz="2700" dirty="0"/>
            </a:br>
            <a:r>
              <a:rPr lang="en-US" sz="2700" dirty="0"/>
              <a:t>(effective January 1, 2022)</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endParaRPr lang="en-US" sz="1800" dirty="0">
              <a:solidFill>
                <a:srgbClr val="000000"/>
              </a:solidFill>
              <a:ea typeface="Book Antiqua" panose="02040602050305030304" pitchFamily="18" charset="0"/>
            </a:endParaRPr>
          </a:p>
          <a:p>
            <a:pPr marL="0" indent="0">
              <a:buNone/>
            </a:pPr>
            <a:r>
              <a:rPr lang="en-US" sz="1800" spc="0" dirty="0">
                <a:solidFill>
                  <a:srgbClr val="000000"/>
                </a:solidFill>
                <a:effectLst/>
                <a:ea typeface="Book Antiqua" panose="02040602050305030304" pitchFamily="18" charset="0"/>
              </a:rPr>
              <a:t>Zoning regulations </a:t>
            </a:r>
            <a:r>
              <a:rPr lang="en-US" sz="1800" u="sng" spc="0" dirty="0">
                <a:solidFill>
                  <a:srgbClr val="000000"/>
                </a:solidFill>
                <a:effectLst/>
                <a:ea typeface="Book Antiqua" panose="02040602050305030304" pitchFamily="18" charset="0"/>
              </a:rPr>
              <a:t>shall</a:t>
            </a:r>
            <a:r>
              <a:rPr lang="en-US" sz="1800" spc="0" dirty="0">
                <a:solidFill>
                  <a:srgbClr val="000000"/>
                </a:solidFill>
                <a:effectLst/>
                <a:ea typeface="Book Antiqua" panose="02040602050305030304" pitchFamily="18" charset="0"/>
              </a:rPr>
              <a:t>:</a:t>
            </a:r>
          </a:p>
          <a:p>
            <a:pPr marL="0" indent="0">
              <a:buNone/>
            </a:pPr>
            <a:r>
              <a:rPr lang="en-US" sz="1800" spc="0" dirty="0">
                <a:solidFill>
                  <a:srgbClr val="000000"/>
                </a:solidFill>
                <a:effectLst/>
                <a:latin typeface="Book Antiqua" panose="02040602050305030304" pitchFamily="18" charset="0"/>
                <a:ea typeface="Book Antiqua" panose="02040602050305030304" pitchFamily="18" charset="0"/>
              </a:rPr>
              <a:t>(3) Set a maximum net floor area for an accessory apartment of not less than thirty per cent of the net floor area of the principal dwelling, or one thousand square feet, whichever is less, except that such regulations may allow a larger net floor area for such apartments;</a:t>
            </a:r>
            <a:endParaRPr lang="en-US" sz="1800" spc="0" dirty="0">
              <a:effectLst/>
              <a:latin typeface="Book Antiqua" panose="02040602050305030304" pitchFamily="18" charset="0"/>
              <a:ea typeface="Book Antiqua" panose="02040602050305030304" pitchFamily="18" charset="0"/>
            </a:endParaRPr>
          </a:p>
          <a:p>
            <a:pPr marL="0" marR="0" lvl="0" indent="0" algn="just" fontAlgn="base">
              <a:lnSpc>
                <a:spcPts val="1795"/>
              </a:lnSpc>
              <a:spcBef>
                <a:spcPts val="210"/>
              </a:spcBef>
              <a:spcAft>
                <a:spcPts val="0"/>
              </a:spcAft>
              <a:buClr>
                <a:srgbClr val="000000"/>
              </a:buClr>
              <a:buSzPts val="1200"/>
              <a:buNone/>
              <a:tabLst>
                <a:tab pos="228600" algn="l"/>
              </a:tabLst>
            </a:pPr>
            <a:endParaRPr lang="en-US" sz="1800" dirty="0">
              <a:solidFill>
                <a:srgbClr val="000000"/>
              </a:solidFill>
              <a:latin typeface="Book Antiqua" panose="02040602050305030304" pitchFamily="18" charset="0"/>
              <a:ea typeface="Book Antiqua" panose="02040602050305030304" pitchFamily="18" charset="0"/>
            </a:endParaRPr>
          </a:p>
          <a:p>
            <a:pPr marL="0" marR="0" lvl="0" indent="0" algn="just" fontAlgn="base">
              <a:lnSpc>
                <a:spcPts val="1795"/>
              </a:lnSpc>
              <a:spcBef>
                <a:spcPts val="210"/>
              </a:spcBef>
              <a:spcAft>
                <a:spcPts val="0"/>
              </a:spcAft>
              <a:buClr>
                <a:srgbClr val="000000"/>
              </a:buClr>
              <a:buSzPts val="1200"/>
              <a:buNone/>
              <a:tabLst>
                <a:tab pos="228600" algn="l"/>
              </a:tabLst>
            </a:pPr>
            <a:r>
              <a:rPr lang="en-US" sz="1800" dirty="0">
                <a:solidFill>
                  <a:srgbClr val="000000"/>
                </a:solidFill>
                <a:latin typeface="Book Antiqua" panose="02040602050305030304" pitchFamily="18" charset="0"/>
                <a:ea typeface="Book Antiqua" panose="02040602050305030304" pitchFamily="18" charset="0"/>
              </a:rPr>
              <a:t>(4) </a:t>
            </a:r>
            <a:r>
              <a:rPr lang="en-US" sz="1800" spc="0" dirty="0">
                <a:solidFill>
                  <a:srgbClr val="000000"/>
                </a:solidFill>
                <a:effectLst/>
                <a:latin typeface="Book Antiqua" panose="02040602050305030304" pitchFamily="18" charset="0"/>
                <a:ea typeface="Book Antiqua" panose="02040602050305030304" pitchFamily="18" charset="0"/>
              </a:rPr>
              <a:t>Require setbacks, lot size and building frontage less than or equal to that which is required for the principal dwelling, and require lot coverage greater than or equal to that which is required for the principal dwelling;</a:t>
            </a:r>
            <a:endParaRPr lang="en-US" sz="1800" spc="0" dirty="0">
              <a:effectLst/>
              <a:latin typeface="Book Antiqua" panose="02040602050305030304" pitchFamily="18" charset="0"/>
              <a:ea typeface="Book Antiqua" panose="02040602050305030304" pitchFamily="18" charset="0"/>
            </a:endParaRPr>
          </a:p>
          <a:p>
            <a:pPr marL="0" marR="0" lvl="0" indent="0" algn="just" fontAlgn="base">
              <a:lnSpc>
                <a:spcPts val="1795"/>
              </a:lnSpc>
              <a:spcBef>
                <a:spcPts val="1190"/>
              </a:spcBef>
              <a:spcAft>
                <a:spcPts val="0"/>
              </a:spcAft>
              <a:buClr>
                <a:srgbClr val="000000"/>
              </a:buClr>
              <a:buSzPts val="1200"/>
              <a:buNone/>
              <a:tabLst>
                <a:tab pos="320040" algn="l"/>
              </a:tabLst>
            </a:pPr>
            <a:r>
              <a:rPr lang="en-US" sz="1800" spc="0" dirty="0">
                <a:solidFill>
                  <a:srgbClr val="000000"/>
                </a:solidFill>
                <a:effectLst/>
                <a:latin typeface="Book Antiqua" panose="02040602050305030304" pitchFamily="18" charset="0"/>
                <a:ea typeface="Book Antiqua" panose="02040602050305030304" pitchFamily="18" charset="0"/>
              </a:rPr>
              <a:t>(5) Provide for height, landscaping and architectural design standards that do not exceed any such standards as they are applied to single-family dwellings in the municipality;</a:t>
            </a:r>
            <a:endParaRPr lang="en-US" sz="1800" spc="0" dirty="0">
              <a:effectLst/>
              <a:latin typeface="Book Antiqua" panose="02040602050305030304" pitchFamily="18" charset="0"/>
              <a:ea typeface="Book Antiqua" panose="02040602050305030304" pitchFamily="18" charset="0"/>
            </a:endParaRPr>
          </a:p>
          <a:p>
            <a:pPr marL="0" indent="0">
              <a:buNone/>
            </a:pPr>
            <a:endParaRPr lang="en-US" sz="1800" spc="0" dirty="0">
              <a:effectLst/>
              <a:latin typeface="Book Antiqua" panose="02040602050305030304" pitchFamily="18" charset="0"/>
              <a:ea typeface="Book Antiqua" panose="02040602050305030304" pitchFamily="18" charset="0"/>
            </a:endParaRP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17</a:t>
            </a:fld>
            <a:endParaRPr lang="en-US" sz="1100" dirty="0">
              <a:solidFill>
                <a:srgbClr val="FFFFFF"/>
              </a:solidFill>
            </a:endParaRPr>
          </a:p>
        </p:txBody>
      </p:sp>
    </p:spTree>
    <p:extLst>
      <p:ext uri="{BB962C8B-B14F-4D97-AF65-F5344CB8AC3E}">
        <p14:creationId xmlns:p14="http://schemas.microsoft.com/office/powerpoint/2010/main" val="4189487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Accessory Apartments</a:t>
            </a:r>
            <a:br>
              <a:rPr lang="en-US" sz="2700" dirty="0"/>
            </a:br>
            <a:r>
              <a:rPr lang="en-US" sz="2700" dirty="0"/>
              <a:t>(effective January 1, 2022)</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endParaRPr lang="en-US" sz="1800" dirty="0">
              <a:solidFill>
                <a:srgbClr val="000000"/>
              </a:solidFill>
              <a:ea typeface="Book Antiqua" panose="02040602050305030304" pitchFamily="18" charset="0"/>
            </a:endParaRPr>
          </a:p>
          <a:p>
            <a:pPr marL="0" indent="0">
              <a:buNone/>
            </a:pPr>
            <a:r>
              <a:rPr lang="en-US" sz="1800" spc="0" dirty="0">
                <a:solidFill>
                  <a:srgbClr val="000000"/>
                </a:solidFill>
                <a:effectLst/>
                <a:ea typeface="Book Antiqua" panose="02040602050305030304" pitchFamily="18" charset="0"/>
              </a:rPr>
              <a:t>Zoning regulations </a:t>
            </a:r>
            <a:r>
              <a:rPr lang="en-US" sz="1800" u="sng" spc="0" dirty="0">
                <a:solidFill>
                  <a:srgbClr val="000000"/>
                </a:solidFill>
                <a:effectLst/>
                <a:ea typeface="Book Antiqua" panose="02040602050305030304" pitchFamily="18" charset="0"/>
              </a:rPr>
              <a:t>shall</a:t>
            </a:r>
            <a:r>
              <a:rPr lang="en-US" sz="1800" spc="0" dirty="0">
                <a:solidFill>
                  <a:srgbClr val="000000"/>
                </a:solidFill>
                <a:effectLst/>
                <a:ea typeface="Book Antiqua" panose="02040602050305030304" pitchFamily="18" charset="0"/>
              </a:rPr>
              <a:t>:</a:t>
            </a:r>
          </a:p>
          <a:p>
            <a:pPr marL="0" marR="0" lvl="0" indent="0" algn="just" fontAlgn="base">
              <a:lnSpc>
                <a:spcPts val="1795"/>
              </a:lnSpc>
              <a:spcBef>
                <a:spcPts val="1135"/>
              </a:spcBef>
              <a:spcAft>
                <a:spcPts val="0"/>
              </a:spcAft>
              <a:buClr>
                <a:srgbClr val="000000"/>
              </a:buClr>
              <a:buSzPts val="1200"/>
              <a:buNone/>
              <a:tabLst>
                <a:tab pos="228600" algn="l"/>
              </a:tabLst>
            </a:pPr>
            <a:r>
              <a:rPr lang="en-US" sz="1800" spc="0" dirty="0">
                <a:solidFill>
                  <a:srgbClr val="000000"/>
                </a:solidFill>
                <a:effectLst/>
                <a:latin typeface="Book Antiqua" panose="02040602050305030304" pitchFamily="18" charset="0"/>
                <a:ea typeface="Book Antiqua" panose="02040602050305030304" pitchFamily="18" charset="0"/>
              </a:rPr>
              <a:t>(6) Be prohibited from requiring (A) a passageway between any such accessory apartment and any such principal dwelling, (B) an exterior door for any such accessory apartment, except as required by the applicable building or fire code, (C) any more than one parking space for any such accessory apartment, or fees in lieu of parking otherwise allowed by section 8-2c of the general statutes, (D) a familial, marital or employment relationship between occupants of the principal dwelling and accessory apartment, (E) a minimum age for occupants of the accessory apartment, (F) separate billing of utilities otherwise connected to, or used by, the principal dwelling unit, or (G) periodic renewals for permits for such accessory apartments; and</a:t>
            </a:r>
            <a:endParaRPr lang="en-US" sz="1800" spc="0" dirty="0">
              <a:effectLst/>
              <a:latin typeface="Book Antiqua" panose="02040602050305030304" pitchFamily="18" charset="0"/>
              <a:ea typeface="Book Antiqua" panose="02040602050305030304" pitchFamily="18" charset="0"/>
            </a:endParaRPr>
          </a:p>
          <a:p>
            <a:pPr marL="0" indent="0">
              <a:buNone/>
            </a:pPr>
            <a:endParaRPr lang="en-US" sz="1800" spc="0" dirty="0">
              <a:effectLst/>
              <a:latin typeface="Book Antiqua" panose="02040602050305030304" pitchFamily="18" charset="0"/>
              <a:ea typeface="Book Antiqua" panose="02040602050305030304" pitchFamily="18" charset="0"/>
            </a:endParaRP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18</a:t>
            </a:fld>
            <a:endParaRPr lang="en-US" sz="1100" dirty="0">
              <a:solidFill>
                <a:srgbClr val="FFFFFF"/>
              </a:solidFill>
            </a:endParaRPr>
          </a:p>
        </p:txBody>
      </p:sp>
    </p:spTree>
    <p:extLst>
      <p:ext uri="{BB962C8B-B14F-4D97-AF65-F5344CB8AC3E}">
        <p14:creationId xmlns:p14="http://schemas.microsoft.com/office/powerpoint/2010/main" val="13345499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Accessory Apartments</a:t>
            </a:r>
            <a:br>
              <a:rPr lang="en-US" sz="2700" dirty="0"/>
            </a:br>
            <a:r>
              <a:rPr lang="en-US" sz="2700" dirty="0"/>
              <a:t>(effective January 1, 2022)</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endParaRPr lang="en-US" sz="1800" dirty="0">
              <a:solidFill>
                <a:srgbClr val="000000"/>
              </a:solidFill>
              <a:ea typeface="Book Antiqua" panose="02040602050305030304" pitchFamily="18" charset="0"/>
            </a:endParaRPr>
          </a:p>
          <a:p>
            <a:pPr marL="0" indent="0">
              <a:buNone/>
            </a:pPr>
            <a:r>
              <a:rPr lang="en-US" sz="1800" spc="0" dirty="0">
                <a:solidFill>
                  <a:srgbClr val="000000"/>
                </a:solidFill>
                <a:effectLst/>
                <a:ea typeface="Book Antiqua" panose="02040602050305030304" pitchFamily="18" charset="0"/>
              </a:rPr>
              <a:t>Zoning regulations </a:t>
            </a:r>
            <a:r>
              <a:rPr lang="en-US" sz="1800" u="sng" spc="0" dirty="0">
                <a:solidFill>
                  <a:srgbClr val="000000"/>
                </a:solidFill>
                <a:effectLst/>
                <a:ea typeface="Book Antiqua" panose="02040602050305030304" pitchFamily="18" charset="0"/>
              </a:rPr>
              <a:t>shall</a:t>
            </a:r>
            <a:r>
              <a:rPr lang="en-US" sz="1800" spc="0" dirty="0">
                <a:solidFill>
                  <a:srgbClr val="000000"/>
                </a:solidFill>
                <a:effectLst/>
                <a:ea typeface="Book Antiqua" panose="02040602050305030304" pitchFamily="18" charset="0"/>
              </a:rPr>
              <a:t>:</a:t>
            </a:r>
          </a:p>
          <a:p>
            <a:pPr marL="0" indent="0" algn="just" fontAlgn="base">
              <a:lnSpc>
                <a:spcPts val="1795"/>
              </a:lnSpc>
              <a:spcBef>
                <a:spcPts val="1135"/>
              </a:spcBef>
              <a:buClr>
                <a:srgbClr val="000000"/>
              </a:buClr>
              <a:buSzPts val="1200"/>
              <a:buNone/>
              <a:tabLst>
                <a:tab pos="228600" algn="l"/>
              </a:tabLst>
            </a:pPr>
            <a:r>
              <a:rPr lang="en-US" sz="1800" spc="0" dirty="0">
                <a:solidFill>
                  <a:srgbClr val="000000"/>
                </a:solidFill>
                <a:effectLst/>
                <a:latin typeface="Book Antiqua" panose="02040602050305030304" pitchFamily="18" charset="0"/>
                <a:ea typeface="Book Antiqua" panose="02040602050305030304" pitchFamily="18" charset="0"/>
              </a:rPr>
              <a:t>(7) Be interpreted and enforced such that nothing in this section shall be in derogation of (A) applicable building code requirements, (B) the ability of a municipality to prohibit or limit the use of accessory apartments for short-term rentals or vacation stays, or (C) other requirements where a well or private sewerage system is being used, provided approval for any such accessory apartment shall not be unreasonably withheld.</a:t>
            </a:r>
            <a:endParaRPr lang="en-US" sz="1800" spc="0" dirty="0">
              <a:effectLst/>
              <a:latin typeface="Book Antiqua" panose="02040602050305030304" pitchFamily="18" charset="0"/>
              <a:ea typeface="Book Antiqua" panose="02040602050305030304" pitchFamily="18" charset="0"/>
            </a:endParaRPr>
          </a:p>
          <a:p>
            <a:pPr marL="0" marR="0" lvl="0" indent="0" algn="just" fontAlgn="base">
              <a:lnSpc>
                <a:spcPts val="1795"/>
              </a:lnSpc>
              <a:spcBef>
                <a:spcPts val="1135"/>
              </a:spcBef>
              <a:spcAft>
                <a:spcPts val="0"/>
              </a:spcAft>
              <a:buClr>
                <a:srgbClr val="000000"/>
              </a:buClr>
              <a:buSzPts val="1200"/>
              <a:buNone/>
              <a:tabLst>
                <a:tab pos="228600" algn="l"/>
              </a:tabLst>
            </a:pPr>
            <a:endParaRPr lang="en-US" sz="1800" spc="0" dirty="0">
              <a:effectLst/>
              <a:latin typeface="Book Antiqua" panose="02040602050305030304" pitchFamily="18" charset="0"/>
              <a:ea typeface="Book Antiqua" panose="02040602050305030304" pitchFamily="18" charset="0"/>
            </a:endParaRPr>
          </a:p>
          <a:p>
            <a:pPr marL="0" indent="0">
              <a:buNone/>
            </a:pPr>
            <a:endParaRPr lang="en-US" sz="1800" spc="0" dirty="0">
              <a:effectLst/>
              <a:latin typeface="Book Antiqua" panose="02040602050305030304" pitchFamily="18" charset="0"/>
              <a:ea typeface="Book Antiqua" panose="02040602050305030304" pitchFamily="18" charset="0"/>
            </a:endParaRP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19</a:t>
            </a:fld>
            <a:endParaRPr lang="en-US" sz="1100" dirty="0">
              <a:solidFill>
                <a:srgbClr val="FFFFFF"/>
              </a:solidFill>
            </a:endParaRPr>
          </a:p>
        </p:txBody>
      </p:sp>
    </p:spTree>
    <p:extLst>
      <p:ext uri="{BB962C8B-B14F-4D97-AF65-F5344CB8AC3E}">
        <p14:creationId xmlns:p14="http://schemas.microsoft.com/office/powerpoint/2010/main" val="4036690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4000" kern="1200" dirty="0">
                <a:solidFill>
                  <a:schemeClr val="tx1"/>
                </a:solidFill>
                <a:latin typeface="+mj-lt"/>
                <a:ea typeface="+mj-ea"/>
                <a:cs typeface="+mj-cs"/>
              </a:rPr>
              <a:t>Public Act 21-29 – HB 6107</a:t>
            </a:r>
          </a:p>
        </p:txBody>
      </p:sp>
      <p:sp>
        <p:nvSpPr>
          <p:cNvPr id="3" name="Content Placeholder 2"/>
          <p:cNvSpPr>
            <a:spLocks noGrp="1"/>
          </p:cNvSpPr>
          <p:nvPr>
            <p:ph idx="1"/>
          </p:nvPr>
        </p:nvSpPr>
        <p:spPr>
          <a:xfrm>
            <a:off x="826071" y="1402777"/>
            <a:ext cx="5277246" cy="4414348"/>
          </a:xfrm>
        </p:spPr>
        <p:txBody>
          <a:bodyPr vert="horz" lIns="91440" tIns="45720" rIns="91440" bIns="45720" rtlCol="0" anchor="ctr">
            <a:noAutofit/>
          </a:bodyPr>
          <a:lstStyle/>
          <a:p>
            <a:pPr marL="0"/>
            <a:r>
              <a:rPr lang="en-US" dirty="0"/>
              <a:t>Revisions to Zoning Enabling Act</a:t>
            </a:r>
          </a:p>
          <a:p>
            <a:pPr marL="0"/>
            <a:r>
              <a:rPr lang="en-US" dirty="0"/>
              <a:t>Municipal Land Use Fees</a:t>
            </a:r>
          </a:p>
          <a:p>
            <a:pPr marL="0"/>
            <a:r>
              <a:rPr lang="en-US" dirty="0"/>
              <a:t>Accessory Apartments</a:t>
            </a:r>
          </a:p>
          <a:p>
            <a:pPr marL="0"/>
            <a:r>
              <a:rPr lang="en-US" dirty="0"/>
              <a:t>Training for Land Use Agencies</a:t>
            </a:r>
          </a:p>
          <a:p>
            <a:pPr marL="0"/>
            <a:r>
              <a:rPr lang="en-US" dirty="0"/>
              <a:t>Certification for ZEO’s</a:t>
            </a:r>
          </a:p>
          <a:p>
            <a:pPr marL="0"/>
            <a:r>
              <a:rPr lang="en-US" dirty="0"/>
              <a:t>Affordable Housing Plans</a:t>
            </a:r>
          </a:p>
          <a:p>
            <a:pPr marL="0"/>
            <a:r>
              <a:rPr lang="en-US" dirty="0"/>
              <a:t>Commission on Connecticut’s Development and Future</a:t>
            </a:r>
          </a:p>
          <a:p>
            <a:pPr marL="0" indent="0">
              <a:buNone/>
            </a:pPr>
            <a:r>
              <a:rPr lang="en-US" dirty="0"/>
              <a:t> </a:t>
            </a:r>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2</a:t>
            </a:fld>
            <a:endParaRPr lang="en-US" sz="1100" dirty="0">
              <a:solidFill>
                <a:srgbClr val="FFFFFF"/>
              </a:solidFill>
            </a:endParaRPr>
          </a:p>
        </p:txBody>
      </p:sp>
    </p:spTree>
    <p:extLst>
      <p:ext uri="{BB962C8B-B14F-4D97-AF65-F5344CB8AC3E}">
        <p14:creationId xmlns:p14="http://schemas.microsoft.com/office/powerpoint/2010/main" val="982911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Accessory Apartments</a:t>
            </a:r>
            <a:br>
              <a:rPr lang="en-US" sz="2700" dirty="0"/>
            </a:br>
            <a:r>
              <a:rPr lang="en-US" sz="2700" dirty="0"/>
              <a:t>(effective January 1, 2022)</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endParaRPr lang="en-US" sz="1800" dirty="0">
              <a:solidFill>
                <a:srgbClr val="000000"/>
              </a:solidFill>
              <a:ea typeface="Book Antiqua" panose="02040602050305030304" pitchFamily="18" charset="0"/>
            </a:endParaRPr>
          </a:p>
          <a:p>
            <a:pPr marL="0" indent="0">
              <a:buNone/>
            </a:pPr>
            <a:r>
              <a:rPr lang="en-US" sz="1800" spc="-5" dirty="0">
                <a:solidFill>
                  <a:srgbClr val="000000"/>
                </a:solidFill>
                <a:effectLst/>
                <a:latin typeface="Book Antiqua" panose="02040602050305030304" pitchFamily="18" charset="0"/>
                <a:ea typeface="Book Antiqua" panose="02040602050305030304" pitchFamily="18" charset="0"/>
                <a:cs typeface="Times New Roman" panose="02020603050405020304" pitchFamily="18" charset="0"/>
              </a:rPr>
              <a:t>The </a:t>
            </a:r>
            <a:r>
              <a:rPr lang="en-US" sz="1800" u="sng" spc="-5" dirty="0">
                <a:solidFill>
                  <a:srgbClr val="000000"/>
                </a:solidFill>
                <a:effectLst/>
                <a:latin typeface="Book Antiqua" panose="02040602050305030304" pitchFamily="18" charset="0"/>
                <a:ea typeface="Book Antiqua" panose="02040602050305030304" pitchFamily="18" charset="0"/>
                <a:cs typeface="Times New Roman" panose="02020603050405020304" pitchFamily="18" charset="0"/>
              </a:rPr>
              <a:t>as of right permit application and review process for approval of accessory apartments </a:t>
            </a:r>
            <a:r>
              <a:rPr lang="en-US" sz="1800" spc="-5" dirty="0">
                <a:solidFill>
                  <a:srgbClr val="000000"/>
                </a:solidFill>
                <a:effectLst/>
                <a:latin typeface="Book Antiqua" panose="02040602050305030304" pitchFamily="18" charset="0"/>
                <a:ea typeface="Book Antiqua" panose="02040602050305030304" pitchFamily="18" charset="0"/>
                <a:cs typeface="Times New Roman" panose="02020603050405020304" pitchFamily="18" charset="0"/>
              </a:rPr>
              <a:t>shall require that a decision on any such application be rendered </a:t>
            </a:r>
            <a:r>
              <a:rPr lang="en-US" sz="1800" u="sng" spc="-5" dirty="0">
                <a:solidFill>
                  <a:srgbClr val="000000"/>
                </a:solidFill>
                <a:effectLst/>
                <a:latin typeface="Book Antiqua" panose="02040602050305030304" pitchFamily="18" charset="0"/>
                <a:ea typeface="Book Antiqua" panose="02040602050305030304" pitchFamily="18" charset="0"/>
                <a:cs typeface="Times New Roman" panose="02020603050405020304" pitchFamily="18" charset="0"/>
              </a:rPr>
              <a:t>not later than sixty-five days after receipt of such application </a:t>
            </a:r>
            <a:r>
              <a:rPr lang="en-US" sz="1800" spc="-5" dirty="0">
                <a:solidFill>
                  <a:srgbClr val="000000"/>
                </a:solidFill>
                <a:effectLst/>
                <a:latin typeface="Book Antiqua" panose="02040602050305030304" pitchFamily="18" charset="0"/>
                <a:ea typeface="Book Antiqua" panose="02040602050305030304" pitchFamily="18" charset="0"/>
                <a:cs typeface="Times New Roman" panose="02020603050405020304" pitchFamily="18" charset="0"/>
              </a:rPr>
              <a:t>by the applicable zoning commission, except that an applicant may consent to one or more extensions of not more than an </a:t>
            </a:r>
            <a:r>
              <a:rPr lang="en-US" sz="1800" dirty="0">
                <a:solidFill>
                  <a:srgbClr val="000000"/>
                </a:solidFill>
                <a:effectLst/>
                <a:latin typeface="Book Antiqua" panose="02040602050305030304" pitchFamily="18" charset="0"/>
                <a:ea typeface="Book Antiqua" panose="02040602050305030304" pitchFamily="18" charset="0"/>
              </a:rPr>
              <a:t>additional sixty-five days or may withdraw such application.</a:t>
            </a:r>
            <a:endParaRPr lang="en-US" sz="1800" dirty="0">
              <a:effectLst/>
              <a:latin typeface="Times New Roman" panose="02020603050405020304" pitchFamily="18" charset="0"/>
              <a:ea typeface="PMingLiU" panose="02020500000000000000" pitchFamily="18" charset="-120"/>
            </a:endParaRPr>
          </a:p>
          <a:p>
            <a:pPr marL="0" indent="0">
              <a:buNone/>
            </a:pPr>
            <a:r>
              <a:rPr lang="en-US" sz="1800" spc="-5" dirty="0">
                <a:solidFill>
                  <a:srgbClr val="000000"/>
                </a:solidFill>
                <a:effectLst/>
                <a:latin typeface="Book Antiqua" panose="02040602050305030304" pitchFamily="18" charset="0"/>
                <a:ea typeface="Book Antiqua" panose="02040602050305030304" pitchFamily="18" charset="0"/>
                <a:cs typeface="Times New Roman" panose="02020603050405020304" pitchFamily="18" charset="0"/>
              </a:rPr>
              <a:t>A municipality shall not (1) condition the approval of an accessory apartment on the correction of a nonconforming use, structure or lot, or (2) require the installation of fire sprinklers in an accessory apartment if such sprinklers are not required for the principal dwelling located on the same lot or otherwise required by the fire code.</a:t>
            </a:r>
            <a:endParaRPr lang="en-US" sz="1800" spc="0" dirty="0">
              <a:effectLst/>
              <a:latin typeface="Book Antiqua" panose="02040602050305030304" pitchFamily="18" charset="0"/>
              <a:ea typeface="Book Antiqua" panose="02040602050305030304" pitchFamily="18" charset="0"/>
            </a:endParaRP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20</a:t>
            </a:fld>
            <a:endParaRPr lang="en-US" sz="1100" dirty="0">
              <a:solidFill>
                <a:srgbClr val="FFFFFF"/>
              </a:solidFill>
            </a:endParaRPr>
          </a:p>
        </p:txBody>
      </p:sp>
    </p:spTree>
    <p:extLst>
      <p:ext uri="{BB962C8B-B14F-4D97-AF65-F5344CB8AC3E}">
        <p14:creationId xmlns:p14="http://schemas.microsoft.com/office/powerpoint/2010/main" val="1144693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Accessory Apartments</a:t>
            </a:r>
            <a:br>
              <a:rPr lang="en-US" sz="2700" dirty="0"/>
            </a:br>
            <a:r>
              <a:rPr lang="en-US" sz="2700" dirty="0"/>
              <a:t>(effective January 1, 2022)</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endParaRPr lang="en-US" sz="1800" dirty="0">
              <a:solidFill>
                <a:srgbClr val="000000"/>
              </a:solidFill>
              <a:ea typeface="Book Antiqua" panose="02040602050305030304" pitchFamily="18" charset="0"/>
            </a:endParaRPr>
          </a:p>
          <a:p>
            <a:pPr marL="0" marR="0" indent="0" algn="just" fontAlgn="base">
              <a:lnSpc>
                <a:spcPct val="100000"/>
              </a:lnSpc>
              <a:spcBef>
                <a:spcPts val="1560"/>
              </a:spcBef>
              <a:spcAft>
                <a:spcPts val="0"/>
              </a:spcAft>
              <a:buNone/>
            </a:pPr>
            <a:r>
              <a:rPr lang="en-US" sz="1800" spc="-10" dirty="0">
                <a:solidFill>
                  <a:srgbClr val="000000"/>
                </a:solidFill>
                <a:effectLst/>
                <a:latin typeface="Book Antiqua" panose="02040602050305030304" pitchFamily="18" charset="0"/>
                <a:ea typeface="Book Antiqua" panose="02040602050305030304" pitchFamily="18" charset="0"/>
              </a:rPr>
              <a:t>A municipality, special district, sewer or water authority shall not (1) </a:t>
            </a:r>
            <a:r>
              <a:rPr lang="en-US" sz="1800" spc="0" dirty="0">
                <a:solidFill>
                  <a:srgbClr val="000000"/>
                </a:solidFill>
                <a:effectLst/>
                <a:latin typeface="Book Antiqua" panose="02040602050305030304" pitchFamily="18" charset="0"/>
                <a:ea typeface="Book Antiqua" panose="02040602050305030304" pitchFamily="18" charset="0"/>
              </a:rPr>
              <a:t>consider an accessory apartment to be a new residential use for the purposes of calculating connection fees or capacity charges for utilities, including water and sewer service, unless such accessory apartment was constructed with a new single-family dwelling on the same lot, or (2) require the installation of a new or separate utility connection directly to an accessory apartment or impose a related connection fee or capacity charge.</a:t>
            </a:r>
            <a:endParaRPr lang="en-US" sz="1800" spc="0" dirty="0">
              <a:effectLst/>
              <a:latin typeface="Book Antiqua" panose="02040602050305030304" pitchFamily="18" charset="0"/>
              <a:ea typeface="Book Antiqua" panose="02040602050305030304" pitchFamily="18" charset="0"/>
            </a:endParaRP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21</a:t>
            </a:fld>
            <a:endParaRPr lang="en-US" sz="1100" dirty="0">
              <a:solidFill>
                <a:srgbClr val="FFFFFF"/>
              </a:solidFill>
            </a:endParaRPr>
          </a:p>
        </p:txBody>
      </p:sp>
    </p:spTree>
    <p:extLst>
      <p:ext uri="{BB962C8B-B14F-4D97-AF65-F5344CB8AC3E}">
        <p14:creationId xmlns:p14="http://schemas.microsoft.com/office/powerpoint/2010/main" val="1191084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Accessory Apartments</a:t>
            </a:r>
            <a:br>
              <a:rPr lang="en-US" sz="2700" dirty="0"/>
            </a:br>
            <a:r>
              <a:rPr lang="en-US" sz="2700" dirty="0"/>
              <a:t>(effective January 1, 2022)</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endParaRPr lang="en-US" sz="1800" dirty="0">
              <a:solidFill>
                <a:srgbClr val="000000"/>
              </a:solidFill>
              <a:ea typeface="Book Antiqua" panose="02040602050305030304" pitchFamily="18" charset="0"/>
            </a:endParaRPr>
          </a:p>
          <a:p>
            <a:pPr marL="0" indent="0">
              <a:buNone/>
            </a:pPr>
            <a:r>
              <a:rPr lang="en-US" sz="1800" dirty="0">
                <a:solidFill>
                  <a:srgbClr val="000000"/>
                </a:solidFill>
                <a:effectLst/>
                <a:latin typeface="Book Antiqua" panose="02040602050305030304" pitchFamily="18" charset="0"/>
                <a:ea typeface="Book Antiqua" panose="02040602050305030304" pitchFamily="18" charset="0"/>
              </a:rPr>
              <a:t>If a municipality fails to adopt new regulations or amend existing regulations by </a:t>
            </a:r>
            <a:r>
              <a:rPr lang="en-US" sz="1800" u="sng" dirty="0">
                <a:solidFill>
                  <a:srgbClr val="000000"/>
                </a:solidFill>
                <a:effectLst/>
                <a:latin typeface="Book Antiqua" panose="02040602050305030304" pitchFamily="18" charset="0"/>
                <a:ea typeface="Book Antiqua" panose="02040602050305030304" pitchFamily="18" charset="0"/>
              </a:rPr>
              <a:t>January 1, 2023</a:t>
            </a:r>
            <a:r>
              <a:rPr lang="en-US" sz="1800" dirty="0">
                <a:solidFill>
                  <a:srgbClr val="000000"/>
                </a:solidFill>
                <a:effectLst/>
                <a:latin typeface="Book Antiqua" panose="02040602050305030304" pitchFamily="18" charset="0"/>
                <a:ea typeface="Book Antiqua" panose="02040602050305030304" pitchFamily="18" charset="0"/>
              </a:rPr>
              <a:t>, for the purpose of complying with the provisions of subsections (a) to (d), inclusive, of this section, and </a:t>
            </a:r>
            <a:r>
              <a:rPr lang="en-US" sz="1800" u="sng" dirty="0">
                <a:solidFill>
                  <a:srgbClr val="000000"/>
                </a:solidFill>
                <a:effectLst/>
                <a:latin typeface="Book Antiqua" panose="02040602050305030304" pitchFamily="18" charset="0"/>
                <a:ea typeface="Book Antiqua" panose="02040602050305030304" pitchFamily="18" charset="0"/>
              </a:rPr>
              <a:t>unless such municipality opts out of the provisions of said subsections </a:t>
            </a:r>
            <a:r>
              <a:rPr lang="en-US" sz="1800" dirty="0">
                <a:solidFill>
                  <a:srgbClr val="000000"/>
                </a:solidFill>
                <a:effectLst/>
                <a:latin typeface="Book Antiqua" panose="02040602050305030304" pitchFamily="18" charset="0"/>
                <a:ea typeface="Book Antiqua" panose="02040602050305030304" pitchFamily="18" charset="0"/>
              </a:rPr>
              <a:t>in accordance with the provisions of subsection (f) of this section, any </a:t>
            </a:r>
            <a:r>
              <a:rPr lang="en-US" sz="1800" u="sng" dirty="0">
                <a:solidFill>
                  <a:srgbClr val="000000"/>
                </a:solidFill>
                <a:effectLst/>
                <a:latin typeface="Book Antiqua" panose="02040602050305030304" pitchFamily="18" charset="0"/>
                <a:ea typeface="Book Antiqua" panose="02040602050305030304" pitchFamily="18" charset="0"/>
              </a:rPr>
              <a:t>noncompliant existing regulation shall become null and void and such municipality shall approve or deny applications for accessory apartments in accordance with the requirements for regulations set forth in the provisions of subsections (a) to (d), inclusive, of this section until such municipality adopts or amends a regulation in compliance with said subsections</a:t>
            </a:r>
            <a:r>
              <a:rPr lang="en-US" sz="1800" dirty="0">
                <a:solidFill>
                  <a:srgbClr val="000000"/>
                </a:solidFill>
                <a:effectLst/>
                <a:latin typeface="Book Antiqua" panose="02040602050305030304" pitchFamily="18" charset="0"/>
                <a:ea typeface="Book Antiqua" panose="02040602050305030304" pitchFamily="18" charset="0"/>
              </a:rPr>
              <a:t>. A municipality may not use or impose additional standards beyond those set forth in subsections (a) to (d), inclusive, of this section.</a:t>
            </a:r>
            <a:endParaRPr lang="en-US" sz="1800" dirty="0">
              <a:effectLst/>
              <a:latin typeface="Times New Roman" panose="02020603050405020304" pitchFamily="18" charset="0"/>
              <a:ea typeface="PMingLiU" panose="02020500000000000000" pitchFamily="18" charset="-120"/>
            </a:endParaRP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22</a:t>
            </a:fld>
            <a:endParaRPr lang="en-US" sz="1100" dirty="0">
              <a:solidFill>
                <a:srgbClr val="FFFFFF"/>
              </a:solidFill>
            </a:endParaRPr>
          </a:p>
        </p:txBody>
      </p:sp>
    </p:spTree>
    <p:extLst>
      <p:ext uri="{BB962C8B-B14F-4D97-AF65-F5344CB8AC3E}">
        <p14:creationId xmlns:p14="http://schemas.microsoft.com/office/powerpoint/2010/main" val="268176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Accessory Apartments</a:t>
            </a:r>
            <a:br>
              <a:rPr lang="en-US" sz="2700" dirty="0"/>
            </a:br>
            <a:r>
              <a:rPr lang="en-US" sz="2700" dirty="0"/>
              <a:t>(effective January 1, 2022)</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1800" dirty="0"/>
              <a:t>Municipal opt-out process for accessory apartment requirements:</a:t>
            </a:r>
          </a:p>
          <a:p>
            <a:pPr>
              <a:buFontTx/>
              <a:buChar char="-"/>
            </a:pPr>
            <a:r>
              <a:rPr lang="en-US" sz="1800" dirty="0"/>
              <a:t>PZC or ZC, by 2/3 vote, opts out provided:</a:t>
            </a:r>
          </a:p>
          <a:p>
            <a:pPr marL="514350" indent="-514350">
              <a:buAutoNum type="arabicParenR"/>
            </a:pPr>
            <a:r>
              <a:rPr lang="en-US" sz="1800" dirty="0"/>
              <a:t>Public hearing has been held</a:t>
            </a:r>
          </a:p>
          <a:p>
            <a:pPr marL="514350" indent="-514350">
              <a:buAutoNum type="arabicParenR"/>
            </a:pPr>
            <a:r>
              <a:rPr lang="en-US" sz="1800" dirty="0"/>
              <a:t>Affirmatively decides to opt out within statutory time period</a:t>
            </a:r>
          </a:p>
          <a:p>
            <a:pPr marL="514350" indent="-514350">
              <a:buAutoNum type="arabicParenR"/>
            </a:pPr>
            <a:r>
              <a:rPr lang="en-US" sz="1800" dirty="0"/>
              <a:t>States on the record the reasons for the decision</a:t>
            </a:r>
          </a:p>
          <a:p>
            <a:pPr marL="514350" indent="-514350">
              <a:buAutoNum type="arabicParenR"/>
            </a:pPr>
            <a:r>
              <a:rPr lang="en-US" sz="1800" dirty="0"/>
              <a:t>Publishes notice in newspaper</a:t>
            </a:r>
          </a:p>
          <a:p>
            <a:pPr>
              <a:buFontTx/>
              <a:buChar char="-"/>
            </a:pPr>
            <a:r>
              <a:rPr lang="en-US" sz="1800" dirty="0"/>
              <a:t>Subsequently must be approved by 2/3 vote of legislative body or Selectmen in town meeting towns</a:t>
            </a:r>
          </a:p>
          <a:p>
            <a:pPr>
              <a:buFontTx/>
              <a:buChar char="-"/>
            </a:pPr>
            <a:r>
              <a:rPr lang="en-US" sz="1800" dirty="0"/>
              <a:t>Must opt out prior to January 1, 2023</a:t>
            </a: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23</a:t>
            </a:fld>
            <a:endParaRPr lang="en-US" sz="1100" dirty="0">
              <a:solidFill>
                <a:srgbClr val="FFFFFF"/>
              </a:solidFill>
            </a:endParaRPr>
          </a:p>
        </p:txBody>
      </p:sp>
    </p:spTree>
    <p:extLst>
      <p:ext uri="{BB962C8B-B14F-4D97-AF65-F5344CB8AC3E}">
        <p14:creationId xmlns:p14="http://schemas.microsoft.com/office/powerpoint/2010/main" val="28509218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Training for Land Use Agencies</a:t>
            </a:r>
            <a:br>
              <a:rPr lang="en-US" sz="2700" dirty="0"/>
            </a:br>
            <a:r>
              <a:rPr lang="en-US" sz="2700" dirty="0"/>
              <a:t>(effective from passage)</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1800" dirty="0"/>
              <a:t>On and after January 1, 2023, each member of a PZC, PC, ZC or ZBA shall complete at least four hours of training</a:t>
            </a:r>
          </a:p>
          <a:p>
            <a:pPr>
              <a:buFontTx/>
              <a:buChar char="-"/>
            </a:pPr>
            <a:r>
              <a:rPr lang="en-US" sz="1800" dirty="0"/>
              <a:t>For those in office as of 1/1/2023, must complete four hours by 1/1/2024, and every other year thereafter</a:t>
            </a:r>
          </a:p>
          <a:p>
            <a:pPr>
              <a:buFontTx/>
              <a:buChar char="-"/>
            </a:pPr>
            <a:r>
              <a:rPr lang="en-US" sz="1800" dirty="0"/>
              <a:t>For those taking office after 1/1/2023, must complete not later than one year after taking office and every other year thereafter</a:t>
            </a:r>
          </a:p>
          <a:p>
            <a:pPr>
              <a:buFontTx/>
              <a:buChar char="-"/>
            </a:pPr>
            <a:r>
              <a:rPr lang="en-US" sz="1800" dirty="0"/>
              <a:t>MUST contain at least one hour on affordable and fair housing policies</a:t>
            </a:r>
          </a:p>
          <a:p>
            <a:pPr>
              <a:buFontTx/>
              <a:buChar char="-"/>
            </a:pPr>
            <a:r>
              <a:rPr lang="en-US" sz="1800" dirty="0"/>
              <a:t>Other topics may also include process and procedure, including FOIA, interpretation of site plans and maps, impact of zoning on environment, agriculture and historic resources</a:t>
            </a: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24</a:t>
            </a:fld>
            <a:endParaRPr lang="en-US" sz="1100" dirty="0">
              <a:solidFill>
                <a:srgbClr val="FFFFFF"/>
              </a:solidFill>
            </a:endParaRPr>
          </a:p>
        </p:txBody>
      </p:sp>
    </p:spTree>
    <p:extLst>
      <p:ext uri="{BB962C8B-B14F-4D97-AF65-F5344CB8AC3E}">
        <p14:creationId xmlns:p14="http://schemas.microsoft.com/office/powerpoint/2010/main" val="12726132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Training for Land Use Agencies</a:t>
            </a:r>
            <a:br>
              <a:rPr lang="en-US" sz="2700" dirty="0"/>
            </a:br>
            <a:r>
              <a:rPr lang="en-US" sz="2700" dirty="0"/>
              <a:t>(effective from passage)</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1800" dirty="0"/>
              <a:t>Training guidelines must be established by OPM prior to 1/1/2022 </a:t>
            </a:r>
          </a:p>
          <a:p>
            <a:pPr marL="0" indent="0">
              <a:buNone/>
            </a:pPr>
            <a:r>
              <a:rPr lang="en-US" sz="1800" dirty="0"/>
              <a:t>Training may be provided by various entities such as CAZEO, CCM, CCAPA, Land Use Academy of UConn CLEAR, CBA, COGs, etc.</a:t>
            </a:r>
          </a:p>
          <a:p>
            <a:pPr marL="0" indent="0">
              <a:buNone/>
            </a:pPr>
            <a:r>
              <a:rPr lang="en-US" sz="1800" dirty="0"/>
              <a:t>Commissions must report compliance annually to legislative body (or Board of Selectmen in town meeting towns)</a:t>
            </a: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25</a:t>
            </a:fld>
            <a:endParaRPr lang="en-US" sz="1100" dirty="0">
              <a:solidFill>
                <a:srgbClr val="FFFFFF"/>
              </a:solidFill>
            </a:endParaRPr>
          </a:p>
        </p:txBody>
      </p:sp>
    </p:spTree>
    <p:extLst>
      <p:ext uri="{BB962C8B-B14F-4D97-AF65-F5344CB8AC3E}">
        <p14:creationId xmlns:p14="http://schemas.microsoft.com/office/powerpoint/2010/main" val="41568644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ZEO Certification</a:t>
            </a:r>
            <a:br>
              <a:rPr lang="en-US" sz="2700" dirty="0"/>
            </a:br>
            <a:r>
              <a:rPr lang="en-US" sz="2700" dirty="0"/>
              <a:t>(effective October 1, 2021)</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2400" dirty="0"/>
              <a:t>Any zoning enforcement officer appointed after 1/1/2023 must be certified by CAZEO</a:t>
            </a:r>
          </a:p>
          <a:p>
            <a:pPr marL="0" indent="0">
              <a:buNone/>
            </a:pPr>
            <a:endParaRPr lang="en-US" sz="2400" dirty="0"/>
          </a:p>
          <a:p>
            <a:pPr marL="0" indent="0">
              <a:buNone/>
            </a:pPr>
            <a:r>
              <a:rPr lang="en-US" sz="2400" dirty="0"/>
              <a:t>Beginning 1/1/2023 and annually thereafter, any ZEO shall obtain and maintain certification by CAZEO for the duration of their employment</a:t>
            </a: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26</a:t>
            </a:fld>
            <a:endParaRPr lang="en-US" sz="1100" dirty="0">
              <a:solidFill>
                <a:srgbClr val="FFFFFF"/>
              </a:solidFill>
            </a:endParaRPr>
          </a:p>
        </p:txBody>
      </p:sp>
    </p:spTree>
    <p:extLst>
      <p:ext uri="{BB962C8B-B14F-4D97-AF65-F5344CB8AC3E}">
        <p14:creationId xmlns:p14="http://schemas.microsoft.com/office/powerpoint/2010/main" val="39804851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21-29 – </a:t>
            </a:r>
            <a:r>
              <a:rPr lang="en-US" sz="2700" dirty="0"/>
              <a:t>Affordable Housing Plans</a:t>
            </a:r>
            <a:br>
              <a:rPr lang="en-US" sz="2700" dirty="0"/>
            </a:br>
            <a:r>
              <a:rPr lang="en-US" sz="2700" dirty="0"/>
              <a:t>(effective from passage)</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2400" dirty="0"/>
              <a:t>Not later than 6/1/2022, each town shall prepare or amend or  adopt an affordable housing plan</a:t>
            </a:r>
          </a:p>
          <a:p>
            <a:pPr marL="0" indent="0">
              <a:buNone/>
            </a:pPr>
            <a:r>
              <a:rPr lang="en-US" sz="2400" dirty="0"/>
              <a:t>Affordable housing plan shall be submitted to OPM and posted on the OPM website </a:t>
            </a:r>
          </a:p>
          <a:p>
            <a:pPr marL="0" indent="0">
              <a:buNone/>
            </a:pPr>
            <a:r>
              <a:rPr lang="en-US" sz="2400" dirty="0"/>
              <a:t>Affordable housing plans may be coordinated with or included as part of POCD if timing is appropriate</a:t>
            </a:r>
          </a:p>
          <a:p>
            <a:pPr marL="0" indent="0">
              <a:buNone/>
            </a:pPr>
            <a:r>
              <a:rPr lang="en-US" sz="2400" dirty="0"/>
              <a:t>Town shall post draft affordable housing plan on its website</a:t>
            </a: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27</a:t>
            </a:fld>
            <a:endParaRPr lang="en-US" sz="1100" dirty="0">
              <a:solidFill>
                <a:srgbClr val="FFFFFF"/>
              </a:solidFill>
            </a:endParaRPr>
          </a:p>
        </p:txBody>
      </p:sp>
    </p:spTree>
    <p:extLst>
      <p:ext uri="{BB962C8B-B14F-4D97-AF65-F5344CB8AC3E}">
        <p14:creationId xmlns:p14="http://schemas.microsoft.com/office/powerpoint/2010/main" val="14057171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Commission on Connecticut’s Development and Future</a:t>
            </a:r>
            <a:br>
              <a:rPr lang="en-US" sz="2700" dirty="0"/>
            </a:br>
            <a:r>
              <a:rPr lang="en-US" sz="2700" dirty="0"/>
              <a:t>(effective from passage)</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2400" dirty="0"/>
              <a:t>Formed to evaluate policies related to land use, conservation, housing affordability and infrastructure</a:t>
            </a:r>
          </a:p>
          <a:p>
            <a:pPr marL="0" indent="0">
              <a:buNone/>
            </a:pPr>
            <a:r>
              <a:rPr lang="en-US" sz="2400" dirty="0"/>
              <a:t>Appointment authorities shall make good faith effort to reflect gender and racial diversity of the state</a:t>
            </a:r>
          </a:p>
          <a:p>
            <a:pPr marL="0" indent="0">
              <a:buNone/>
            </a:pPr>
            <a:r>
              <a:rPr lang="en-US" sz="2400" dirty="0"/>
              <a:t>Commission shall submit reports no later than 1/1/2022 and 1/1/2023 regarding various issues</a:t>
            </a: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28</a:t>
            </a:fld>
            <a:endParaRPr lang="en-US" sz="1100" dirty="0">
              <a:solidFill>
                <a:srgbClr val="FFFFFF"/>
              </a:solidFill>
            </a:endParaRPr>
          </a:p>
        </p:txBody>
      </p:sp>
    </p:spTree>
    <p:extLst>
      <p:ext uri="{BB962C8B-B14F-4D97-AF65-F5344CB8AC3E}">
        <p14:creationId xmlns:p14="http://schemas.microsoft.com/office/powerpoint/2010/main" val="21603016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Commission on Connecticut’s Development and Future</a:t>
            </a:r>
            <a:br>
              <a:rPr lang="en-US" sz="2700" dirty="0"/>
            </a:br>
            <a:r>
              <a:rPr lang="en-US" sz="2700" dirty="0"/>
              <a:t>(effective from passage)</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2400" dirty="0"/>
              <a:t>Issues to study shall include</a:t>
            </a:r>
          </a:p>
          <a:p>
            <a:pPr>
              <a:buFontTx/>
              <a:buChar char="-"/>
            </a:pPr>
            <a:r>
              <a:rPr lang="en-US" sz="2400" dirty="0"/>
              <a:t>State POCD</a:t>
            </a:r>
          </a:p>
          <a:p>
            <a:pPr>
              <a:buFontTx/>
              <a:buChar char="-"/>
            </a:pPr>
            <a:r>
              <a:rPr lang="en-US" sz="2400" dirty="0"/>
              <a:t>State consolidated plan for housing and development</a:t>
            </a:r>
          </a:p>
          <a:p>
            <a:pPr>
              <a:buFontTx/>
              <a:buChar char="-"/>
            </a:pPr>
            <a:r>
              <a:rPr lang="en-US" sz="2400" dirty="0"/>
              <a:t>Guidelines and incentives for affordable housing plan compliance</a:t>
            </a:r>
          </a:p>
          <a:p>
            <a:pPr>
              <a:buFontTx/>
              <a:buChar char="-"/>
            </a:pPr>
            <a:r>
              <a:rPr lang="en-US" sz="2400" dirty="0"/>
              <a:t>Alternative sewage systems</a:t>
            </a:r>
          </a:p>
          <a:p>
            <a:pPr>
              <a:buFontTx/>
              <a:buChar char="-"/>
            </a:pPr>
            <a:r>
              <a:rPr lang="en-US" sz="2400" dirty="0"/>
              <a:t>Model design guidelines for buildings and streets</a:t>
            </a: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29</a:t>
            </a:fld>
            <a:endParaRPr lang="en-US" sz="1100" dirty="0">
              <a:solidFill>
                <a:srgbClr val="FFFFFF"/>
              </a:solidFill>
            </a:endParaRPr>
          </a:p>
        </p:txBody>
      </p:sp>
    </p:spTree>
    <p:extLst>
      <p:ext uri="{BB962C8B-B14F-4D97-AF65-F5344CB8AC3E}">
        <p14:creationId xmlns:p14="http://schemas.microsoft.com/office/powerpoint/2010/main" val="2963756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Revisions to Zoning Enabling Act</a:t>
            </a:r>
            <a:br>
              <a:rPr lang="en-US" sz="2700" dirty="0"/>
            </a:br>
            <a:r>
              <a:rPr lang="en-US" sz="2700" dirty="0"/>
              <a:t>(effective October 1, 2021)</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dirty="0"/>
              <a:t>Municipal Zoning Regulations </a:t>
            </a:r>
            <a:r>
              <a:rPr lang="en-US" u="sng" dirty="0"/>
              <a:t>shall</a:t>
            </a:r>
            <a:r>
              <a:rPr lang="en-US" dirty="0"/>
              <a:t>:</a:t>
            </a:r>
          </a:p>
          <a:p>
            <a:pPr marL="0" indent="0">
              <a:buNone/>
            </a:pPr>
            <a:r>
              <a:rPr lang="en-US" dirty="0"/>
              <a:t> - Protect state’s historic, tribal, cultural and environmental resources</a:t>
            </a:r>
          </a:p>
          <a:p>
            <a:pPr>
              <a:buFontTx/>
              <a:buChar char="-"/>
            </a:pPr>
            <a:r>
              <a:rPr lang="en-US" dirty="0"/>
              <a:t>Consider the impact of permitted land uses on contiguous municipalities and on the planning region</a:t>
            </a:r>
          </a:p>
          <a:p>
            <a:pPr>
              <a:buFontTx/>
              <a:buChar char="-"/>
            </a:pPr>
            <a:r>
              <a:rPr lang="en-US" dirty="0"/>
              <a:t>Address significant disparities in housing needs and access to educational, occupational and other opportunities</a:t>
            </a:r>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3</a:t>
            </a:fld>
            <a:endParaRPr lang="en-US" sz="1100" dirty="0">
              <a:solidFill>
                <a:srgbClr val="FFFFFF"/>
              </a:solidFill>
            </a:endParaRPr>
          </a:p>
        </p:txBody>
      </p:sp>
    </p:spTree>
    <p:extLst>
      <p:ext uri="{BB962C8B-B14F-4D97-AF65-F5344CB8AC3E}">
        <p14:creationId xmlns:p14="http://schemas.microsoft.com/office/powerpoint/2010/main" val="33928014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HB 6541 – Extension of Land Use Approvals</a:t>
            </a:r>
            <a:br>
              <a:rPr lang="en-US" sz="2700" dirty="0"/>
            </a:br>
            <a:r>
              <a:rPr lang="en-US" sz="2700" dirty="0"/>
              <a:t>(effective from passage and applicable to approvals made prior to July 1, 2011)</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2400" dirty="0"/>
              <a:t>Site Plan, Subdivision, Special Permit and Inland Wetlands approvals granted </a:t>
            </a:r>
            <a:r>
              <a:rPr lang="en-US" sz="2400" u="sng" dirty="0"/>
              <a:t>prior to 7/1/2011</a:t>
            </a:r>
            <a:r>
              <a:rPr lang="en-US" sz="2400" dirty="0"/>
              <a:t>, if not already expired, shall expire not less than 14 years from date of approval, with potential additional extension(s) of a total of up to five years beyond that (total of not more than 19 years)</a:t>
            </a: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30</a:t>
            </a:fld>
            <a:endParaRPr lang="en-US" sz="1100" dirty="0">
              <a:solidFill>
                <a:srgbClr val="FFFFFF"/>
              </a:solidFill>
            </a:endParaRPr>
          </a:p>
        </p:txBody>
      </p:sp>
    </p:spTree>
    <p:extLst>
      <p:ext uri="{BB962C8B-B14F-4D97-AF65-F5344CB8AC3E}">
        <p14:creationId xmlns:p14="http://schemas.microsoft.com/office/powerpoint/2010/main" val="6049092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21-34– Extension of Land Use Approvals</a:t>
            </a:r>
            <a:br>
              <a:rPr lang="en-US" sz="2700" dirty="0"/>
            </a:br>
            <a:r>
              <a:rPr lang="en-US" sz="2700" dirty="0"/>
              <a:t>(effective from passage)</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2400" dirty="0"/>
              <a:t>Site Plan, Subdivision and Inland Wetlands approvals granted </a:t>
            </a:r>
            <a:r>
              <a:rPr lang="en-US" sz="2400" u="sng" dirty="0"/>
              <a:t>subsequent to 7/1/2011 but prior to the effective date of the legislation</a:t>
            </a:r>
            <a:r>
              <a:rPr lang="en-US" sz="2400" dirty="0"/>
              <a:t>, if not already expired, shall expire not less than 14 years from date of approval, with potential additional extension(s) of a total of up to five years beyond that (total of not more than 19 years)</a:t>
            </a: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31</a:t>
            </a:fld>
            <a:endParaRPr lang="en-US" sz="1100" dirty="0">
              <a:solidFill>
                <a:srgbClr val="FFFFFF"/>
              </a:solidFill>
            </a:endParaRPr>
          </a:p>
        </p:txBody>
      </p:sp>
    </p:spTree>
    <p:extLst>
      <p:ext uri="{BB962C8B-B14F-4D97-AF65-F5344CB8AC3E}">
        <p14:creationId xmlns:p14="http://schemas.microsoft.com/office/powerpoint/2010/main" val="41349962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21-34– Extension of Land Use Approvals</a:t>
            </a:r>
            <a:br>
              <a:rPr lang="en-US" sz="2700" dirty="0"/>
            </a:br>
            <a:r>
              <a:rPr lang="en-US" sz="2700" dirty="0"/>
              <a:t>(effective from passage)</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2400" dirty="0"/>
              <a:t>Special Permit and Special Exception approvals granted </a:t>
            </a:r>
            <a:r>
              <a:rPr lang="en-US" sz="2400" u="sng" dirty="0"/>
              <a:t>subsequent to 7/1/2011 but prior to the effective date of the legislation</a:t>
            </a:r>
            <a:r>
              <a:rPr lang="en-US" sz="2400" dirty="0"/>
              <a:t>, if not expired prior to 3/10/2020, </a:t>
            </a:r>
            <a:r>
              <a:rPr lang="en-US" sz="2400" u="sng" dirty="0"/>
              <a:t>and that specified a deadline by which all work is required to be completed</a:t>
            </a:r>
            <a:r>
              <a:rPr lang="en-US" sz="2400" dirty="0"/>
              <a:t>, shall expire not less than 19 years from date of approval, with potential additional extension(s) to allow completion of all or part of the required work</a:t>
            </a: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32</a:t>
            </a:fld>
            <a:endParaRPr lang="en-US" sz="1100" dirty="0">
              <a:solidFill>
                <a:srgbClr val="FFFFFF"/>
              </a:solidFill>
            </a:endParaRPr>
          </a:p>
        </p:txBody>
      </p:sp>
    </p:spTree>
    <p:extLst>
      <p:ext uri="{BB962C8B-B14F-4D97-AF65-F5344CB8AC3E}">
        <p14:creationId xmlns:p14="http://schemas.microsoft.com/office/powerpoint/2010/main" val="35225335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21-34– Effective Date of Certain Inland Wetlands Approvals </a:t>
            </a:r>
            <a:r>
              <a:rPr lang="en-US" sz="2700" dirty="0"/>
              <a:t>(effective July 1, 2021 for permits issued on or after July 1, 2021)</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2400" dirty="0"/>
              <a:t>Inland Wetlands permits granted </a:t>
            </a:r>
            <a:r>
              <a:rPr lang="en-US" sz="2400" u="sng" dirty="0"/>
              <a:t>on or after 7/1/2021</a:t>
            </a:r>
            <a:r>
              <a:rPr lang="en-US" sz="2400" dirty="0"/>
              <a:t>, if required for a development approved under planning and zoning statutes, shall not take effect until each such required planning and/or zoning approval shall have taken effect and shall be valid for the same time period as such planning and/or zoning approval but not more than 10 years, whichever is earlier</a:t>
            </a:r>
          </a:p>
          <a:p>
            <a:pPr marL="0" indent="0">
              <a:buNone/>
            </a:pPr>
            <a:endParaRPr lang="en-US" sz="2400" dirty="0"/>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33</a:t>
            </a:fld>
            <a:endParaRPr lang="en-US" sz="1100" dirty="0">
              <a:solidFill>
                <a:srgbClr val="FFFFFF"/>
              </a:solidFill>
            </a:endParaRPr>
          </a:p>
        </p:txBody>
      </p:sp>
    </p:spTree>
    <p:extLst>
      <p:ext uri="{BB962C8B-B14F-4D97-AF65-F5344CB8AC3E}">
        <p14:creationId xmlns:p14="http://schemas.microsoft.com/office/powerpoint/2010/main" val="8987418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kern="1200" dirty="0">
                <a:solidFill>
                  <a:schemeClr val="tx1"/>
                </a:solidFill>
                <a:latin typeface="+mj-lt"/>
                <a:ea typeface="+mj-ea"/>
                <a:cs typeface="+mj-cs"/>
              </a:rPr>
              <a:t>PA 21-101– Affordability Incentive Zones </a:t>
            </a:r>
            <a:r>
              <a:rPr lang="en-US" sz="2700" dirty="0"/>
              <a:t>(effective from passage)</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2400" dirty="0"/>
              <a:t>Allows CHFA to establish affordability incentive zones in municipalities which haven’t achieved the 10% threshold under CGS 8-30g to incentivize purchase of homes within those municipalities using CHFA mortgages.</a:t>
            </a:r>
          </a:p>
          <a:p>
            <a:pPr marL="0" indent="0">
              <a:buNone/>
            </a:pPr>
            <a:r>
              <a:rPr lang="en-US" sz="2400" dirty="0"/>
              <a:t>CHFA may utilize different lending guidelines and eligibility limits within those zones.</a:t>
            </a:r>
          </a:p>
          <a:p>
            <a:pPr marL="0" indent="0">
              <a:buNone/>
            </a:pPr>
            <a:r>
              <a:rPr lang="en-US" sz="2400" dirty="0"/>
              <a:t>If a municipality is not within a zone designated by CHFA, it may make a request to be considered an affordability incentive zone.</a:t>
            </a:r>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34</a:t>
            </a:fld>
            <a:endParaRPr lang="en-US" sz="1100" dirty="0">
              <a:solidFill>
                <a:srgbClr val="FFFFFF"/>
              </a:solidFill>
            </a:endParaRPr>
          </a:p>
        </p:txBody>
      </p:sp>
    </p:spTree>
    <p:extLst>
      <p:ext uri="{BB962C8B-B14F-4D97-AF65-F5344CB8AC3E}">
        <p14:creationId xmlns:p14="http://schemas.microsoft.com/office/powerpoint/2010/main" val="1774382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dirty="0"/>
              <a:t>Special Act</a:t>
            </a:r>
            <a:r>
              <a:rPr lang="en-US" sz="2700" kern="1200" dirty="0">
                <a:solidFill>
                  <a:schemeClr val="tx1"/>
                </a:solidFill>
                <a:latin typeface="+mj-lt"/>
                <a:ea typeface="+mj-ea"/>
                <a:cs typeface="+mj-cs"/>
              </a:rPr>
              <a:t> 21-13– Working Group for Protection and Preservation of Historic Properties </a:t>
            </a:r>
            <a:r>
              <a:rPr lang="en-US" sz="2700" dirty="0"/>
              <a:t>(effective from passage)</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endParaRPr lang="en-US" sz="1800" spc="0" dirty="0">
              <a:solidFill>
                <a:srgbClr val="000000"/>
              </a:solidFill>
              <a:effectLst/>
              <a:ea typeface="Book Antiqua" panose="02040602050305030304" pitchFamily="18" charset="0"/>
            </a:endParaRPr>
          </a:p>
          <a:p>
            <a:pPr marL="0" indent="0">
              <a:buNone/>
            </a:pPr>
            <a:r>
              <a:rPr lang="en-US" sz="2400" dirty="0"/>
              <a:t>Empowers DECD to convene a working group to develop a plan for supporting and facilitating efforts by municipalities, historical societies and other nonprofit entities whose purposes include historic preservation to preserve buildings, structures, objects, sites and landmarks listed on the National Register of Historic Places or designated by a municipality as historically significant.</a:t>
            </a:r>
          </a:p>
          <a:p>
            <a:pPr marL="0" indent="0">
              <a:buNone/>
            </a:pPr>
            <a:r>
              <a:rPr lang="en-US" sz="2400" dirty="0"/>
              <a:t>Working group shall start no later than 9/1/2021 and report to the General Assembly no later than 2/1/2022</a:t>
            </a:r>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35</a:t>
            </a:fld>
            <a:endParaRPr lang="en-US" sz="1100" dirty="0">
              <a:solidFill>
                <a:srgbClr val="FFFFFF"/>
              </a:solidFill>
            </a:endParaRPr>
          </a:p>
        </p:txBody>
      </p:sp>
    </p:spTree>
    <p:extLst>
      <p:ext uri="{BB962C8B-B14F-4D97-AF65-F5344CB8AC3E}">
        <p14:creationId xmlns:p14="http://schemas.microsoft.com/office/powerpoint/2010/main" val="22924873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a:bodyPr>
          <a:lstStyle/>
          <a:p>
            <a:r>
              <a:rPr lang="en-US" sz="2700" dirty="0"/>
              <a:t>Implementer Bill – SB 1202</a:t>
            </a: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sz="2400" spc="0" dirty="0">
                <a:solidFill>
                  <a:srgbClr val="000000"/>
                </a:solidFill>
                <a:effectLst/>
                <a:ea typeface="Book Antiqua" panose="02040602050305030304" pitchFamily="18" charset="0"/>
              </a:rPr>
              <a:t>Possibly………</a:t>
            </a:r>
          </a:p>
          <a:p>
            <a:pPr marL="0" indent="0">
              <a:buNone/>
            </a:pPr>
            <a:endParaRPr lang="en-US" sz="2400" dirty="0">
              <a:solidFill>
                <a:srgbClr val="000000"/>
              </a:solidFill>
              <a:ea typeface="Book Antiqua" panose="02040602050305030304" pitchFamily="18" charset="0"/>
            </a:endParaRPr>
          </a:p>
          <a:p>
            <a:pPr marL="0" indent="0">
              <a:buNone/>
            </a:pPr>
            <a:r>
              <a:rPr lang="en-US" sz="2400" spc="0" dirty="0">
                <a:solidFill>
                  <a:srgbClr val="000000"/>
                </a:solidFill>
                <a:effectLst/>
                <a:ea typeface="Book Antiqua" panose="02040602050305030304" pitchFamily="18" charset="0"/>
              </a:rPr>
              <a:t>Remote Meetings</a:t>
            </a:r>
          </a:p>
          <a:p>
            <a:pPr marL="0" indent="0">
              <a:buNone/>
            </a:pPr>
            <a:endParaRPr lang="en-US" sz="2400" dirty="0">
              <a:solidFill>
                <a:srgbClr val="000000"/>
              </a:solidFill>
              <a:ea typeface="Book Antiqua" panose="02040602050305030304" pitchFamily="18" charset="0"/>
            </a:endParaRPr>
          </a:p>
          <a:p>
            <a:pPr marL="0" indent="0">
              <a:buNone/>
            </a:pPr>
            <a:r>
              <a:rPr lang="en-US" sz="2400" spc="0" dirty="0">
                <a:solidFill>
                  <a:srgbClr val="000000"/>
                </a:solidFill>
                <a:effectLst/>
                <a:ea typeface="Book Antiqua" panose="02040602050305030304" pitchFamily="18" charset="0"/>
              </a:rPr>
              <a:t>Geographic Information Systems Office</a:t>
            </a:r>
          </a:p>
          <a:p>
            <a:pPr marL="0" indent="0">
              <a:buNone/>
            </a:pPr>
            <a:endParaRPr lang="en-US" sz="2400"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36</a:t>
            </a:fld>
            <a:endParaRPr lang="en-US" sz="1100" dirty="0">
              <a:solidFill>
                <a:srgbClr val="FFFFFF"/>
              </a:solidFill>
            </a:endParaRPr>
          </a:p>
        </p:txBody>
      </p:sp>
    </p:spTree>
    <p:extLst>
      <p:ext uri="{BB962C8B-B14F-4D97-AF65-F5344CB8AC3E}">
        <p14:creationId xmlns:p14="http://schemas.microsoft.com/office/powerpoint/2010/main" val="23814413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62000" y="6415760"/>
            <a:ext cx="5605629" cy="255278"/>
          </a:xfrm>
        </p:spPr>
        <p:txBody>
          <a:bodyPr vert="horz" lIns="91440" tIns="45720" rIns="91440" bIns="45720" rtlCol="0" anchor="ctr">
            <a:normAutofit fontScale="90000"/>
          </a:bodyPr>
          <a:lstStyle/>
          <a:p>
            <a:pPr algn="ctr"/>
            <a:r>
              <a:rPr lang="en-US" sz="2000" dirty="0"/>
              <a:t>halloransage.com</a:t>
            </a:r>
          </a:p>
        </p:txBody>
      </p:sp>
      <p:sp>
        <p:nvSpPr>
          <p:cNvPr id="3" name="Content Placeholder 2"/>
          <p:cNvSpPr>
            <a:spLocks noGrp="1"/>
          </p:cNvSpPr>
          <p:nvPr>
            <p:ph idx="1"/>
          </p:nvPr>
        </p:nvSpPr>
        <p:spPr>
          <a:xfrm>
            <a:off x="860109" y="2369132"/>
            <a:ext cx="5033221" cy="2119736"/>
          </a:xfrm>
        </p:spPr>
        <p:txBody>
          <a:bodyPr vert="horz" lIns="91440" tIns="45720" rIns="91440" bIns="45720" rtlCol="0" anchor="ctr">
            <a:normAutofit/>
          </a:bodyPr>
          <a:lstStyle/>
          <a:p>
            <a:pPr marL="0" indent="0" algn="ctr">
              <a:buNone/>
            </a:pPr>
            <a:r>
              <a:rPr lang="en-US" sz="3200" dirty="0"/>
              <a:t>Richard P. Roberts, Esq.</a:t>
            </a:r>
          </a:p>
          <a:p>
            <a:pPr marL="0" indent="0" algn="ctr">
              <a:buNone/>
            </a:pPr>
            <a:r>
              <a:rPr lang="en-US" dirty="0"/>
              <a:t>Halloran Sage</a:t>
            </a:r>
          </a:p>
          <a:p>
            <a:pPr marL="0" indent="0" algn="ctr">
              <a:buNone/>
            </a:pPr>
            <a:r>
              <a:rPr lang="en-US" dirty="0"/>
              <a:t>860.297.4695</a:t>
            </a:r>
          </a:p>
          <a:p>
            <a:pPr marL="0" indent="0" algn="ctr">
              <a:buNone/>
            </a:pPr>
            <a:r>
              <a:rPr lang="en-US" sz="2400" dirty="0"/>
              <a:t>roberts@halloransage.com</a:t>
            </a:r>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37</a:t>
            </a:fld>
            <a:endParaRPr lang="en-US" sz="1100" dirty="0">
              <a:solidFill>
                <a:srgbClr val="FFFFFF"/>
              </a:solidFill>
            </a:endParaRPr>
          </a:p>
        </p:txBody>
      </p:sp>
    </p:spTree>
    <p:extLst>
      <p:ext uri="{BB962C8B-B14F-4D97-AF65-F5344CB8AC3E}">
        <p14:creationId xmlns:p14="http://schemas.microsoft.com/office/powerpoint/2010/main" val="1992448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Revisions to Zoning Enabling Act</a:t>
            </a:r>
            <a:br>
              <a:rPr lang="en-US" sz="2700" dirty="0"/>
            </a:br>
            <a:endParaRPr lang="en-US" sz="22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dirty="0"/>
              <a:t>Municipal Zoning Regulations </a:t>
            </a:r>
            <a:r>
              <a:rPr lang="en-US" u="sng" dirty="0"/>
              <a:t>shall</a:t>
            </a:r>
            <a:r>
              <a:rPr lang="en-US" dirty="0"/>
              <a:t>:</a:t>
            </a:r>
          </a:p>
          <a:p>
            <a:pPr marL="0" indent="0">
              <a:buNone/>
            </a:pPr>
            <a:r>
              <a:rPr lang="en-US" dirty="0"/>
              <a:t>- Promote efficient review of proposals</a:t>
            </a:r>
          </a:p>
          <a:p>
            <a:pPr>
              <a:buFontTx/>
              <a:buChar char="-"/>
            </a:pPr>
            <a:r>
              <a:rPr lang="en-US" dirty="0"/>
              <a:t>Affirmatively further the purposes of the Federal Fair Housing Act, as amended</a:t>
            </a:r>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4</a:t>
            </a:fld>
            <a:endParaRPr lang="en-US" sz="1100" dirty="0">
              <a:solidFill>
                <a:srgbClr val="FFFFFF"/>
              </a:solidFill>
            </a:endParaRPr>
          </a:p>
        </p:txBody>
      </p:sp>
    </p:spTree>
    <p:extLst>
      <p:ext uri="{BB962C8B-B14F-4D97-AF65-F5344CB8AC3E}">
        <p14:creationId xmlns:p14="http://schemas.microsoft.com/office/powerpoint/2010/main" val="1544537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Revisions to Zoning Enabling Act</a:t>
            </a:r>
            <a:br>
              <a:rPr lang="en-US" sz="2700" dirty="0"/>
            </a:b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dirty="0"/>
              <a:t>Municipal Zoning Regulations </a:t>
            </a:r>
            <a:r>
              <a:rPr lang="en-US" u="sng" dirty="0"/>
              <a:t>shall</a:t>
            </a:r>
            <a:r>
              <a:rPr lang="en-US" dirty="0"/>
              <a:t>:</a:t>
            </a:r>
          </a:p>
          <a:p>
            <a:pPr marL="0" indent="0">
              <a:buNone/>
            </a:pPr>
            <a:r>
              <a:rPr lang="en-US" dirty="0"/>
              <a:t>-previously provided “be drafted with reasonable consideration as to the character of the district and its peculiar suitability for particular uses with a view to conserving the value of buildings…”</a:t>
            </a:r>
          </a:p>
          <a:p>
            <a:pPr marL="0" indent="0">
              <a:buNone/>
            </a:pPr>
            <a:r>
              <a:rPr lang="en-US" dirty="0"/>
              <a:t>- Now provides “be drafted with reasonable consideration as to the physical site characteristics of the district and its peculiar suitability for particular uses with a view to …”</a:t>
            </a:r>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5</a:t>
            </a:fld>
            <a:endParaRPr lang="en-US" sz="1100" dirty="0">
              <a:solidFill>
                <a:srgbClr val="FFFFFF"/>
              </a:solidFill>
            </a:endParaRPr>
          </a:p>
        </p:txBody>
      </p:sp>
    </p:spTree>
    <p:extLst>
      <p:ext uri="{BB962C8B-B14F-4D97-AF65-F5344CB8AC3E}">
        <p14:creationId xmlns:p14="http://schemas.microsoft.com/office/powerpoint/2010/main" val="3902561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Revisions to Zoning Enabling Act</a:t>
            </a:r>
            <a:br>
              <a:rPr lang="en-US" sz="2700" dirty="0"/>
            </a:b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dirty="0"/>
              <a:t>Municipal Zoning Regulations </a:t>
            </a:r>
            <a:r>
              <a:rPr lang="en-US" u="sng" dirty="0"/>
              <a:t>shall</a:t>
            </a:r>
            <a:r>
              <a:rPr lang="en-US" dirty="0"/>
              <a:t>:</a:t>
            </a:r>
          </a:p>
          <a:p>
            <a:pPr marL="0" indent="0">
              <a:buNone/>
            </a:pPr>
            <a:r>
              <a:rPr lang="en-US" dirty="0"/>
              <a:t>-previously provided “shall encourage the development of housing which will meet the housing needs identified…”</a:t>
            </a:r>
          </a:p>
          <a:p>
            <a:pPr marL="0" indent="0">
              <a:buNone/>
            </a:pPr>
            <a:r>
              <a:rPr lang="en-US" dirty="0"/>
              <a:t>- Now provides “shall expressly allow the development of housing which will meet the housing needs identified…”</a:t>
            </a:r>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6</a:t>
            </a:fld>
            <a:endParaRPr lang="en-US" sz="1100" dirty="0">
              <a:solidFill>
                <a:srgbClr val="FFFFFF"/>
              </a:solidFill>
            </a:endParaRPr>
          </a:p>
        </p:txBody>
      </p:sp>
    </p:spTree>
    <p:extLst>
      <p:ext uri="{BB962C8B-B14F-4D97-AF65-F5344CB8AC3E}">
        <p14:creationId xmlns:p14="http://schemas.microsoft.com/office/powerpoint/2010/main" val="4076234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Revisions to Zoning Enabling Act</a:t>
            </a:r>
            <a:br>
              <a:rPr lang="en-US" sz="2700" dirty="0"/>
            </a:b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dirty="0"/>
              <a:t>Municipal Zoning Regulations </a:t>
            </a:r>
            <a:r>
              <a:rPr lang="en-US" u="sng" dirty="0"/>
              <a:t>may</a:t>
            </a:r>
            <a:r>
              <a:rPr lang="en-US" dirty="0"/>
              <a:t>:</a:t>
            </a:r>
          </a:p>
          <a:p>
            <a:pPr marL="0" indent="0">
              <a:buNone/>
            </a:pPr>
            <a:r>
              <a:rPr lang="en-US" dirty="0"/>
              <a:t>-require or promote solar, wind or other renewable energy, combined heat and power</a:t>
            </a:r>
          </a:p>
          <a:p>
            <a:pPr marL="0" indent="0">
              <a:buNone/>
            </a:pPr>
            <a:r>
              <a:rPr lang="en-US" dirty="0"/>
              <a:t>- Provide incentives for developers who use solar, wind or other renewable energy, combined heat and power, or water or energy conservation techniques</a:t>
            </a:r>
          </a:p>
          <a:p>
            <a:pPr marL="0" indent="0">
              <a:buNone/>
            </a:pPr>
            <a:endParaRPr lang="en-US"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7</a:t>
            </a:fld>
            <a:endParaRPr lang="en-US" sz="1100" dirty="0">
              <a:solidFill>
                <a:srgbClr val="FFFFFF"/>
              </a:solidFill>
            </a:endParaRPr>
          </a:p>
        </p:txBody>
      </p:sp>
    </p:spTree>
    <p:extLst>
      <p:ext uri="{BB962C8B-B14F-4D97-AF65-F5344CB8AC3E}">
        <p14:creationId xmlns:p14="http://schemas.microsoft.com/office/powerpoint/2010/main" val="1988045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Revisions to Zoning Enabling Act</a:t>
            </a:r>
            <a:br>
              <a:rPr lang="en-US" sz="2700" dirty="0"/>
            </a:b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dirty="0"/>
              <a:t>Municipal Zoning Regulations </a:t>
            </a:r>
            <a:r>
              <a:rPr lang="en-US" u="sng" dirty="0"/>
              <a:t>may</a:t>
            </a:r>
            <a:r>
              <a:rPr lang="en-US" dirty="0"/>
              <a:t>:</a:t>
            </a:r>
          </a:p>
          <a:p>
            <a:pPr marL="0" indent="0">
              <a:buNone/>
            </a:pPr>
            <a:r>
              <a:rPr lang="en-US" dirty="0"/>
              <a:t>- Provide for floating zones, overlay zones and planned development districts</a:t>
            </a:r>
          </a:p>
          <a:p>
            <a:pPr>
              <a:buFontTx/>
              <a:buChar char="-"/>
            </a:pPr>
            <a:r>
              <a:rPr lang="en-US" dirty="0"/>
              <a:t>Require use of vehicle miles or vehicle trips as a measure of traffic impact in lieu of or in addition to level of service traffic calculations</a:t>
            </a:r>
          </a:p>
          <a:p>
            <a:pPr>
              <a:buFontTx/>
              <a:buChar char="-"/>
            </a:pPr>
            <a:r>
              <a:rPr lang="en-US" dirty="0"/>
              <a:t>Provide potential traffic mitigation strategies</a:t>
            </a:r>
          </a:p>
          <a:p>
            <a:pPr marL="0" indent="0">
              <a:buNone/>
            </a:pPr>
            <a:endParaRPr lang="en-US"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8</a:t>
            </a:fld>
            <a:endParaRPr lang="en-US" sz="1100" dirty="0">
              <a:solidFill>
                <a:srgbClr val="FFFFFF"/>
              </a:solidFill>
            </a:endParaRPr>
          </a:p>
        </p:txBody>
      </p:sp>
    </p:spTree>
    <p:extLst>
      <p:ext uri="{BB962C8B-B14F-4D97-AF65-F5344CB8AC3E}">
        <p14:creationId xmlns:p14="http://schemas.microsoft.com/office/powerpoint/2010/main" val="3592918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22824" y="190394"/>
            <a:ext cx="5605629" cy="994172"/>
          </a:xfrm>
        </p:spPr>
        <p:txBody>
          <a:bodyPr vert="horz" lIns="91440" tIns="45720" rIns="91440" bIns="45720" rtlCol="0" anchor="ctr">
            <a:normAutofit fontScale="90000"/>
          </a:bodyPr>
          <a:lstStyle/>
          <a:p>
            <a:r>
              <a:rPr lang="en-US" sz="2700" kern="1200" dirty="0">
                <a:solidFill>
                  <a:schemeClr val="tx1"/>
                </a:solidFill>
                <a:latin typeface="+mj-lt"/>
                <a:ea typeface="+mj-ea"/>
                <a:cs typeface="+mj-cs"/>
              </a:rPr>
              <a:t>PA 21-29 – </a:t>
            </a:r>
            <a:r>
              <a:rPr lang="en-US" sz="2700" dirty="0"/>
              <a:t>Revisions to Zoning Enabling Act</a:t>
            </a:r>
            <a:br>
              <a:rPr lang="en-US" sz="2700" dirty="0"/>
            </a:br>
            <a:endParaRPr lang="en-US" sz="4000" kern="1200" dirty="0">
              <a:solidFill>
                <a:schemeClr val="tx1"/>
              </a:solidFill>
              <a:latin typeface="+mj-lt"/>
              <a:ea typeface="+mj-ea"/>
              <a:cs typeface="+mj-cs"/>
            </a:endParaRPr>
          </a:p>
        </p:txBody>
      </p:sp>
      <p:sp>
        <p:nvSpPr>
          <p:cNvPr id="3" name="Content Placeholder 2"/>
          <p:cNvSpPr>
            <a:spLocks noGrp="1"/>
          </p:cNvSpPr>
          <p:nvPr>
            <p:ph idx="1"/>
          </p:nvPr>
        </p:nvSpPr>
        <p:spPr>
          <a:xfrm>
            <a:off x="780783" y="1447800"/>
            <a:ext cx="5277246" cy="4826525"/>
          </a:xfrm>
        </p:spPr>
        <p:txBody>
          <a:bodyPr vert="horz" lIns="91440" tIns="45720" rIns="91440" bIns="45720" rtlCol="0" anchor="ctr">
            <a:noAutofit/>
          </a:bodyPr>
          <a:lstStyle/>
          <a:p>
            <a:pPr marL="0" indent="0">
              <a:buNone/>
            </a:pPr>
            <a:r>
              <a:rPr lang="en-US" dirty="0"/>
              <a:t>Municipal Zoning Regulations </a:t>
            </a:r>
            <a:r>
              <a:rPr lang="en-US" u="sng" dirty="0"/>
              <a:t>shall not</a:t>
            </a:r>
            <a:r>
              <a:rPr lang="en-US" dirty="0"/>
              <a:t>:</a:t>
            </a:r>
          </a:p>
          <a:p>
            <a:pPr marL="0" indent="0">
              <a:buNone/>
            </a:pPr>
            <a:r>
              <a:rPr lang="en-US" dirty="0"/>
              <a:t>- Prohibit operation of “cottage food operations” in residential zones</a:t>
            </a:r>
          </a:p>
          <a:p>
            <a:pPr>
              <a:buFontTx/>
              <a:buChar char="-"/>
            </a:pPr>
            <a:r>
              <a:rPr lang="en-US" dirty="0"/>
              <a:t>Establish a minimum floor area for dwellings greater than that contained in building, housing or other codes</a:t>
            </a:r>
          </a:p>
          <a:p>
            <a:pPr>
              <a:buFontTx/>
              <a:buChar char="-"/>
            </a:pPr>
            <a:r>
              <a:rPr lang="en-US" dirty="0"/>
              <a:t>Place a numerical or percentage cap on the number of mixed use or multi-family dwellings in a town</a:t>
            </a:r>
          </a:p>
          <a:p>
            <a:pPr marL="0" indent="0">
              <a:buNone/>
            </a:pPr>
            <a:endParaRPr lang="en-US" dirty="0"/>
          </a:p>
        </p:txBody>
      </p:sp>
      <p:sp>
        <p:nvSpPr>
          <p:cNvPr id="13" name="Rectangle 12">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Oval 14">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rgbClr val="CA68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descr="A close up of a sign&#10;&#10;Description generated with very high confidence">
            <a:extLst>
              <a:ext uri="{FF2B5EF4-FFF2-40B4-BE49-F238E27FC236}">
                <a16:creationId xmlns:a16="http://schemas.microsoft.com/office/drawing/2014/main" id="{5EC4B94F-CE53-4D91-A84E-12B9B44E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5356" y="3263786"/>
            <a:ext cx="1462672" cy="346165"/>
          </a:xfrm>
          <a:prstGeom prst="rect">
            <a:avLst/>
          </a:prstGeom>
        </p:spPr>
      </p:pic>
      <p:sp>
        <p:nvSpPr>
          <p:cNvPr id="5" name="Slide Number Placeholder 4"/>
          <p:cNvSpPr>
            <a:spLocks noGrp="1"/>
          </p:cNvSpPr>
          <p:nvPr>
            <p:ph type="sldNum" sz="quarter" idx="4294967295"/>
          </p:nvPr>
        </p:nvSpPr>
        <p:spPr>
          <a:xfrm>
            <a:off x="7576075" y="6415760"/>
            <a:ext cx="759278" cy="273844"/>
          </a:xfrm>
        </p:spPr>
        <p:txBody>
          <a:bodyPr vert="horz" lIns="91440" tIns="45720" rIns="91440" bIns="45720" rtlCol="0" anchor="ctr">
            <a:normAutofit/>
          </a:bodyPr>
          <a:lstStyle/>
          <a:p>
            <a:pPr>
              <a:spcAft>
                <a:spcPts val="600"/>
              </a:spcAft>
            </a:pPr>
            <a:fld id="{8F21BA73-FD4E-41D9-BCB7-EF928743CD24}" type="slidenum">
              <a:rPr lang="en-US" sz="1100">
                <a:solidFill>
                  <a:srgbClr val="FFFFFF"/>
                </a:solidFill>
              </a:rPr>
              <a:pPr>
                <a:spcAft>
                  <a:spcPts val="600"/>
                </a:spcAft>
              </a:pPr>
              <a:t>9</a:t>
            </a:fld>
            <a:endParaRPr lang="en-US" sz="1100" dirty="0">
              <a:solidFill>
                <a:srgbClr val="FFFFFF"/>
              </a:solidFill>
            </a:endParaRPr>
          </a:p>
        </p:txBody>
      </p:sp>
    </p:spTree>
    <p:extLst>
      <p:ext uri="{BB962C8B-B14F-4D97-AF65-F5344CB8AC3E}">
        <p14:creationId xmlns:p14="http://schemas.microsoft.com/office/powerpoint/2010/main" val="270843034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S PowerPoint Template (general).potx" id="{29BC4D65-DAED-41B4-BFA3-1EB85E64DD76}" vid="{8425F62E-E5AD-4E30-A0EB-9D0AB68131CD}"/>
    </a:ext>
  </a:extLst>
</a:theme>
</file>

<file path=ppt/theme/theme2.xml><?xml version="1.0" encoding="utf-8"?>
<a:theme xmlns:a="http://schemas.openxmlformats.org/drawingml/2006/main" name="Theme2 gra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S PowerPoint Template (general).potx" id="{29BC4D65-DAED-41B4-BFA3-1EB85E64DD76}" vid="{044C8DEB-B79C-4E8B-935C-2FA65F23774C}"/>
    </a:ext>
  </a:extLst>
</a:theme>
</file>

<file path=ppt/theme/theme3.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S PowerPoint Template (general).potx" id="{29BC4D65-DAED-41B4-BFA3-1EB85E64DD76}" vid="{4D892672-BBF4-4797-91B9-A0D145B1BF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HS PowerPoint Template (general)</Template>
  <TotalTime>438</TotalTime>
  <Words>3061</Words>
  <Application>Microsoft Office PowerPoint</Application>
  <PresentationFormat>On-screen Show (4:3)</PresentationFormat>
  <Paragraphs>266</Paragraphs>
  <Slides>37</Slides>
  <Notes>37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37</vt:i4>
      </vt:variant>
    </vt:vector>
  </HeadingPairs>
  <TitlesOfParts>
    <vt:vector size="45" baseType="lpstr">
      <vt:lpstr>Arial</vt:lpstr>
      <vt:lpstr>Book Antiqua</vt:lpstr>
      <vt:lpstr>Calibri</vt:lpstr>
      <vt:lpstr>Calibri Light</vt:lpstr>
      <vt:lpstr>Times New Roman</vt:lpstr>
      <vt:lpstr>Custom Design</vt:lpstr>
      <vt:lpstr>Theme2 gray</vt:lpstr>
      <vt:lpstr>Office Theme</vt:lpstr>
      <vt:lpstr>PowerPoint Presentation</vt:lpstr>
      <vt:lpstr>Public Act 21-29 – HB 6107</vt:lpstr>
      <vt:lpstr>PA 21-29 – Revisions to Zoning Enabling Act (effective October 1, 2021)</vt:lpstr>
      <vt:lpstr>PA 21-29 – Revisions to Zoning Enabling Act </vt:lpstr>
      <vt:lpstr>PA 21-29 – Revisions to Zoning Enabling Act </vt:lpstr>
      <vt:lpstr>PA 21-29 – Revisions to Zoning Enabling Act </vt:lpstr>
      <vt:lpstr>PA 21-29 – Revisions to Zoning Enabling Act </vt:lpstr>
      <vt:lpstr>PA 21-29 – Revisions to Zoning Enabling Act </vt:lpstr>
      <vt:lpstr>PA 21-29 – Revisions to Zoning Enabling Act </vt:lpstr>
      <vt:lpstr>PA 21-29 – Revisions to Zoning Enabling Act </vt:lpstr>
      <vt:lpstr>PA 21-29 – Revisions to Zoning Enabling Act </vt:lpstr>
      <vt:lpstr>PA 21-29 – Revisions to Zoning Enabling Act (effective October 1, 2021)</vt:lpstr>
      <vt:lpstr>PA 21-29 – Municipal Land Use Fees (effective October 1, 2021)</vt:lpstr>
      <vt:lpstr>PA 21-29 – Municipal Land Use Fees (effective October 1, 2021)</vt:lpstr>
      <vt:lpstr>PA 21-29 – Accessory Apartments (effective January 1, 2022)</vt:lpstr>
      <vt:lpstr>PA 21-29 – Accessory Apartments (effective January 1, 2022)</vt:lpstr>
      <vt:lpstr>PA 21-29 – Accessory Apartments (effective January 1, 2022)</vt:lpstr>
      <vt:lpstr>PA 21-29 – Accessory Apartments (effective January 1, 2022)</vt:lpstr>
      <vt:lpstr>PA 21-29 – Accessory Apartments (effective January 1, 2022)</vt:lpstr>
      <vt:lpstr>PA 21-29 – Accessory Apartments (effective January 1, 2022)</vt:lpstr>
      <vt:lpstr>PA 21-29 – Accessory Apartments (effective January 1, 2022)</vt:lpstr>
      <vt:lpstr>PA 21-29 – Accessory Apartments (effective January 1, 2022)</vt:lpstr>
      <vt:lpstr>PA 21-29 – Accessory Apartments (effective January 1, 2022)</vt:lpstr>
      <vt:lpstr>PA 21-29 – Training for Land Use Agencies (effective from passage)</vt:lpstr>
      <vt:lpstr>PA 21-29 – Training for Land Use Agencies (effective from passage)</vt:lpstr>
      <vt:lpstr>PA 21-29 – ZEO Certification (effective October 1, 2021)</vt:lpstr>
      <vt:lpstr>PA 21-29 – Affordable Housing Plans (effective from passage)</vt:lpstr>
      <vt:lpstr>PA 21-29 – Commission on Connecticut’s Development and Future (effective from passage)</vt:lpstr>
      <vt:lpstr>PA 21-29 – Commission on Connecticut’s Development and Future (effective from passage)</vt:lpstr>
      <vt:lpstr>HB 6541 – Extension of Land Use Approvals (effective from passage and applicable to approvals made prior to July 1, 2011)</vt:lpstr>
      <vt:lpstr>PA 21-34– Extension of Land Use Approvals (effective from passage)</vt:lpstr>
      <vt:lpstr>PA 21-34– Extension of Land Use Approvals (effective from passage)</vt:lpstr>
      <vt:lpstr>PA 21-34– Effective Date of Certain Inland Wetlands Approvals (effective July 1, 2021 for permits issued on or after July 1, 2021)</vt:lpstr>
      <vt:lpstr>PA 21-101– Affordability Incentive Zones (effective from passage)</vt:lpstr>
      <vt:lpstr>Special Act 21-13– Working Group for Protection and Preservation of Historic Properties (effective from passage)</vt:lpstr>
      <vt:lpstr>Implementer Bill – SB 1202</vt:lpstr>
      <vt:lpstr>halloransage.com</vt:lpstr>
    </vt:vector>
  </TitlesOfParts>
  <Company>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Ferketic, Jane C.</dc:creator>
  <cp:lastModifiedBy>Richard P. Roberts</cp:lastModifiedBy>
  <cp:revision>100</cp:revision>
  <cp:lastPrinted>2019-01-18T19:28:05Z</cp:lastPrinted>
  <dcterms:created xsi:type="dcterms:W3CDTF">2019-06-11T12:58:33Z</dcterms:created>
  <dcterms:modified xsi:type="dcterms:W3CDTF">2021-06-17T01:25:45Z</dcterms:modified>
</cp:coreProperties>
</file>