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527" r:id="rId3"/>
    <p:sldId id="282" r:id="rId4"/>
    <p:sldId id="3532" r:id="rId5"/>
    <p:sldId id="297" r:id="rId6"/>
    <p:sldId id="3533" r:id="rId7"/>
    <p:sldId id="3534" r:id="rId8"/>
    <p:sldId id="3531" r:id="rId9"/>
    <p:sldId id="3461" r:id="rId10"/>
    <p:sldId id="3482" r:id="rId11"/>
    <p:sldId id="3487" r:id="rId12"/>
    <p:sldId id="262" r:id="rId13"/>
    <p:sldId id="268" r:id="rId14"/>
    <p:sldId id="276" r:id="rId15"/>
    <p:sldId id="3496" r:id="rId16"/>
    <p:sldId id="3528" r:id="rId17"/>
    <p:sldId id="3494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mielewski, Ryan" initials="CR" lastIdx="1" clrIdx="0">
    <p:extLst>
      <p:ext uri="{19B8F6BF-5375-455C-9EA6-DF929625EA0E}">
        <p15:presenceInfo xmlns:p15="http://schemas.microsoft.com/office/powerpoint/2012/main" userId="S::Chmielewski.Ryan@wseinc.com::1c8eec3c-edad-4ad0-b4a7-1ad7b6263d34" providerId="AD"/>
      </p:ext>
    </p:extLst>
  </p:cmAuthor>
  <p:cmAuthor id="2" name="Bighinatti, Scott" initials="BS" lastIdx="3" clrIdx="1">
    <p:extLst>
      <p:ext uri="{19B8F6BF-5375-455C-9EA6-DF929625EA0E}">
        <p15:presenceInfo xmlns:p15="http://schemas.microsoft.com/office/powerpoint/2012/main" userId="S::Bighinatti.Scott@wseinc.com::a8f41e5b-3869-4802-876f-275cc155cf2b" providerId="AD"/>
      </p:ext>
    </p:extLst>
  </p:cmAuthor>
  <p:cmAuthor id="3" name="Roughan, Erin" initials="RE" lastIdx="1" clrIdx="2">
    <p:extLst>
      <p:ext uri="{19B8F6BF-5375-455C-9EA6-DF929625EA0E}">
        <p15:presenceInfo xmlns:p15="http://schemas.microsoft.com/office/powerpoint/2012/main" userId="S::roughane@wseinc.com::f318a03d-8f44-4957-a909-6681395e4a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A0"/>
    <a:srgbClr val="007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15" autoAdjust="0"/>
    <p:restoredTop sz="88014" autoAdjust="0"/>
  </p:normalViewPr>
  <p:slideViewPr>
    <p:cSldViewPr>
      <p:cViewPr varScale="1">
        <p:scale>
          <a:sx n="60" d="100"/>
          <a:sy n="60" d="100"/>
        </p:scale>
        <p:origin x="86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17AB1-7D44-4F56-A6D3-0B84AA9000BC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75A369-4C6B-455D-8BBE-15053A8F1647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100" dirty="0"/>
            <a:t>Disaster or Emergency</a:t>
          </a:r>
        </a:p>
      </dgm:t>
    </dgm:pt>
    <dgm:pt modelId="{F7AEEE80-2B14-4CB9-A1A9-695B35DBEE78}" type="parTrans" cxnId="{D60E02F8-7990-4913-8574-80C5EC4AD0F5}">
      <dgm:prSet/>
      <dgm:spPr/>
      <dgm:t>
        <a:bodyPr/>
        <a:lstStyle/>
        <a:p>
          <a:endParaRPr lang="en-US"/>
        </a:p>
      </dgm:t>
    </dgm:pt>
    <dgm:pt modelId="{AA1F02DF-AF26-4FF7-A351-E8858BCF0D7F}" type="sibTrans" cxnId="{D60E02F8-7990-4913-8574-80C5EC4AD0F5}">
      <dgm:prSet custT="1"/>
      <dgm:spPr>
        <a:solidFill>
          <a:schemeClr val="tx2"/>
        </a:solidFill>
      </dgm:spPr>
      <dgm:t>
        <a:bodyPr/>
        <a:lstStyle/>
        <a:p>
          <a:endParaRPr lang="en-US" sz="1000" dirty="0"/>
        </a:p>
      </dgm:t>
    </dgm:pt>
    <dgm:pt modelId="{97B1AF41-166F-4D66-80BC-BEC330F287E0}">
      <dgm:prSet phldrT="[Text]" custT="1"/>
      <dgm:spPr/>
      <dgm:t>
        <a:bodyPr/>
        <a:lstStyle/>
        <a:p>
          <a:r>
            <a:rPr lang="en-US" sz="1200" dirty="0"/>
            <a:t>Presidential Disaster Declaration</a:t>
          </a:r>
        </a:p>
      </dgm:t>
    </dgm:pt>
    <dgm:pt modelId="{BAF625BD-FBE1-413D-913A-B62B4D63C3C9}" type="parTrans" cxnId="{227B1CFA-BBAD-4E6D-9198-31E06F9DBFC5}">
      <dgm:prSet/>
      <dgm:spPr/>
      <dgm:t>
        <a:bodyPr/>
        <a:lstStyle/>
        <a:p>
          <a:endParaRPr lang="en-US"/>
        </a:p>
      </dgm:t>
    </dgm:pt>
    <dgm:pt modelId="{54C24BF7-D247-4389-890B-63DDE39FE352}" type="sibTrans" cxnId="{227B1CFA-BBAD-4E6D-9198-31E06F9DBFC5}">
      <dgm:prSet custT="1"/>
      <dgm:spPr>
        <a:solidFill>
          <a:schemeClr val="tx2"/>
        </a:solidFill>
      </dgm:spPr>
      <dgm:t>
        <a:bodyPr/>
        <a:lstStyle/>
        <a:p>
          <a:endParaRPr lang="en-US" sz="1000" dirty="0"/>
        </a:p>
      </dgm:t>
    </dgm:pt>
    <dgm:pt modelId="{E726C52B-6656-43F6-8AC6-597D06C37755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200" dirty="0"/>
            <a:t>HMGP Application Period: </a:t>
          </a:r>
        </a:p>
        <a:p>
          <a:r>
            <a:rPr lang="en-US" sz="1200" dirty="0"/>
            <a:t>1 year from Date of Declaration</a:t>
          </a:r>
        </a:p>
      </dgm:t>
    </dgm:pt>
    <dgm:pt modelId="{CC4B13C2-3CA4-4E0E-A28B-BFDE6AAF4538}" type="parTrans" cxnId="{B6FA3052-953D-4A0B-AAEB-D33B91C96BF7}">
      <dgm:prSet/>
      <dgm:spPr/>
      <dgm:t>
        <a:bodyPr/>
        <a:lstStyle/>
        <a:p>
          <a:endParaRPr lang="en-US"/>
        </a:p>
      </dgm:t>
    </dgm:pt>
    <dgm:pt modelId="{F9AEEEDF-45DF-400D-88BC-2F6DC1463026}" type="sibTrans" cxnId="{B6FA3052-953D-4A0B-AAEB-D33B91C96BF7}">
      <dgm:prSet custT="1"/>
      <dgm:spPr>
        <a:solidFill>
          <a:schemeClr val="tx2"/>
        </a:solidFill>
      </dgm:spPr>
      <dgm:t>
        <a:bodyPr/>
        <a:lstStyle/>
        <a:p>
          <a:endParaRPr lang="en-US" sz="1000" dirty="0"/>
        </a:p>
      </dgm:t>
    </dgm:pt>
    <dgm:pt modelId="{4C475226-B8B6-42E2-B26B-E7620A5BD165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200" dirty="0"/>
            <a:t>HMGP Notice of Sub-Application Intent</a:t>
          </a:r>
        </a:p>
      </dgm:t>
    </dgm:pt>
    <dgm:pt modelId="{4831CD0A-46CC-4B92-BBD1-40E5B60703BB}" type="parTrans" cxnId="{0255F63D-579B-4122-9E26-C5B5745A7E8D}">
      <dgm:prSet/>
      <dgm:spPr/>
      <dgm:t>
        <a:bodyPr/>
        <a:lstStyle/>
        <a:p>
          <a:endParaRPr lang="en-US"/>
        </a:p>
      </dgm:t>
    </dgm:pt>
    <dgm:pt modelId="{02545CAC-E87B-434A-9FF1-8B3F6D69DD4A}" type="sibTrans" cxnId="{0255F63D-579B-4122-9E26-C5B5745A7E8D}">
      <dgm:prSet custT="1"/>
      <dgm:spPr>
        <a:solidFill>
          <a:schemeClr val="tx2"/>
        </a:solidFill>
      </dgm:spPr>
      <dgm:t>
        <a:bodyPr/>
        <a:lstStyle/>
        <a:p>
          <a:endParaRPr lang="en-US" sz="1000" dirty="0"/>
        </a:p>
      </dgm:t>
    </dgm:pt>
    <dgm:pt modelId="{5396FD24-52E7-4603-90F7-4D1BBFF2060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200" dirty="0"/>
            <a:t>FEMA Review </a:t>
          </a:r>
          <a:br>
            <a:rPr lang="en-US" sz="1200" dirty="0"/>
          </a:br>
          <a:r>
            <a:rPr lang="en-US" sz="1200" dirty="0"/>
            <a:t>and RFI</a:t>
          </a:r>
        </a:p>
      </dgm:t>
    </dgm:pt>
    <dgm:pt modelId="{D0055635-E175-4BDA-B910-A3925B1B418A}" type="parTrans" cxnId="{F759F764-B384-4A93-A861-2C83424C3FDC}">
      <dgm:prSet/>
      <dgm:spPr/>
      <dgm:t>
        <a:bodyPr/>
        <a:lstStyle/>
        <a:p>
          <a:endParaRPr lang="en-US"/>
        </a:p>
      </dgm:t>
    </dgm:pt>
    <dgm:pt modelId="{16B84000-A52E-445A-A161-9655D1A93270}" type="sibTrans" cxnId="{F759F764-B384-4A93-A861-2C83424C3FDC}">
      <dgm:prSet custT="1"/>
      <dgm:spPr>
        <a:solidFill>
          <a:schemeClr val="tx2"/>
        </a:solidFill>
      </dgm:spPr>
      <dgm:t>
        <a:bodyPr/>
        <a:lstStyle/>
        <a:p>
          <a:endParaRPr lang="en-US" sz="1000" dirty="0"/>
        </a:p>
      </dgm:t>
    </dgm:pt>
    <dgm:pt modelId="{0C69C212-D67B-4EDF-9BF5-B5D1A819AF0E}">
      <dgm:prSet phldrT="[Text]" custT="1"/>
      <dgm:spPr>
        <a:solidFill>
          <a:srgbClr val="007A37"/>
        </a:solidFill>
      </dgm:spPr>
      <dgm:t>
        <a:bodyPr/>
        <a:lstStyle/>
        <a:p>
          <a:r>
            <a:rPr lang="en-US" sz="1200" dirty="0"/>
            <a:t>FEMA Award and DEMHS Sub-Award</a:t>
          </a:r>
        </a:p>
      </dgm:t>
    </dgm:pt>
    <dgm:pt modelId="{50925849-8786-42DA-ACD3-C009B09875DD}" type="parTrans" cxnId="{713AA6A6-85BF-4D69-A71A-A9B13C4CBD46}">
      <dgm:prSet/>
      <dgm:spPr/>
      <dgm:t>
        <a:bodyPr/>
        <a:lstStyle/>
        <a:p>
          <a:endParaRPr lang="en-US"/>
        </a:p>
      </dgm:t>
    </dgm:pt>
    <dgm:pt modelId="{FBE25C15-E95A-4978-904B-618FC226E3DF}" type="sibTrans" cxnId="{713AA6A6-85BF-4D69-A71A-A9B13C4CBD46}">
      <dgm:prSet custT="1"/>
      <dgm:spPr>
        <a:solidFill>
          <a:schemeClr val="tx2"/>
        </a:solidFill>
      </dgm:spPr>
      <dgm:t>
        <a:bodyPr/>
        <a:lstStyle/>
        <a:p>
          <a:endParaRPr lang="en-US" sz="1000" dirty="0"/>
        </a:p>
      </dgm:t>
    </dgm:pt>
    <dgm:pt modelId="{C72D68CD-08BF-46E8-9FE9-3B11556854E5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200" dirty="0"/>
            <a:t>HMGP </a:t>
          </a:r>
          <a:br>
            <a:rPr lang="en-US" sz="1200" dirty="0"/>
          </a:br>
          <a:r>
            <a:rPr lang="en-US" sz="1200" dirty="0"/>
            <a:t>Sub-Application Submission</a:t>
          </a:r>
        </a:p>
      </dgm:t>
    </dgm:pt>
    <dgm:pt modelId="{92D8DABF-A0CF-4788-B664-D7DB9A3AAE7E}" type="parTrans" cxnId="{E63511B5-C5ED-41F6-8328-FDCD698356BC}">
      <dgm:prSet/>
      <dgm:spPr/>
      <dgm:t>
        <a:bodyPr/>
        <a:lstStyle/>
        <a:p>
          <a:endParaRPr lang="en-US"/>
        </a:p>
      </dgm:t>
    </dgm:pt>
    <dgm:pt modelId="{7154044B-3592-4010-A6EF-43CB0B9E720F}" type="sibTrans" cxnId="{E63511B5-C5ED-41F6-8328-FDCD698356BC}">
      <dgm:prSet custT="1"/>
      <dgm:spPr>
        <a:solidFill>
          <a:schemeClr val="tx2"/>
        </a:solidFill>
      </dgm:spPr>
      <dgm:t>
        <a:bodyPr/>
        <a:lstStyle/>
        <a:p>
          <a:endParaRPr lang="en-US" sz="1000" dirty="0"/>
        </a:p>
      </dgm:t>
    </dgm:pt>
    <dgm:pt modelId="{007A0CB4-FC48-4064-95DC-17002DB0B572}">
      <dgm:prSet phldrT="[Text]" custT="1"/>
      <dgm:spPr>
        <a:solidFill>
          <a:srgbClr val="007A37"/>
        </a:solidFill>
      </dgm:spPr>
      <dgm:t>
        <a:bodyPr/>
        <a:lstStyle/>
        <a:p>
          <a:r>
            <a:rPr lang="en-US" sz="1200" dirty="0"/>
            <a:t>Begin Period of Performance</a:t>
          </a:r>
        </a:p>
      </dgm:t>
    </dgm:pt>
    <dgm:pt modelId="{CE6D12D8-6723-4B0E-BC93-4795611712FC}" type="parTrans" cxnId="{43D09F0C-F46D-4182-A25C-44A949271A6E}">
      <dgm:prSet/>
      <dgm:spPr/>
      <dgm:t>
        <a:bodyPr/>
        <a:lstStyle/>
        <a:p>
          <a:endParaRPr lang="en-US"/>
        </a:p>
      </dgm:t>
    </dgm:pt>
    <dgm:pt modelId="{D3B424A8-6C76-48A0-827A-2295A14AD815}" type="sibTrans" cxnId="{43D09F0C-F46D-4182-A25C-44A949271A6E}">
      <dgm:prSet/>
      <dgm:spPr/>
      <dgm:t>
        <a:bodyPr/>
        <a:lstStyle/>
        <a:p>
          <a:endParaRPr lang="en-US"/>
        </a:p>
      </dgm:t>
    </dgm:pt>
    <dgm:pt modelId="{866B2317-0393-4FB7-8CF4-8FF2C5D4C45A}" type="pres">
      <dgm:prSet presAssocID="{D0517AB1-7D44-4F56-A6D3-0B84AA9000BC}" presName="diagram" presStyleCnt="0">
        <dgm:presLayoutVars>
          <dgm:dir/>
          <dgm:resizeHandles val="exact"/>
        </dgm:presLayoutVars>
      </dgm:prSet>
      <dgm:spPr/>
    </dgm:pt>
    <dgm:pt modelId="{B9BFD884-FD5A-49F8-BB19-92F37493E807}" type="pres">
      <dgm:prSet presAssocID="{DB75A369-4C6B-455D-8BBE-15053A8F1647}" presName="node" presStyleLbl="node1" presStyleIdx="0" presStyleCnt="8" custScaleX="147732" custScaleY="197778">
        <dgm:presLayoutVars>
          <dgm:bulletEnabled val="1"/>
        </dgm:presLayoutVars>
      </dgm:prSet>
      <dgm:spPr>
        <a:prstGeom prst="irregularSeal1">
          <a:avLst/>
        </a:prstGeom>
      </dgm:spPr>
    </dgm:pt>
    <dgm:pt modelId="{1B2B0642-8E81-4CAF-84BD-784432E50F36}" type="pres">
      <dgm:prSet presAssocID="{AA1F02DF-AF26-4FF7-A351-E8858BCF0D7F}" presName="sibTrans" presStyleLbl="sibTrans2D1" presStyleIdx="0" presStyleCnt="7"/>
      <dgm:spPr/>
    </dgm:pt>
    <dgm:pt modelId="{C2B81C41-D7AD-436B-A982-2432A016E02D}" type="pres">
      <dgm:prSet presAssocID="{AA1F02DF-AF26-4FF7-A351-E8858BCF0D7F}" presName="connectorText" presStyleLbl="sibTrans2D1" presStyleIdx="0" presStyleCnt="7"/>
      <dgm:spPr/>
    </dgm:pt>
    <dgm:pt modelId="{299942C4-79CE-4E8B-B80A-D3FD11ADABB0}" type="pres">
      <dgm:prSet presAssocID="{97B1AF41-166F-4D66-80BC-BEC330F287E0}" presName="node" presStyleLbl="node1" presStyleIdx="1" presStyleCnt="8" custLinFactNeighborX="-7072" custLinFactNeighborY="978">
        <dgm:presLayoutVars>
          <dgm:bulletEnabled val="1"/>
        </dgm:presLayoutVars>
      </dgm:prSet>
      <dgm:spPr/>
    </dgm:pt>
    <dgm:pt modelId="{646F57F9-F439-4223-AB67-0CD01FF73897}" type="pres">
      <dgm:prSet presAssocID="{54C24BF7-D247-4389-890B-63DDE39FE352}" presName="sibTrans" presStyleLbl="sibTrans2D1" presStyleIdx="1" presStyleCnt="7"/>
      <dgm:spPr/>
    </dgm:pt>
    <dgm:pt modelId="{F882B02B-2AA6-4636-8407-58E65297EC01}" type="pres">
      <dgm:prSet presAssocID="{54C24BF7-D247-4389-890B-63DDE39FE352}" presName="connectorText" presStyleLbl="sibTrans2D1" presStyleIdx="1" presStyleCnt="7"/>
      <dgm:spPr/>
    </dgm:pt>
    <dgm:pt modelId="{194914FE-9E7B-4F94-B08A-AAC742AF8CB2}" type="pres">
      <dgm:prSet presAssocID="{E726C52B-6656-43F6-8AC6-597D06C37755}" presName="node" presStyleLbl="node1" presStyleIdx="2" presStyleCnt="8" custScaleX="121606" custScaleY="129307" custLinFactNeighborX="2307" custLinFactNeighborY="-20652">
        <dgm:presLayoutVars>
          <dgm:bulletEnabled val="1"/>
        </dgm:presLayoutVars>
      </dgm:prSet>
      <dgm:spPr/>
    </dgm:pt>
    <dgm:pt modelId="{15D7EEF9-3815-4ED6-BFD0-928082E1F1F7}" type="pres">
      <dgm:prSet presAssocID="{F9AEEEDF-45DF-400D-88BC-2F6DC1463026}" presName="sibTrans" presStyleLbl="sibTrans2D1" presStyleIdx="2" presStyleCnt="7"/>
      <dgm:spPr/>
    </dgm:pt>
    <dgm:pt modelId="{DE28A81A-944A-4CB3-9542-A91392E21B4B}" type="pres">
      <dgm:prSet presAssocID="{F9AEEEDF-45DF-400D-88BC-2F6DC1463026}" presName="connectorText" presStyleLbl="sibTrans2D1" presStyleIdx="2" presStyleCnt="7"/>
      <dgm:spPr/>
    </dgm:pt>
    <dgm:pt modelId="{D9A80AA6-57D4-4FC5-B9A0-2A7D87353B33}" type="pres">
      <dgm:prSet presAssocID="{4C475226-B8B6-42E2-B26B-E7620A5BD165}" presName="node" presStyleLbl="node1" presStyleIdx="3" presStyleCnt="8" custScaleX="116093" custScaleY="116619" custLinFactNeighborX="3839" custLinFactNeighborY="-20713">
        <dgm:presLayoutVars>
          <dgm:bulletEnabled val="1"/>
        </dgm:presLayoutVars>
      </dgm:prSet>
      <dgm:spPr/>
    </dgm:pt>
    <dgm:pt modelId="{F128ECBD-10A9-4319-A18A-2CD84AC49A62}" type="pres">
      <dgm:prSet presAssocID="{02545CAC-E87B-434A-9FF1-8B3F6D69DD4A}" presName="sibTrans" presStyleLbl="sibTrans2D1" presStyleIdx="3" presStyleCnt="7"/>
      <dgm:spPr/>
    </dgm:pt>
    <dgm:pt modelId="{62C2F2FF-6AEB-4478-9A00-47199B400F1B}" type="pres">
      <dgm:prSet presAssocID="{02545CAC-E87B-434A-9FF1-8B3F6D69DD4A}" presName="connectorText" presStyleLbl="sibTrans2D1" presStyleIdx="3" presStyleCnt="7"/>
      <dgm:spPr/>
    </dgm:pt>
    <dgm:pt modelId="{BDB817BC-7D23-408F-B918-57A6365CD157}" type="pres">
      <dgm:prSet presAssocID="{C72D68CD-08BF-46E8-9FE9-3B11556854E5}" presName="node" presStyleLbl="node1" presStyleIdx="4" presStyleCnt="8" custScaleX="118468" custScaleY="122452" custLinFactNeighborX="3839" custLinFactNeighborY="-31526">
        <dgm:presLayoutVars>
          <dgm:bulletEnabled val="1"/>
        </dgm:presLayoutVars>
      </dgm:prSet>
      <dgm:spPr/>
    </dgm:pt>
    <dgm:pt modelId="{1633BA31-AAD4-4AC3-9CB4-02241BCA5B5C}" type="pres">
      <dgm:prSet presAssocID="{7154044B-3592-4010-A6EF-43CB0B9E720F}" presName="sibTrans" presStyleLbl="sibTrans2D1" presStyleIdx="4" presStyleCnt="7"/>
      <dgm:spPr/>
    </dgm:pt>
    <dgm:pt modelId="{A2090A67-D9C5-4580-A7BC-515DBCEE687F}" type="pres">
      <dgm:prSet presAssocID="{7154044B-3592-4010-A6EF-43CB0B9E720F}" presName="connectorText" presStyleLbl="sibTrans2D1" presStyleIdx="4" presStyleCnt="7"/>
      <dgm:spPr/>
    </dgm:pt>
    <dgm:pt modelId="{87200913-21F1-46C3-9186-B755E7C8DA45}" type="pres">
      <dgm:prSet presAssocID="{5396FD24-52E7-4603-90F7-4D1BBFF2060E}" presName="node" presStyleLbl="node1" presStyleIdx="5" presStyleCnt="8" custScaleX="120645" custScaleY="110286" custLinFactNeighborX="6368" custLinFactNeighborY="-36618">
        <dgm:presLayoutVars>
          <dgm:bulletEnabled val="1"/>
        </dgm:presLayoutVars>
      </dgm:prSet>
      <dgm:spPr/>
    </dgm:pt>
    <dgm:pt modelId="{663AF49D-0BD1-42B0-A492-2ACBF9B87008}" type="pres">
      <dgm:prSet presAssocID="{16B84000-A52E-445A-A161-9655D1A93270}" presName="sibTrans" presStyleLbl="sibTrans2D1" presStyleIdx="5" presStyleCnt="7" custAng="196633" custScaleX="141538" custLinFactNeighborX="10495" custLinFactNeighborY="-26689"/>
      <dgm:spPr/>
    </dgm:pt>
    <dgm:pt modelId="{B5E743D4-1FBB-4BBC-B568-B70D289BA14D}" type="pres">
      <dgm:prSet presAssocID="{16B84000-A52E-445A-A161-9655D1A93270}" presName="connectorText" presStyleLbl="sibTrans2D1" presStyleIdx="5" presStyleCnt="7"/>
      <dgm:spPr/>
    </dgm:pt>
    <dgm:pt modelId="{6D039DC4-0594-412B-85EF-F6D882B0E64B}" type="pres">
      <dgm:prSet presAssocID="{0C69C212-D67B-4EDF-9BF5-B5D1A819AF0E}" presName="node" presStyleLbl="node1" presStyleIdx="6" presStyleCnt="8" custLinFactNeighborX="1179" custLinFactNeighborY="-59009">
        <dgm:presLayoutVars>
          <dgm:bulletEnabled val="1"/>
        </dgm:presLayoutVars>
      </dgm:prSet>
      <dgm:spPr/>
    </dgm:pt>
    <dgm:pt modelId="{5D992392-A589-4D42-BB98-730B6BE42DB6}" type="pres">
      <dgm:prSet presAssocID="{FBE25C15-E95A-4978-904B-618FC226E3DF}" presName="sibTrans" presStyleLbl="sibTrans2D1" presStyleIdx="6" presStyleCnt="7"/>
      <dgm:spPr/>
    </dgm:pt>
    <dgm:pt modelId="{0AB26BD8-16D5-430B-BBF8-4F996A6EC7A0}" type="pres">
      <dgm:prSet presAssocID="{FBE25C15-E95A-4978-904B-618FC226E3DF}" presName="connectorText" presStyleLbl="sibTrans2D1" presStyleIdx="6" presStyleCnt="7"/>
      <dgm:spPr/>
    </dgm:pt>
    <dgm:pt modelId="{19A44472-200C-4305-92FB-D3FDA6D294E9}" type="pres">
      <dgm:prSet presAssocID="{007A0CB4-FC48-4064-95DC-17002DB0B572}" presName="node" presStyleLbl="node1" presStyleIdx="7" presStyleCnt="8" custLinFactNeighborX="-21110" custLinFactNeighborY="-59009">
        <dgm:presLayoutVars>
          <dgm:bulletEnabled val="1"/>
        </dgm:presLayoutVars>
      </dgm:prSet>
      <dgm:spPr/>
    </dgm:pt>
  </dgm:ptLst>
  <dgm:cxnLst>
    <dgm:cxn modelId="{A97BAC09-5597-421E-A50F-0FBDCFBC5251}" type="presOf" srcId="{F9AEEEDF-45DF-400D-88BC-2F6DC1463026}" destId="{15D7EEF9-3815-4ED6-BFD0-928082E1F1F7}" srcOrd="0" destOrd="0" presId="urn:microsoft.com/office/officeart/2005/8/layout/process5"/>
    <dgm:cxn modelId="{43D09F0C-F46D-4182-A25C-44A949271A6E}" srcId="{D0517AB1-7D44-4F56-A6D3-0B84AA9000BC}" destId="{007A0CB4-FC48-4064-95DC-17002DB0B572}" srcOrd="7" destOrd="0" parTransId="{CE6D12D8-6723-4B0E-BC93-4795611712FC}" sibTransId="{D3B424A8-6C76-48A0-827A-2295A14AD815}"/>
    <dgm:cxn modelId="{6BE94C12-AB79-4543-9D3F-71E62F16D009}" type="presOf" srcId="{0C69C212-D67B-4EDF-9BF5-B5D1A819AF0E}" destId="{6D039DC4-0594-412B-85EF-F6D882B0E64B}" srcOrd="0" destOrd="0" presId="urn:microsoft.com/office/officeart/2005/8/layout/process5"/>
    <dgm:cxn modelId="{C4F37A19-5731-431B-93FD-B621BAFAD304}" type="presOf" srcId="{16B84000-A52E-445A-A161-9655D1A93270}" destId="{B5E743D4-1FBB-4BBC-B568-B70D289BA14D}" srcOrd="1" destOrd="0" presId="urn:microsoft.com/office/officeart/2005/8/layout/process5"/>
    <dgm:cxn modelId="{F0375523-C81F-4D87-A1CB-7AD6E4E48267}" type="presOf" srcId="{AA1F02DF-AF26-4FF7-A351-E8858BCF0D7F}" destId="{1B2B0642-8E81-4CAF-84BD-784432E50F36}" srcOrd="0" destOrd="0" presId="urn:microsoft.com/office/officeart/2005/8/layout/process5"/>
    <dgm:cxn modelId="{0255F63D-579B-4122-9E26-C5B5745A7E8D}" srcId="{D0517AB1-7D44-4F56-A6D3-0B84AA9000BC}" destId="{4C475226-B8B6-42E2-B26B-E7620A5BD165}" srcOrd="3" destOrd="0" parTransId="{4831CD0A-46CC-4B92-BBD1-40E5B60703BB}" sibTransId="{02545CAC-E87B-434A-9FF1-8B3F6D69DD4A}"/>
    <dgm:cxn modelId="{D85E985D-A5C4-47D7-B568-0B66BB967C49}" type="presOf" srcId="{54C24BF7-D247-4389-890B-63DDE39FE352}" destId="{F882B02B-2AA6-4636-8407-58E65297EC01}" srcOrd="1" destOrd="0" presId="urn:microsoft.com/office/officeart/2005/8/layout/process5"/>
    <dgm:cxn modelId="{F759F764-B384-4A93-A861-2C83424C3FDC}" srcId="{D0517AB1-7D44-4F56-A6D3-0B84AA9000BC}" destId="{5396FD24-52E7-4603-90F7-4D1BBFF2060E}" srcOrd="5" destOrd="0" parTransId="{D0055635-E175-4BDA-B910-A3925B1B418A}" sibTransId="{16B84000-A52E-445A-A161-9655D1A93270}"/>
    <dgm:cxn modelId="{79C9056B-18DB-4E7F-8E4C-AEB748764982}" type="presOf" srcId="{02545CAC-E87B-434A-9FF1-8B3F6D69DD4A}" destId="{62C2F2FF-6AEB-4478-9A00-47199B400F1B}" srcOrd="1" destOrd="0" presId="urn:microsoft.com/office/officeart/2005/8/layout/process5"/>
    <dgm:cxn modelId="{CF462451-17FE-41F9-9ECC-E292EA8BD18E}" type="presOf" srcId="{54C24BF7-D247-4389-890B-63DDE39FE352}" destId="{646F57F9-F439-4223-AB67-0CD01FF73897}" srcOrd="0" destOrd="0" presId="urn:microsoft.com/office/officeart/2005/8/layout/process5"/>
    <dgm:cxn modelId="{B6FA3052-953D-4A0B-AAEB-D33B91C96BF7}" srcId="{D0517AB1-7D44-4F56-A6D3-0B84AA9000BC}" destId="{E726C52B-6656-43F6-8AC6-597D06C37755}" srcOrd="2" destOrd="0" parTransId="{CC4B13C2-3CA4-4E0E-A28B-BFDE6AAF4538}" sibTransId="{F9AEEEDF-45DF-400D-88BC-2F6DC1463026}"/>
    <dgm:cxn modelId="{9C4D5E52-9C32-4F30-98E3-BA82B2223C05}" type="presOf" srcId="{AA1F02DF-AF26-4FF7-A351-E8858BCF0D7F}" destId="{C2B81C41-D7AD-436B-A982-2432A016E02D}" srcOrd="1" destOrd="0" presId="urn:microsoft.com/office/officeart/2005/8/layout/process5"/>
    <dgm:cxn modelId="{CA60CF9E-E932-4994-896A-6FC589FE1471}" type="presOf" srcId="{FBE25C15-E95A-4978-904B-618FC226E3DF}" destId="{0AB26BD8-16D5-430B-BBF8-4F996A6EC7A0}" srcOrd="1" destOrd="0" presId="urn:microsoft.com/office/officeart/2005/8/layout/process5"/>
    <dgm:cxn modelId="{8BE9A5A1-3E06-4334-9015-40909C8F1133}" type="presOf" srcId="{4C475226-B8B6-42E2-B26B-E7620A5BD165}" destId="{D9A80AA6-57D4-4FC5-B9A0-2A7D87353B33}" srcOrd="0" destOrd="0" presId="urn:microsoft.com/office/officeart/2005/8/layout/process5"/>
    <dgm:cxn modelId="{713AA6A6-85BF-4D69-A71A-A9B13C4CBD46}" srcId="{D0517AB1-7D44-4F56-A6D3-0B84AA9000BC}" destId="{0C69C212-D67B-4EDF-9BF5-B5D1A819AF0E}" srcOrd="6" destOrd="0" parTransId="{50925849-8786-42DA-ACD3-C009B09875DD}" sibTransId="{FBE25C15-E95A-4978-904B-618FC226E3DF}"/>
    <dgm:cxn modelId="{0A70BDAD-5967-4A29-A3E0-DB644D601E91}" type="presOf" srcId="{F9AEEEDF-45DF-400D-88BC-2F6DC1463026}" destId="{DE28A81A-944A-4CB3-9542-A91392E21B4B}" srcOrd="1" destOrd="0" presId="urn:microsoft.com/office/officeart/2005/8/layout/process5"/>
    <dgm:cxn modelId="{1A513BB0-3041-4F7E-881A-C62CEB252E8C}" type="presOf" srcId="{D0517AB1-7D44-4F56-A6D3-0B84AA9000BC}" destId="{866B2317-0393-4FB7-8CF4-8FF2C5D4C45A}" srcOrd="0" destOrd="0" presId="urn:microsoft.com/office/officeart/2005/8/layout/process5"/>
    <dgm:cxn modelId="{E63511B5-C5ED-41F6-8328-FDCD698356BC}" srcId="{D0517AB1-7D44-4F56-A6D3-0B84AA9000BC}" destId="{C72D68CD-08BF-46E8-9FE9-3B11556854E5}" srcOrd="4" destOrd="0" parTransId="{92D8DABF-A0CF-4788-B664-D7DB9A3AAE7E}" sibTransId="{7154044B-3592-4010-A6EF-43CB0B9E720F}"/>
    <dgm:cxn modelId="{93726BB5-5BA9-4755-8CBE-50E5C8BB8C1A}" type="presOf" srcId="{7154044B-3592-4010-A6EF-43CB0B9E720F}" destId="{A2090A67-D9C5-4580-A7BC-515DBCEE687F}" srcOrd="1" destOrd="0" presId="urn:microsoft.com/office/officeart/2005/8/layout/process5"/>
    <dgm:cxn modelId="{F1135FBC-9984-4669-8EA9-F2EF86B103E6}" type="presOf" srcId="{5396FD24-52E7-4603-90F7-4D1BBFF2060E}" destId="{87200913-21F1-46C3-9186-B755E7C8DA45}" srcOrd="0" destOrd="0" presId="urn:microsoft.com/office/officeart/2005/8/layout/process5"/>
    <dgm:cxn modelId="{CBDDB5BC-52DD-4CC5-A6F0-C8679C77A381}" type="presOf" srcId="{FBE25C15-E95A-4978-904B-618FC226E3DF}" destId="{5D992392-A589-4D42-BB98-730B6BE42DB6}" srcOrd="0" destOrd="0" presId="urn:microsoft.com/office/officeart/2005/8/layout/process5"/>
    <dgm:cxn modelId="{061A63C1-208D-4C7F-9C20-35E6CBE39275}" type="presOf" srcId="{007A0CB4-FC48-4064-95DC-17002DB0B572}" destId="{19A44472-200C-4305-92FB-D3FDA6D294E9}" srcOrd="0" destOrd="0" presId="urn:microsoft.com/office/officeart/2005/8/layout/process5"/>
    <dgm:cxn modelId="{E9FC06C6-55F0-4646-8412-3F2AEB9BDB36}" type="presOf" srcId="{C72D68CD-08BF-46E8-9FE9-3B11556854E5}" destId="{BDB817BC-7D23-408F-B918-57A6365CD157}" srcOrd="0" destOrd="0" presId="urn:microsoft.com/office/officeart/2005/8/layout/process5"/>
    <dgm:cxn modelId="{C0A59AC8-0483-4949-AF98-C94C56CB1203}" type="presOf" srcId="{97B1AF41-166F-4D66-80BC-BEC330F287E0}" destId="{299942C4-79CE-4E8B-B80A-D3FD11ADABB0}" srcOrd="0" destOrd="0" presId="urn:microsoft.com/office/officeart/2005/8/layout/process5"/>
    <dgm:cxn modelId="{F6B814D2-D2B2-44C9-984B-1D5F52E7FFFA}" type="presOf" srcId="{E726C52B-6656-43F6-8AC6-597D06C37755}" destId="{194914FE-9E7B-4F94-B08A-AAC742AF8CB2}" srcOrd="0" destOrd="0" presId="urn:microsoft.com/office/officeart/2005/8/layout/process5"/>
    <dgm:cxn modelId="{399DFBD2-CC0A-4764-A994-E0EE5AF17697}" type="presOf" srcId="{16B84000-A52E-445A-A161-9655D1A93270}" destId="{663AF49D-0BD1-42B0-A492-2ACBF9B87008}" srcOrd="0" destOrd="0" presId="urn:microsoft.com/office/officeart/2005/8/layout/process5"/>
    <dgm:cxn modelId="{1C798FEF-DB5E-4AA1-A0D9-5F55206C4EAE}" type="presOf" srcId="{7154044B-3592-4010-A6EF-43CB0B9E720F}" destId="{1633BA31-AAD4-4AC3-9CB4-02241BCA5B5C}" srcOrd="0" destOrd="0" presId="urn:microsoft.com/office/officeart/2005/8/layout/process5"/>
    <dgm:cxn modelId="{497D6FF6-972F-4FCE-B7A3-C617947BE0EC}" type="presOf" srcId="{DB75A369-4C6B-455D-8BBE-15053A8F1647}" destId="{B9BFD884-FD5A-49F8-BB19-92F37493E807}" srcOrd="0" destOrd="0" presId="urn:microsoft.com/office/officeart/2005/8/layout/process5"/>
    <dgm:cxn modelId="{D60E02F8-7990-4913-8574-80C5EC4AD0F5}" srcId="{D0517AB1-7D44-4F56-A6D3-0B84AA9000BC}" destId="{DB75A369-4C6B-455D-8BBE-15053A8F1647}" srcOrd="0" destOrd="0" parTransId="{F7AEEE80-2B14-4CB9-A1A9-695B35DBEE78}" sibTransId="{AA1F02DF-AF26-4FF7-A351-E8858BCF0D7F}"/>
    <dgm:cxn modelId="{8B0F15F8-1279-4D75-AE39-F7B3F483BDB4}" type="presOf" srcId="{02545CAC-E87B-434A-9FF1-8B3F6D69DD4A}" destId="{F128ECBD-10A9-4319-A18A-2CD84AC49A62}" srcOrd="0" destOrd="0" presId="urn:microsoft.com/office/officeart/2005/8/layout/process5"/>
    <dgm:cxn modelId="{227B1CFA-BBAD-4E6D-9198-31E06F9DBFC5}" srcId="{D0517AB1-7D44-4F56-A6D3-0B84AA9000BC}" destId="{97B1AF41-166F-4D66-80BC-BEC330F287E0}" srcOrd="1" destOrd="0" parTransId="{BAF625BD-FBE1-413D-913A-B62B4D63C3C9}" sibTransId="{54C24BF7-D247-4389-890B-63DDE39FE352}"/>
    <dgm:cxn modelId="{2CCF9751-CC87-44A5-9E08-D16EA6DF5460}" type="presParOf" srcId="{866B2317-0393-4FB7-8CF4-8FF2C5D4C45A}" destId="{B9BFD884-FD5A-49F8-BB19-92F37493E807}" srcOrd="0" destOrd="0" presId="urn:microsoft.com/office/officeart/2005/8/layout/process5"/>
    <dgm:cxn modelId="{0986602C-AF80-447F-97BF-303FAD4E5245}" type="presParOf" srcId="{866B2317-0393-4FB7-8CF4-8FF2C5D4C45A}" destId="{1B2B0642-8E81-4CAF-84BD-784432E50F36}" srcOrd="1" destOrd="0" presId="urn:microsoft.com/office/officeart/2005/8/layout/process5"/>
    <dgm:cxn modelId="{4AE8CF98-CC11-4D74-A9C0-87F25449E6E1}" type="presParOf" srcId="{1B2B0642-8E81-4CAF-84BD-784432E50F36}" destId="{C2B81C41-D7AD-436B-A982-2432A016E02D}" srcOrd="0" destOrd="0" presId="urn:microsoft.com/office/officeart/2005/8/layout/process5"/>
    <dgm:cxn modelId="{AFD0C7A1-A1FC-403E-A298-453C95282084}" type="presParOf" srcId="{866B2317-0393-4FB7-8CF4-8FF2C5D4C45A}" destId="{299942C4-79CE-4E8B-B80A-D3FD11ADABB0}" srcOrd="2" destOrd="0" presId="urn:microsoft.com/office/officeart/2005/8/layout/process5"/>
    <dgm:cxn modelId="{B990CBFA-A820-4AD6-93B2-7BBE8D90ED2A}" type="presParOf" srcId="{866B2317-0393-4FB7-8CF4-8FF2C5D4C45A}" destId="{646F57F9-F439-4223-AB67-0CD01FF73897}" srcOrd="3" destOrd="0" presId="urn:microsoft.com/office/officeart/2005/8/layout/process5"/>
    <dgm:cxn modelId="{43628471-51D5-4012-99E6-A67EB6023E86}" type="presParOf" srcId="{646F57F9-F439-4223-AB67-0CD01FF73897}" destId="{F882B02B-2AA6-4636-8407-58E65297EC01}" srcOrd="0" destOrd="0" presId="urn:microsoft.com/office/officeart/2005/8/layout/process5"/>
    <dgm:cxn modelId="{5DC3BDB7-8EA8-454B-A509-11CF4A8027A8}" type="presParOf" srcId="{866B2317-0393-4FB7-8CF4-8FF2C5D4C45A}" destId="{194914FE-9E7B-4F94-B08A-AAC742AF8CB2}" srcOrd="4" destOrd="0" presId="urn:microsoft.com/office/officeart/2005/8/layout/process5"/>
    <dgm:cxn modelId="{118EF259-EBC8-419F-8762-CEA578ED572F}" type="presParOf" srcId="{866B2317-0393-4FB7-8CF4-8FF2C5D4C45A}" destId="{15D7EEF9-3815-4ED6-BFD0-928082E1F1F7}" srcOrd="5" destOrd="0" presId="urn:microsoft.com/office/officeart/2005/8/layout/process5"/>
    <dgm:cxn modelId="{7403EDAE-E8FE-4773-B9A0-2C616FD368BE}" type="presParOf" srcId="{15D7EEF9-3815-4ED6-BFD0-928082E1F1F7}" destId="{DE28A81A-944A-4CB3-9542-A91392E21B4B}" srcOrd="0" destOrd="0" presId="urn:microsoft.com/office/officeart/2005/8/layout/process5"/>
    <dgm:cxn modelId="{121C2586-9BA2-4518-A4BE-9E9F87F8EC03}" type="presParOf" srcId="{866B2317-0393-4FB7-8CF4-8FF2C5D4C45A}" destId="{D9A80AA6-57D4-4FC5-B9A0-2A7D87353B33}" srcOrd="6" destOrd="0" presId="urn:microsoft.com/office/officeart/2005/8/layout/process5"/>
    <dgm:cxn modelId="{02C131FC-AC25-44B6-8E44-75C5AC2D39A6}" type="presParOf" srcId="{866B2317-0393-4FB7-8CF4-8FF2C5D4C45A}" destId="{F128ECBD-10A9-4319-A18A-2CD84AC49A62}" srcOrd="7" destOrd="0" presId="urn:microsoft.com/office/officeart/2005/8/layout/process5"/>
    <dgm:cxn modelId="{E20D3998-65DB-449D-9C89-77AC014E3A48}" type="presParOf" srcId="{F128ECBD-10A9-4319-A18A-2CD84AC49A62}" destId="{62C2F2FF-6AEB-4478-9A00-47199B400F1B}" srcOrd="0" destOrd="0" presId="urn:microsoft.com/office/officeart/2005/8/layout/process5"/>
    <dgm:cxn modelId="{559841B3-8EB9-458D-98CC-73C4962F7B8D}" type="presParOf" srcId="{866B2317-0393-4FB7-8CF4-8FF2C5D4C45A}" destId="{BDB817BC-7D23-408F-B918-57A6365CD157}" srcOrd="8" destOrd="0" presId="urn:microsoft.com/office/officeart/2005/8/layout/process5"/>
    <dgm:cxn modelId="{CC708CCE-DA12-49DA-8C5E-68620815F635}" type="presParOf" srcId="{866B2317-0393-4FB7-8CF4-8FF2C5D4C45A}" destId="{1633BA31-AAD4-4AC3-9CB4-02241BCA5B5C}" srcOrd="9" destOrd="0" presId="urn:microsoft.com/office/officeart/2005/8/layout/process5"/>
    <dgm:cxn modelId="{BF0F5159-54A7-41F7-898D-27DD70C1F2AE}" type="presParOf" srcId="{1633BA31-AAD4-4AC3-9CB4-02241BCA5B5C}" destId="{A2090A67-D9C5-4580-A7BC-515DBCEE687F}" srcOrd="0" destOrd="0" presId="urn:microsoft.com/office/officeart/2005/8/layout/process5"/>
    <dgm:cxn modelId="{4A527E0C-4E03-4849-ADB8-9C7FCAF82DD0}" type="presParOf" srcId="{866B2317-0393-4FB7-8CF4-8FF2C5D4C45A}" destId="{87200913-21F1-46C3-9186-B755E7C8DA45}" srcOrd="10" destOrd="0" presId="urn:microsoft.com/office/officeart/2005/8/layout/process5"/>
    <dgm:cxn modelId="{33B716DD-80CC-4715-ADE9-A8B1464046EB}" type="presParOf" srcId="{866B2317-0393-4FB7-8CF4-8FF2C5D4C45A}" destId="{663AF49D-0BD1-42B0-A492-2ACBF9B87008}" srcOrd="11" destOrd="0" presId="urn:microsoft.com/office/officeart/2005/8/layout/process5"/>
    <dgm:cxn modelId="{FA6F01C9-5A54-49CC-BEED-C499DE265550}" type="presParOf" srcId="{663AF49D-0BD1-42B0-A492-2ACBF9B87008}" destId="{B5E743D4-1FBB-4BBC-B568-B70D289BA14D}" srcOrd="0" destOrd="0" presId="urn:microsoft.com/office/officeart/2005/8/layout/process5"/>
    <dgm:cxn modelId="{4FF80C0B-D428-4AEF-9268-D7787C8E1FCC}" type="presParOf" srcId="{866B2317-0393-4FB7-8CF4-8FF2C5D4C45A}" destId="{6D039DC4-0594-412B-85EF-F6D882B0E64B}" srcOrd="12" destOrd="0" presId="urn:microsoft.com/office/officeart/2005/8/layout/process5"/>
    <dgm:cxn modelId="{21F5996A-9A6C-4A6E-948D-D4A4956409BD}" type="presParOf" srcId="{866B2317-0393-4FB7-8CF4-8FF2C5D4C45A}" destId="{5D992392-A589-4D42-BB98-730B6BE42DB6}" srcOrd="13" destOrd="0" presId="urn:microsoft.com/office/officeart/2005/8/layout/process5"/>
    <dgm:cxn modelId="{5775CA63-0A54-4A1B-81DF-562BC25D80E3}" type="presParOf" srcId="{5D992392-A589-4D42-BB98-730B6BE42DB6}" destId="{0AB26BD8-16D5-430B-BBF8-4F996A6EC7A0}" srcOrd="0" destOrd="0" presId="urn:microsoft.com/office/officeart/2005/8/layout/process5"/>
    <dgm:cxn modelId="{2EF6DF9C-BD8C-4E33-8754-FD5258AD6001}" type="presParOf" srcId="{866B2317-0393-4FB7-8CF4-8FF2C5D4C45A}" destId="{19A44472-200C-4305-92FB-D3FDA6D294E9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FD884-FD5A-49F8-BB19-92F37493E807}">
      <dsp:nvSpPr>
        <dsp:cNvPr id="0" name=""/>
        <dsp:cNvSpPr/>
      </dsp:nvSpPr>
      <dsp:spPr>
        <a:xfrm>
          <a:off x="436608" y="1384"/>
          <a:ext cx="1409501" cy="1132192"/>
        </a:xfrm>
        <a:prstGeom prst="irregularSeal1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Disaster or Emergency</a:t>
          </a:r>
        </a:p>
      </dsp:txBody>
      <dsp:txXfrm>
        <a:off x="738541" y="332655"/>
        <a:ext cx="787951" cy="399255"/>
      </dsp:txXfrm>
    </dsp:sp>
    <dsp:sp modelId="{1B2B0642-8E81-4CAF-84BD-784432E50F36}">
      <dsp:nvSpPr>
        <dsp:cNvPr id="0" name=""/>
        <dsp:cNvSpPr/>
      </dsp:nvSpPr>
      <dsp:spPr>
        <a:xfrm rot="12866">
          <a:off x="1915225" y="452380"/>
          <a:ext cx="166508" cy="236615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915225" y="499610"/>
        <a:ext cx="116556" cy="141969"/>
      </dsp:txXfrm>
    </dsp:sp>
    <dsp:sp modelId="{299942C4-79CE-4E8B-B80A-D3FD11ADABB0}">
      <dsp:nvSpPr>
        <dsp:cNvPr id="0" name=""/>
        <dsp:cNvSpPr/>
      </dsp:nvSpPr>
      <dsp:spPr>
        <a:xfrm>
          <a:off x="2160274" y="286851"/>
          <a:ext cx="954093" cy="5724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Presidential Disaster Declaration</a:t>
          </a:r>
        </a:p>
      </dsp:txBody>
      <dsp:txXfrm>
        <a:off x="2177041" y="303618"/>
        <a:ext cx="920559" cy="538922"/>
      </dsp:txXfrm>
    </dsp:sp>
    <dsp:sp modelId="{646F57F9-F439-4223-AB67-0CD01FF73897}">
      <dsp:nvSpPr>
        <dsp:cNvPr id="0" name=""/>
        <dsp:cNvSpPr/>
      </dsp:nvSpPr>
      <dsp:spPr>
        <a:xfrm rot="5439115">
          <a:off x="2488601" y="1001776"/>
          <a:ext cx="284990" cy="236615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-5400000">
        <a:off x="2560515" y="977591"/>
        <a:ext cx="141969" cy="214006"/>
      </dsp:txXfrm>
    </dsp:sp>
    <dsp:sp modelId="{194914FE-9E7B-4F94-B08A-AAC742AF8CB2}">
      <dsp:nvSpPr>
        <dsp:cNvPr id="0" name=""/>
        <dsp:cNvSpPr/>
      </dsp:nvSpPr>
      <dsp:spPr>
        <a:xfrm>
          <a:off x="2043617" y="1396991"/>
          <a:ext cx="1160235" cy="74022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HMGP Application Period: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 year from Date of Declaration</a:t>
          </a:r>
        </a:p>
      </dsp:txBody>
      <dsp:txXfrm>
        <a:off x="2065297" y="1418671"/>
        <a:ext cx="1116875" cy="696866"/>
      </dsp:txXfrm>
    </dsp:sp>
    <dsp:sp modelId="{15D7EEF9-3815-4ED6-BFD0-928082E1F1F7}">
      <dsp:nvSpPr>
        <dsp:cNvPr id="0" name=""/>
        <dsp:cNvSpPr/>
      </dsp:nvSpPr>
      <dsp:spPr>
        <a:xfrm rot="10800800">
          <a:off x="1768351" y="1648620"/>
          <a:ext cx="194521" cy="236615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10800000">
        <a:off x="1826707" y="1695950"/>
        <a:ext cx="136165" cy="141969"/>
      </dsp:txXfrm>
    </dsp:sp>
    <dsp:sp modelId="{D9A80AA6-57D4-4FC5-B9A0-2A7D87353B33}">
      <dsp:nvSpPr>
        <dsp:cNvPr id="0" name=""/>
        <dsp:cNvSpPr/>
      </dsp:nvSpPr>
      <dsp:spPr>
        <a:xfrm>
          <a:off x="568960" y="1432958"/>
          <a:ext cx="1107636" cy="66759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HMGP Notice of Sub-Application Intent</a:t>
          </a:r>
        </a:p>
      </dsp:txBody>
      <dsp:txXfrm>
        <a:off x="588513" y="1452511"/>
        <a:ext cx="1068530" cy="628486"/>
      </dsp:txXfrm>
    </dsp:sp>
    <dsp:sp modelId="{F128ECBD-10A9-4319-A18A-2CD84AC49A62}">
      <dsp:nvSpPr>
        <dsp:cNvPr id="0" name=""/>
        <dsp:cNvSpPr/>
      </dsp:nvSpPr>
      <dsp:spPr>
        <a:xfrm rot="5362563">
          <a:off x="1033934" y="2154930"/>
          <a:ext cx="188720" cy="236615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-5400000">
        <a:off x="1057002" y="2178879"/>
        <a:ext cx="141969" cy="132104"/>
      </dsp:txXfrm>
    </dsp:sp>
    <dsp:sp modelId="{BDB817BC-7D23-408F-B918-57A6365CD157}">
      <dsp:nvSpPr>
        <dsp:cNvPr id="0" name=""/>
        <dsp:cNvSpPr/>
      </dsp:nvSpPr>
      <dsp:spPr>
        <a:xfrm>
          <a:off x="568960" y="2456605"/>
          <a:ext cx="1130295" cy="70098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HMGP </a:t>
          </a:r>
          <a:br>
            <a:rPr lang="en-US" sz="1200" kern="1200" dirty="0"/>
          </a:br>
          <a:r>
            <a:rPr lang="en-US" sz="1200" kern="1200" dirty="0"/>
            <a:t>Sub-Application Submission</a:t>
          </a:r>
        </a:p>
      </dsp:txBody>
      <dsp:txXfrm>
        <a:off x="589491" y="2477136"/>
        <a:ext cx="1089233" cy="659922"/>
      </dsp:txXfrm>
    </dsp:sp>
    <dsp:sp modelId="{1633BA31-AAD4-4AC3-9CB4-02241BCA5B5C}">
      <dsp:nvSpPr>
        <dsp:cNvPr id="0" name=""/>
        <dsp:cNvSpPr/>
      </dsp:nvSpPr>
      <dsp:spPr>
        <a:xfrm rot="21535209">
          <a:off x="1788505" y="2674428"/>
          <a:ext cx="215094" cy="236615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788511" y="2722359"/>
        <a:ext cx="150566" cy="141969"/>
      </dsp:txXfrm>
    </dsp:sp>
    <dsp:sp modelId="{87200913-21F1-46C3-9186-B755E7C8DA45}">
      <dsp:nvSpPr>
        <dsp:cNvPr id="0" name=""/>
        <dsp:cNvSpPr/>
      </dsp:nvSpPr>
      <dsp:spPr>
        <a:xfrm>
          <a:off x="2105022" y="2462278"/>
          <a:ext cx="1151066" cy="63133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FEMA Review </a:t>
          </a:r>
          <a:br>
            <a:rPr lang="en-US" sz="1200" kern="1200" dirty="0"/>
          </a:br>
          <a:r>
            <a:rPr lang="en-US" sz="1200" kern="1200" dirty="0"/>
            <a:t>and RFI</a:t>
          </a:r>
        </a:p>
      </dsp:txBody>
      <dsp:txXfrm>
        <a:off x="2123513" y="2480769"/>
        <a:ext cx="1114084" cy="594357"/>
      </dsp:txXfrm>
    </dsp:sp>
    <dsp:sp modelId="{663AF49D-0BD1-42B0-A492-2ACBF9B87008}">
      <dsp:nvSpPr>
        <dsp:cNvPr id="0" name=""/>
        <dsp:cNvSpPr/>
      </dsp:nvSpPr>
      <dsp:spPr>
        <a:xfrm rot="5407676">
          <a:off x="2613385" y="3051976"/>
          <a:ext cx="216581" cy="236615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-5400000">
        <a:off x="2650764" y="3061993"/>
        <a:ext cx="141969" cy="151607"/>
      </dsp:txXfrm>
    </dsp:sp>
    <dsp:sp modelId="{6D039DC4-0594-412B-85EF-F6D882B0E64B}">
      <dsp:nvSpPr>
        <dsp:cNvPr id="0" name=""/>
        <dsp:cNvSpPr/>
      </dsp:nvSpPr>
      <dsp:spPr>
        <a:xfrm>
          <a:off x="2252487" y="3381899"/>
          <a:ext cx="954093" cy="572456"/>
        </a:xfrm>
        <a:prstGeom prst="roundRect">
          <a:avLst>
            <a:gd name="adj" fmla="val 10000"/>
          </a:avLst>
        </a:prstGeom>
        <a:solidFill>
          <a:srgbClr val="007A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FEMA Award and DEMHS Sub-Award</a:t>
          </a:r>
        </a:p>
      </dsp:txBody>
      <dsp:txXfrm>
        <a:off x="2269254" y="3398666"/>
        <a:ext cx="920559" cy="538922"/>
      </dsp:txXfrm>
    </dsp:sp>
    <dsp:sp modelId="{5D992392-A589-4D42-BB98-730B6BE42DB6}">
      <dsp:nvSpPr>
        <dsp:cNvPr id="0" name=""/>
        <dsp:cNvSpPr/>
      </dsp:nvSpPr>
      <dsp:spPr>
        <a:xfrm rot="10800000">
          <a:off x="1806765" y="3549819"/>
          <a:ext cx="314976" cy="236615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10800000">
        <a:off x="1877749" y="3597142"/>
        <a:ext cx="243992" cy="141969"/>
      </dsp:txXfrm>
    </dsp:sp>
    <dsp:sp modelId="{19A44472-200C-4305-92FB-D3FDA6D294E9}">
      <dsp:nvSpPr>
        <dsp:cNvPr id="0" name=""/>
        <dsp:cNvSpPr/>
      </dsp:nvSpPr>
      <dsp:spPr>
        <a:xfrm>
          <a:off x="704098" y="3381899"/>
          <a:ext cx="954093" cy="572456"/>
        </a:xfrm>
        <a:prstGeom prst="roundRect">
          <a:avLst>
            <a:gd name="adj" fmla="val 10000"/>
          </a:avLst>
        </a:prstGeom>
        <a:solidFill>
          <a:srgbClr val="007A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Begin Period of Performance</a:t>
          </a:r>
        </a:p>
      </dsp:txBody>
      <dsp:txXfrm>
        <a:off x="720865" y="3398666"/>
        <a:ext cx="920559" cy="538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591B9-5689-40D0-BA09-8AB1C77E6B8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968FF-E742-4B45-89A2-ACF9D8A0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2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question right now isn’t “Can I find a grant program” it’s “How does my municipality commit our limited staff time and/or resources towards evaluating grant programs and project fits to maximize your chances of getting funded”?  …in sometimes short timeframes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968FF-E742-4B45-89A2-ACF9D8A0F2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53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 to the flowchart – don’t need to go over</a:t>
            </a:r>
            <a:r>
              <a:rPr lang="en-US" baseline="0" dirty="0"/>
              <a:t> the first bullet, it was covered in the previous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1159B-D685-4FAF-BC15-4C0B4BB5843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16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 – eligible projects appear to include construction of water/sewer utilities or extending them into village centers</a:t>
            </a:r>
          </a:p>
          <a:p>
            <a:r>
              <a:rPr lang="en-US" dirty="0"/>
              <a:t>CRF – consolidation of small water systems, protection of critical facilities such as wastewater treatment plants</a:t>
            </a:r>
          </a:p>
          <a:p>
            <a:r>
              <a:rPr lang="en-US" dirty="0"/>
              <a:t>TRIP – potential stormwater 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968FF-E742-4B45-89A2-ACF9D8A0F2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63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1159B-D685-4FAF-BC15-4C0B4BB5843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49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1159B-D685-4FAF-BC15-4C0B4BB5843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470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1159B-D685-4FAF-BC15-4C0B4BB5843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293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 – eligible projects appear to include construction of water/sewer utilities or extending them into village centers</a:t>
            </a:r>
          </a:p>
          <a:p>
            <a:r>
              <a:rPr lang="en-US" dirty="0"/>
              <a:t>CRF – consolidation of small water systems, protection of critical facilities such as wastewater treatment plants</a:t>
            </a:r>
          </a:p>
          <a:p>
            <a:r>
              <a:rPr lang="en-US" dirty="0"/>
              <a:t>TRIP – potential stormwater 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968FF-E742-4B45-89A2-ACF9D8A0F2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32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Initial Phase</a:t>
            </a:r>
            <a:r>
              <a:rPr lang="en-US" dirty="0"/>
              <a:t>		Town constructs Low Pressure Sewer (LPS) under multi use pathway.  Significant cost synergies with multi-use pathway.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Center Phase	</a:t>
            </a:r>
            <a:r>
              <a:rPr lang="en-US" dirty="0"/>
              <a:t>	Developers extend LPS across parcels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Final Phase</a:t>
            </a:r>
            <a:r>
              <a:rPr lang="en-US" dirty="0"/>
              <a:t>		Town replaces 3-inch LPS bottleneck along Gallup Hill Rd from High School to Pennywise Ln &amp; reduce I/I at treatment plant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Future Build-Out</a:t>
            </a:r>
            <a:r>
              <a:rPr lang="en-US" dirty="0"/>
              <a:t>	Developers extend LPS west of Route 117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968FF-E742-4B45-89A2-ACF9D8A0F2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86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CIF – eligible projects appear to include construction of water/sewer utilities or extending them into village centers</a:t>
            </a:r>
          </a:p>
          <a:p>
            <a:r>
              <a:rPr lang="en-US" dirty="0"/>
              <a:t>CRF – consolidation of small water systems, protection of critical facilities such as wastewater treatment plants</a:t>
            </a:r>
          </a:p>
          <a:p>
            <a:r>
              <a:rPr lang="en-US" dirty="0"/>
              <a:t>TRIP – potential stormwater 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968FF-E742-4B45-89A2-ACF9D8A0F2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52550"/>
            <a:ext cx="82296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669381"/>
            <a:ext cx="8229600" cy="131445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1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7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5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1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5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3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0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6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0B8B9-4C04-4DDF-9AFD-B2E02D82F36D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634086"/>
            <a:ext cx="2590800" cy="4572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457200" y="4552950"/>
            <a:ext cx="822960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15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le of rocks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AE8A7F9A-1CCA-7C22-1668-C736AA2B2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8"/>
          <a:stretch/>
        </p:blipFill>
        <p:spPr>
          <a:xfrm>
            <a:off x="3653247" y="-18097"/>
            <a:ext cx="3280953" cy="23804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6EC7F7-592D-4923-88CF-F33AD5253AA0}"/>
              </a:ext>
            </a:extLst>
          </p:cNvPr>
          <p:cNvSpPr/>
          <p:nvPr/>
        </p:nvSpPr>
        <p:spPr>
          <a:xfrm>
            <a:off x="-83671" y="1295400"/>
            <a:ext cx="9144000" cy="3299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674C066-96AF-49F2-A2DF-3A90D0EFF71C}"/>
              </a:ext>
            </a:extLst>
          </p:cNvPr>
          <p:cNvSpPr txBox="1">
            <a:spLocks noChangeArrowheads="1"/>
          </p:cNvSpPr>
          <p:nvPr/>
        </p:nvSpPr>
        <p:spPr>
          <a:xfrm>
            <a:off x="3626971" y="3195111"/>
            <a:ext cx="5517029" cy="14002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defTabSz="914411" rtl="0" eaLnBrk="1" latinLnBrk="0" hangingPunct="1"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2200" b="1" dirty="0">
                <a:solidFill>
                  <a:srgbClr val="0000A0"/>
                </a:solidFill>
              </a:rPr>
              <a:t>Planning &amp; Economic Development Conference</a:t>
            </a:r>
            <a:br>
              <a:rPr lang="en-US" altLang="en-US" sz="1600" dirty="0"/>
            </a:br>
            <a:endParaRPr lang="en-US" altLang="en-US" sz="1600" dirty="0"/>
          </a:p>
          <a:p>
            <a:r>
              <a:rPr lang="en-US" altLang="en-US" sz="1600" dirty="0"/>
              <a:t>November 17, 2022</a:t>
            </a:r>
            <a:endParaRPr lang="en-US" altLang="en-US" sz="3800" dirty="0"/>
          </a:p>
        </p:txBody>
      </p:sp>
      <p:pic>
        <p:nvPicPr>
          <p:cNvPr id="11" name="Picture 4" descr="Weston &amp; Sampson Logo">
            <a:extLst>
              <a:ext uri="{FF2B5EF4-FFF2-40B4-BE49-F238E27FC236}">
                <a16:creationId xmlns:a16="http://schemas.microsoft.com/office/drawing/2014/main" id="{013C1E50-F50B-4EDA-9A4B-81414D6B7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832" y="4428920"/>
            <a:ext cx="3255579" cy="73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ree, outdoor, nature, concrete&#10;&#10;Description automatically generated">
            <a:extLst>
              <a:ext uri="{FF2B5EF4-FFF2-40B4-BE49-F238E27FC236}">
                <a16:creationId xmlns:a16="http://schemas.microsoft.com/office/drawing/2014/main" id="{0C7780FE-9DD0-7148-0EED-6B1DCF2DC1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9834" b="8879"/>
          <a:stretch/>
        </p:blipFill>
        <p:spPr>
          <a:xfrm>
            <a:off x="0" y="0"/>
            <a:ext cx="3626971" cy="236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9DD099-753B-1065-1987-B11BC07AA792}"/>
              </a:ext>
            </a:extLst>
          </p:cNvPr>
          <p:cNvSpPr txBox="1"/>
          <p:nvPr/>
        </p:nvSpPr>
        <p:spPr>
          <a:xfrm>
            <a:off x="3622107" y="2641113"/>
            <a:ext cx="55170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Council of Small Towns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F80F5-7224-EBCA-9321-E23446575B4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" y="2387258"/>
            <a:ext cx="3622618" cy="2756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FF73B4-79A4-B8DB-BE05-31DC4CCEA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76" y="-23948"/>
            <a:ext cx="2178659" cy="238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9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E0D905-0B1F-4C1C-9DDD-62465398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650" y="205979"/>
            <a:ext cx="2857499" cy="857250"/>
          </a:xfrm>
        </p:spPr>
        <p:txBody>
          <a:bodyPr>
            <a:noAutofit/>
          </a:bodyPr>
          <a:lstStyle/>
          <a:p>
            <a:r>
              <a:rPr lang="en-US" altLang="en-US" sz="2800" b="1" dirty="0">
                <a:solidFill>
                  <a:srgbClr val="007FB2"/>
                </a:solidFill>
              </a:rPr>
              <a:t>EXISTING CONDITIONS</a:t>
            </a:r>
            <a:endParaRPr lang="en-US" sz="2800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C1E38C2-50DD-4A7A-9B9E-77BB904A1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1409700"/>
            <a:ext cx="8564880" cy="2799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B94770-29B3-4233-B35D-EB0E654BF05F}"/>
              </a:ext>
            </a:extLst>
          </p:cNvPr>
          <p:cNvSpPr txBox="1"/>
          <p:nvPr/>
        </p:nvSpPr>
        <p:spPr>
          <a:xfrm rot="21407563">
            <a:off x="2617185" y="2171699"/>
            <a:ext cx="10775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solidFill>
                  <a:schemeClr val="bg1">
                    <a:lumMod val="95000"/>
                  </a:schemeClr>
                </a:solidFill>
              </a:rPr>
              <a:t>Colonel Ledyard Hwy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F816F-E896-454F-9500-2D23ED32FB80}"/>
              </a:ext>
            </a:extLst>
          </p:cNvPr>
          <p:cNvSpPr txBox="1"/>
          <p:nvPr/>
        </p:nvSpPr>
        <p:spPr>
          <a:xfrm rot="16200000">
            <a:off x="955652" y="2809656"/>
            <a:ext cx="7938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 err="1">
                <a:solidFill>
                  <a:schemeClr val="bg1">
                    <a:lumMod val="95000"/>
                  </a:schemeClr>
                </a:solidFill>
              </a:rPr>
              <a:t>Blonders</a:t>
            </a:r>
            <a:r>
              <a:rPr lang="en-US" sz="800" b="1" i="1" dirty="0">
                <a:solidFill>
                  <a:schemeClr val="bg1">
                    <a:lumMod val="95000"/>
                  </a:schemeClr>
                </a:solidFill>
              </a:rPr>
              <a:t> Blvd.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87725A-1022-4557-996E-AD3E4988CA74}"/>
              </a:ext>
            </a:extLst>
          </p:cNvPr>
          <p:cNvSpPr txBox="1"/>
          <p:nvPr/>
        </p:nvSpPr>
        <p:spPr>
          <a:xfrm rot="20426917">
            <a:off x="7609657" y="2701934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solidFill>
                  <a:schemeClr val="bg1">
                    <a:lumMod val="95000"/>
                  </a:schemeClr>
                </a:solidFill>
              </a:rPr>
              <a:t>Gallup Hill Rd.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070440-7A96-4EF0-A78A-01BB630DC3B8}"/>
              </a:ext>
            </a:extLst>
          </p:cNvPr>
          <p:cNvSpPr txBox="1"/>
          <p:nvPr/>
        </p:nvSpPr>
        <p:spPr>
          <a:xfrm>
            <a:off x="289560" y="3314282"/>
            <a:ext cx="1173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>
                <a:solidFill>
                  <a:schemeClr val="bg1">
                    <a:lumMod val="95000"/>
                  </a:schemeClr>
                </a:solidFill>
              </a:rPr>
              <a:t>Ledyard Public Schools Superintendent</a:t>
            </a:r>
          </a:p>
        </p:txBody>
      </p:sp>
      <p:pic>
        <p:nvPicPr>
          <p:cNvPr id="3" name="Picture 2" descr="A picture containing ground, outdoor, tree, park&#10;&#10;Description automatically generated">
            <a:extLst>
              <a:ext uri="{FF2B5EF4-FFF2-40B4-BE49-F238E27FC236}">
                <a16:creationId xmlns:a16="http://schemas.microsoft.com/office/drawing/2014/main" id="{4C1246C9-E0CC-41B5-A9BB-32C1784EB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52" y="0"/>
            <a:ext cx="2597150" cy="1985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tree, outdoor, way, scene&#10;&#10;Description automatically generated">
            <a:extLst>
              <a:ext uri="{FF2B5EF4-FFF2-40B4-BE49-F238E27FC236}">
                <a16:creationId xmlns:a16="http://schemas.microsoft.com/office/drawing/2014/main" id="{BCF75C89-B9A7-4AFC-A7D2-FD3DB8B8A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94" y="17103"/>
            <a:ext cx="2716869" cy="1951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338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6458-94D7-4AE3-8F82-E5755F14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2024"/>
          </a:xfrm>
        </p:spPr>
        <p:txBody>
          <a:bodyPr>
            <a:noAutofit/>
          </a:bodyPr>
          <a:lstStyle/>
          <a:p>
            <a:r>
              <a:rPr lang="en-US" altLang="en-US" sz="2800" b="1" dirty="0">
                <a:solidFill>
                  <a:srgbClr val="007FB2"/>
                </a:solidFill>
              </a:rPr>
              <a:t>OVERALL IMPROVEMENTS</a:t>
            </a:r>
            <a:endParaRPr lang="en-US" sz="2800" dirty="0"/>
          </a:p>
        </p:txBody>
      </p:sp>
      <p:pic>
        <p:nvPicPr>
          <p:cNvPr id="4" name="Picture 3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076C7A48-E597-47EE-BB7A-CD669208F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" y="438576"/>
            <a:ext cx="9036424" cy="2133174"/>
          </a:xfrm>
          <a:prstGeom prst="rect">
            <a:avLst/>
          </a:prstGeom>
        </p:spPr>
      </p:pic>
      <p:pic>
        <p:nvPicPr>
          <p:cNvPr id="6" name="Picture 5" descr="A picture containing insect&#10;&#10;Description automatically generated">
            <a:extLst>
              <a:ext uri="{FF2B5EF4-FFF2-40B4-BE49-F238E27FC236}">
                <a16:creationId xmlns:a16="http://schemas.microsoft.com/office/drawing/2014/main" id="{AF13978A-E904-4C0D-BE14-CB159980A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" y="2624138"/>
            <a:ext cx="9036424" cy="19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0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Proposed Sewer Extension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375642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Initial Phase</a:t>
            </a:r>
            <a:r>
              <a:rPr lang="en-US" dirty="0"/>
              <a:t>		Town constructs Low Pressure Sewer (LPS) 			under multi use pathway.  Significant cost 				synergies with multi-use pathway.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Center Phase	</a:t>
            </a:r>
            <a:r>
              <a:rPr lang="en-US" dirty="0"/>
              <a:t>	Developers extend LPS across parcels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Final Phase</a:t>
            </a:r>
            <a:r>
              <a:rPr lang="en-US" dirty="0"/>
              <a:t>		Town replaces 3-inch LPS bottleneck</a:t>
            </a:r>
          </a:p>
          <a:p>
            <a:pPr marL="0" indent="0">
              <a:buNone/>
            </a:pPr>
            <a:r>
              <a:rPr lang="en-US" dirty="0"/>
              <a:t>			along Gallup Hill Rd from High School</a:t>
            </a:r>
          </a:p>
          <a:p>
            <a:pPr marL="0" indent="0">
              <a:buNone/>
            </a:pPr>
            <a:r>
              <a:rPr lang="en-US" dirty="0"/>
              <a:t>			to Pennywise Ln &amp; reduce I/I at treatment plant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Future Build-Out</a:t>
            </a:r>
            <a:r>
              <a:rPr lang="en-US" dirty="0"/>
              <a:t>	Developers extend LPS west of Route 117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6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711423D7-2AF1-4B01-A657-950595FAB1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82"/>
          <a:stretch/>
        </p:blipFill>
        <p:spPr>
          <a:xfrm>
            <a:off x="1329689" y="742950"/>
            <a:ext cx="6442711" cy="3736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Proposed Sewer Extension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8C8906C-0E07-4EC7-ACF5-207DDAADD549}"/>
              </a:ext>
            </a:extLst>
          </p:cNvPr>
          <p:cNvSpPr/>
          <p:nvPr/>
        </p:nvSpPr>
        <p:spPr>
          <a:xfrm>
            <a:off x="6230079" y="3117850"/>
            <a:ext cx="1212850" cy="1155700"/>
          </a:xfrm>
          <a:custGeom>
            <a:avLst/>
            <a:gdLst>
              <a:gd name="connsiteX0" fmla="*/ 1663700 w 1663700"/>
              <a:gd name="connsiteY0" fmla="*/ 1517650 h 1568450"/>
              <a:gd name="connsiteX1" fmla="*/ 1562100 w 1663700"/>
              <a:gd name="connsiteY1" fmla="*/ 1568450 h 1568450"/>
              <a:gd name="connsiteX2" fmla="*/ 1346200 w 1663700"/>
              <a:gd name="connsiteY2" fmla="*/ 1028700 h 1568450"/>
              <a:gd name="connsiteX3" fmla="*/ 1231900 w 1663700"/>
              <a:gd name="connsiteY3" fmla="*/ 914400 h 1568450"/>
              <a:gd name="connsiteX4" fmla="*/ 1016000 w 1663700"/>
              <a:gd name="connsiteY4" fmla="*/ 730250 h 1568450"/>
              <a:gd name="connsiteX5" fmla="*/ 558800 w 1663700"/>
              <a:gd name="connsiteY5" fmla="*/ 488950 h 1568450"/>
              <a:gd name="connsiteX6" fmla="*/ 152400 w 1663700"/>
              <a:gd name="connsiteY6" fmla="*/ 0 h 1568450"/>
              <a:gd name="connsiteX7" fmla="*/ 0 w 1663700"/>
              <a:gd name="connsiteY7" fmla="*/ 63500 h 1568450"/>
              <a:gd name="connsiteX0" fmla="*/ 1663700 w 1663700"/>
              <a:gd name="connsiteY0" fmla="*/ 1454150 h 1504950"/>
              <a:gd name="connsiteX1" fmla="*/ 1562100 w 1663700"/>
              <a:gd name="connsiteY1" fmla="*/ 1504950 h 1504950"/>
              <a:gd name="connsiteX2" fmla="*/ 1346200 w 1663700"/>
              <a:gd name="connsiteY2" fmla="*/ 965200 h 1504950"/>
              <a:gd name="connsiteX3" fmla="*/ 1231900 w 1663700"/>
              <a:gd name="connsiteY3" fmla="*/ 850900 h 1504950"/>
              <a:gd name="connsiteX4" fmla="*/ 1016000 w 1663700"/>
              <a:gd name="connsiteY4" fmla="*/ 666750 h 1504950"/>
              <a:gd name="connsiteX5" fmla="*/ 558800 w 1663700"/>
              <a:gd name="connsiteY5" fmla="*/ 425450 h 1504950"/>
              <a:gd name="connsiteX6" fmla="*/ 0 w 1663700"/>
              <a:gd name="connsiteY6" fmla="*/ 0 h 1504950"/>
              <a:gd name="connsiteX0" fmla="*/ 1104900 w 1104900"/>
              <a:gd name="connsiteY0" fmla="*/ 1028700 h 1079500"/>
              <a:gd name="connsiteX1" fmla="*/ 1003300 w 1104900"/>
              <a:gd name="connsiteY1" fmla="*/ 1079500 h 1079500"/>
              <a:gd name="connsiteX2" fmla="*/ 787400 w 1104900"/>
              <a:gd name="connsiteY2" fmla="*/ 539750 h 1079500"/>
              <a:gd name="connsiteX3" fmla="*/ 673100 w 1104900"/>
              <a:gd name="connsiteY3" fmla="*/ 425450 h 1079500"/>
              <a:gd name="connsiteX4" fmla="*/ 457200 w 1104900"/>
              <a:gd name="connsiteY4" fmla="*/ 241300 h 1079500"/>
              <a:gd name="connsiteX5" fmla="*/ 0 w 1104900"/>
              <a:gd name="connsiteY5" fmla="*/ 0 h 1079500"/>
              <a:gd name="connsiteX0" fmla="*/ 1212850 w 1212850"/>
              <a:gd name="connsiteY0" fmla="*/ 1104900 h 1155700"/>
              <a:gd name="connsiteX1" fmla="*/ 1111250 w 1212850"/>
              <a:gd name="connsiteY1" fmla="*/ 1155700 h 1155700"/>
              <a:gd name="connsiteX2" fmla="*/ 895350 w 1212850"/>
              <a:gd name="connsiteY2" fmla="*/ 615950 h 1155700"/>
              <a:gd name="connsiteX3" fmla="*/ 781050 w 1212850"/>
              <a:gd name="connsiteY3" fmla="*/ 501650 h 1155700"/>
              <a:gd name="connsiteX4" fmla="*/ 565150 w 1212850"/>
              <a:gd name="connsiteY4" fmla="*/ 317500 h 1155700"/>
              <a:gd name="connsiteX5" fmla="*/ 0 w 1212850"/>
              <a:gd name="connsiteY5" fmla="*/ 0 h 1155700"/>
              <a:gd name="connsiteX0" fmla="*/ 1212850 w 1212850"/>
              <a:gd name="connsiteY0" fmla="*/ 1104900 h 1155700"/>
              <a:gd name="connsiteX1" fmla="*/ 1111250 w 1212850"/>
              <a:gd name="connsiteY1" fmla="*/ 1155700 h 1155700"/>
              <a:gd name="connsiteX2" fmla="*/ 895350 w 1212850"/>
              <a:gd name="connsiteY2" fmla="*/ 615950 h 1155700"/>
              <a:gd name="connsiteX3" fmla="*/ 781050 w 1212850"/>
              <a:gd name="connsiteY3" fmla="*/ 501650 h 1155700"/>
              <a:gd name="connsiteX4" fmla="*/ 565150 w 1212850"/>
              <a:gd name="connsiteY4" fmla="*/ 317500 h 1155700"/>
              <a:gd name="connsiteX5" fmla="*/ 0 w 1212850"/>
              <a:gd name="connsiteY5" fmla="*/ 0 h 1155700"/>
              <a:gd name="connsiteX0" fmla="*/ 1212850 w 1212850"/>
              <a:gd name="connsiteY0" fmla="*/ 1104900 h 1155700"/>
              <a:gd name="connsiteX1" fmla="*/ 1111250 w 1212850"/>
              <a:gd name="connsiteY1" fmla="*/ 1155700 h 1155700"/>
              <a:gd name="connsiteX2" fmla="*/ 895350 w 1212850"/>
              <a:gd name="connsiteY2" fmla="*/ 615950 h 1155700"/>
              <a:gd name="connsiteX3" fmla="*/ 781050 w 1212850"/>
              <a:gd name="connsiteY3" fmla="*/ 501650 h 1155700"/>
              <a:gd name="connsiteX4" fmla="*/ 565150 w 1212850"/>
              <a:gd name="connsiteY4" fmla="*/ 317500 h 1155700"/>
              <a:gd name="connsiteX5" fmla="*/ 0 w 1212850"/>
              <a:gd name="connsiteY5" fmla="*/ 0 h 1155700"/>
              <a:gd name="connsiteX0" fmla="*/ 1212850 w 1212850"/>
              <a:gd name="connsiteY0" fmla="*/ 1104900 h 1155700"/>
              <a:gd name="connsiteX1" fmla="*/ 1111250 w 1212850"/>
              <a:gd name="connsiteY1" fmla="*/ 1155700 h 1155700"/>
              <a:gd name="connsiteX2" fmla="*/ 895350 w 1212850"/>
              <a:gd name="connsiteY2" fmla="*/ 615950 h 1155700"/>
              <a:gd name="connsiteX3" fmla="*/ 565150 w 1212850"/>
              <a:gd name="connsiteY3" fmla="*/ 317500 h 1155700"/>
              <a:gd name="connsiteX4" fmla="*/ 0 w 1212850"/>
              <a:gd name="connsiteY4" fmla="*/ 0 h 1155700"/>
              <a:gd name="connsiteX0" fmla="*/ 1212850 w 1212850"/>
              <a:gd name="connsiteY0" fmla="*/ 1104900 h 1155700"/>
              <a:gd name="connsiteX1" fmla="*/ 1111250 w 1212850"/>
              <a:gd name="connsiteY1" fmla="*/ 1155700 h 1155700"/>
              <a:gd name="connsiteX2" fmla="*/ 912283 w 1212850"/>
              <a:gd name="connsiteY2" fmla="*/ 679450 h 1155700"/>
              <a:gd name="connsiteX3" fmla="*/ 565150 w 1212850"/>
              <a:gd name="connsiteY3" fmla="*/ 317500 h 1155700"/>
              <a:gd name="connsiteX4" fmla="*/ 0 w 1212850"/>
              <a:gd name="connsiteY4" fmla="*/ 0 h 1155700"/>
              <a:gd name="connsiteX0" fmla="*/ 1212850 w 1212850"/>
              <a:gd name="connsiteY0" fmla="*/ 1104900 h 1155700"/>
              <a:gd name="connsiteX1" fmla="*/ 1111250 w 1212850"/>
              <a:gd name="connsiteY1" fmla="*/ 1155700 h 1155700"/>
              <a:gd name="connsiteX2" fmla="*/ 912283 w 1212850"/>
              <a:gd name="connsiteY2" fmla="*/ 679450 h 1155700"/>
              <a:gd name="connsiteX3" fmla="*/ 522817 w 1212850"/>
              <a:gd name="connsiteY3" fmla="*/ 330200 h 1155700"/>
              <a:gd name="connsiteX4" fmla="*/ 0 w 1212850"/>
              <a:gd name="connsiteY4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50" h="1155700">
                <a:moveTo>
                  <a:pt x="1212850" y="1104900"/>
                </a:moveTo>
                <a:lnTo>
                  <a:pt x="1111250" y="1155700"/>
                </a:lnTo>
                <a:cubicBezTo>
                  <a:pt x="1058333" y="1074208"/>
                  <a:pt x="1010355" y="817033"/>
                  <a:pt x="912283" y="679450"/>
                </a:cubicBezTo>
                <a:cubicBezTo>
                  <a:pt x="814211" y="541867"/>
                  <a:pt x="674864" y="443442"/>
                  <a:pt x="522817" y="330200"/>
                </a:cubicBezTo>
                <a:cubicBezTo>
                  <a:pt x="370770" y="216958"/>
                  <a:pt x="188383" y="105833"/>
                  <a:pt x="0" y="0"/>
                </a:cubicBezTo>
              </a:path>
            </a:pathLst>
          </a:custGeom>
          <a:noFill/>
          <a:ln w="34925" cap="rnd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32A902-B16B-4C09-B63B-A3CC6BECDAC1}"/>
              </a:ext>
            </a:extLst>
          </p:cNvPr>
          <p:cNvSpPr txBox="1"/>
          <p:nvPr/>
        </p:nvSpPr>
        <p:spPr>
          <a:xfrm rot="3318705">
            <a:off x="2108550" y="2354137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Rt 117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A5648A-86E3-4861-A10A-6B1D948772CF}"/>
              </a:ext>
            </a:extLst>
          </p:cNvPr>
          <p:cNvSpPr txBox="1"/>
          <p:nvPr/>
        </p:nvSpPr>
        <p:spPr>
          <a:xfrm rot="215823">
            <a:off x="3199392" y="265533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Initial Phase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D2418F-54B5-41CE-8B08-92FCEE26ADFF}"/>
              </a:ext>
            </a:extLst>
          </p:cNvPr>
          <p:cNvSpPr txBox="1"/>
          <p:nvPr/>
        </p:nvSpPr>
        <p:spPr>
          <a:xfrm rot="2405576">
            <a:off x="6029477" y="3514208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Final Phase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57B7DD-C516-4EB3-BDDD-4E007DB52963}"/>
              </a:ext>
            </a:extLst>
          </p:cNvPr>
          <p:cNvSpPr txBox="1"/>
          <p:nvPr/>
        </p:nvSpPr>
        <p:spPr>
          <a:xfrm rot="215823">
            <a:off x="2277848" y="1260132"/>
            <a:ext cx="143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Center Phase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FC50D4-7E55-4A1B-BE09-D53FB84C324D}"/>
              </a:ext>
            </a:extLst>
          </p:cNvPr>
          <p:cNvSpPr txBox="1"/>
          <p:nvPr/>
        </p:nvSpPr>
        <p:spPr>
          <a:xfrm>
            <a:off x="1349335" y="247151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Future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Build-Out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929F1B-321A-4619-9678-63EC80263130}"/>
              </a:ext>
            </a:extLst>
          </p:cNvPr>
          <p:cNvSpPr txBox="1"/>
          <p:nvPr/>
        </p:nvSpPr>
        <p:spPr>
          <a:xfrm>
            <a:off x="337086" y="4157027"/>
            <a:ext cx="1930593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Low Pressure Sewers</a:t>
            </a:r>
          </a:p>
          <a:p>
            <a:r>
              <a:rPr lang="en-US" sz="1600" dirty="0"/>
              <a:t>with Grinder Pumps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8C07D2C-35C9-4F5E-BDD7-5194BF6C7669}"/>
              </a:ext>
            </a:extLst>
          </p:cNvPr>
          <p:cNvSpPr/>
          <p:nvPr/>
        </p:nvSpPr>
        <p:spPr>
          <a:xfrm>
            <a:off x="2723856" y="2599247"/>
            <a:ext cx="3500023" cy="495390"/>
          </a:xfrm>
          <a:custGeom>
            <a:avLst/>
            <a:gdLst>
              <a:gd name="connsiteX0" fmla="*/ 0 w 3632200"/>
              <a:gd name="connsiteY0" fmla="*/ 171450 h 501650"/>
              <a:gd name="connsiteX1" fmla="*/ 292100 w 3632200"/>
              <a:gd name="connsiteY1" fmla="*/ 0 h 501650"/>
              <a:gd name="connsiteX2" fmla="*/ 1466850 w 3632200"/>
              <a:gd name="connsiteY2" fmla="*/ 120650 h 501650"/>
              <a:gd name="connsiteX3" fmla="*/ 2127250 w 3632200"/>
              <a:gd name="connsiteY3" fmla="*/ 139700 h 501650"/>
              <a:gd name="connsiteX4" fmla="*/ 2476500 w 3632200"/>
              <a:gd name="connsiteY4" fmla="*/ 273050 h 501650"/>
              <a:gd name="connsiteX5" fmla="*/ 2838450 w 3632200"/>
              <a:gd name="connsiteY5" fmla="*/ 222250 h 501650"/>
              <a:gd name="connsiteX6" fmla="*/ 3168650 w 3632200"/>
              <a:gd name="connsiteY6" fmla="*/ 177800 h 501650"/>
              <a:gd name="connsiteX7" fmla="*/ 3333750 w 3632200"/>
              <a:gd name="connsiteY7" fmla="*/ 101600 h 501650"/>
              <a:gd name="connsiteX8" fmla="*/ 3632200 w 3632200"/>
              <a:gd name="connsiteY8" fmla="*/ 501650 h 501650"/>
              <a:gd name="connsiteX0" fmla="*/ 0 w 3644900"/>
              <a:gd name="connsiteY0" fmla="*/ 171450 h 520700"/>
              <a:gd name="connsiteX1" fmla="*/ 292100 w 3644900"/>
              <a:gd name="connsiteY1" fmla="*/ 0 h 520700"/>
              <a:gd name="connsiteX2" fmla="*/ 1466850 w 3644900"/>
              <a:gd name="connsiteY2" fmla="*/ 120650 h 520700"/>
              <a:gd name="connsiteX3" fmla="*/ 2127250 w 3644900"/>
              <a:gd name="connsiteY3" fmla="*/ 139700 h 520700"/>
              <a:gd name="connsiteX4" fmla="*/ 2476500 w 3644900"/>
              <a:gd name="connsiteY4" fmla="*/ 273050 h 520700"/>
              <a:gd name="connsiteX5" fmla="*/ 2838450 w 3644900"/>
              <a:gd name="connsiteY5" fmla="*/ 222250 h 520700"/>
              <a:gd name="connsiteX6" fmla="*/ 3168650 w 3644900"/>
              <a:gd name="connsiteY6" fmla="*/ 177800 h 520700"/>
              <a:gd name="connsiteX7" fmla="*/ 3333750 w 3644900"/>
              <a:gd name="connsiteY7" fmla="*/ 101600 h 520700"/>
              <a:gd name="connsiteX8" fmla="*/ 3644900 w 3644900"/>
              <a:gd name="connsiteY8" fmla="*/ 520700 h 520700"/>
              <a:gd name="connsiteX0" fmla="*/ 0 w 3625850"/>
              <a:gd name="connsiteY0" fmla="*/ 171450 h 520700"/>
              <a:gd name="connsiteX1" fmla="*/ 292100 w 3625850"/>
              <a:gd name="connsiteY1" fmla="*/ 0 h 520700"/>
              <a:gd name="connsiteX2" fmla="*/ 1466850 w 3625850"/>
              <a:gd name="connsiteY2" fmla="*/ 120650 h 520700"/>
              <a:gd name="connsiteX3" fmla="*/ 2127250 w 3625850"/>
              <a:gd name="connsiteY3" fmla="*/ 139700 h 520700"/>
              <a:gd name="connsiteX4" fmla="*/ 2476500 w 3625850"/>
              <a:gd name="connsiteY4" fmla="*/ 273050 h 520700"/>
              <a:gd name="connsiteX5" fmla="*/ 2838450 w 3625850"/>
              <a:gd name="connsiteY5" fmla="*/ 222250 h 520700"/>
              <a:gd name="connsiteX6" fmla="*/ 3168650 w 3625850"/>
              <a:gd name="connsiteY6" fmla="*/ 177800 h 520700"/>
              <a:gd name="connsiteX7" fmla="*/ 3333750 w 3625850"/>
              <a:gd name="connsiteY7" fmla="*/ 101600 h 520700"/>
              <a:gd name="connsiteX8" fmla="*/ 3625850 w 3625850"/>
              <a:gd name="connsiteY8" fmla="*/ 520700 h 520700"/>
              <a:gd name="connsiteX0" fmla="*/ 0 w 3625850"/>
              <a:gd name="connsiteY0" fmla="*/ 171930 h 521180"/>
              <a:gd name="connsiteX1" fmla="*/ 292100 w 3625850"/>
              <a:gd name="connsiteY1" fmla="*/ 480 h 521180"/>
              <a:gd name="connsiteX2" fmla="*/ 1466850 w 3625850"/>
              <a:gd name="connsiteY2" fmla="*/ 121130 h 521180"/>
              <a:gd name="connsiteX3" fmla="*/ 2127250 w 3625850"/>
              <a:gd name="connsiteY3" fmla="*/ 140180 h 521180"/>
              <a:gd name="connsiteX4" fmla="*/ 2476500 w 3625850"/>
              <a:gd name="connsiteY4" fmla="*/ 273530 h 521180"/>
              <a:gd name="connsiteX5" fmla="*/ 2838450 w 3625850"/>
              <a:gd name="connsiteY5" fmla="*/ 222730 h 521180"/>
              <a:gd name="connsiteX6" fmla="*/ 3168650 w 3625850"/>
              <a:gd name="connsiteY6" fmla="*/ 178280 h 521180"/>
              <a:gd name="connsiteX7" fmla="*/ 3333750 w 3625850"/>
              <a:gd name="connsiteY7" fmla="*/ 102080 h 521180"/>
              <a:gd name="connsiteX8" fmla="*/ 3625850 w 3625850"/>
              <a:gd name="connsiteY8" fmla="*/ 521180 h 521180"/>
              <a:gd name="connsiteX0" fmla="*/ 0 w 3625850"/>
              <a:gd name="connsiteY0" fmla="*/ 187649 h 536899"/>
              <a:gd name="connsiteX1" fmla="*/ 292100 w 3625850"/>
              <a:gd name="connsiteY1" fmla="*/ 16199 h 536899"/>
              <a:gd name="connsiteX2" fmla="*/ 1466850 w 3625850"/>
              <a:gd name="connsiteY2" fmla="*/ 136849 h 536899"/>
              <a:gd name="connsiteX3" fmla="*/ 2127250 w 3625850"/>
              <a:gd name="connsiteY3" fmla="*/ 155899 h 536899"/>
              <a:gd name="connsiteX4" fmla="*/ 2476500 w 3625850"/>
              <a:gd name="connsiteY4" fmla="*/ 289249 h 536899"/>
              <a:gd name="connsiteX5" fmla="*/ 2838450 w 3625850"/>
              <a:gd name="connsiteY5" fmla="*/ 238449 h 536899"/>
              <a:gd name="connsiteX6" fmla="*/ 3168650 w 3625850"/>
              <a:gd name="connsiteY6" fmla="*/ 193999 h 536899"/>
              <a:gd name="connsiteX7" fmla="*/ 3333750 w 3625850"/>
              <a:gd name="connsiteY7" fmla="*/ 117799 h 536899"/>
              <a:gd name="connsiteX8" fmla="*/ 3625850 w 3625850"/>
              <a:gd name="connsiteY8" fmla="*/ 536899 h 536899"/>
              <a:gd name="connsiteX0" fmla="*/ 0 w 3625850"/>
              <a:gd name="connsiteY0" fmla="*/ 153028 h 502278"/>
              <a:gd name="connsiteX1" fmla="*/ 300567 w 3625850"/>
              <a:gd name="connsiteY1" fmla="*/ 19678 h 502278"/>
              <a:gd name="connsiteX2" fmla="*/ 1466850 w 3625850"/>
              <a:gd name="connsiteY2" fmla="*/ 102228 h 502278"/>
              <a:gd name="connsiteX3" fmla="*/ 2127250 w 3625850"/>
              <a:gd name="connsiteY3" fmla="*/ 121278 h 502278"/>
              <a:gd name="connsiteX4" fmla="*/ 2476500 w 3625850"/>
              <a:gd name="connsiteY4" fmla="*/ 254628 h 502278"/>
              <a:gd name="connsiteX5" fmla="*/ 2838450 w 3625850"/>
              <a:gd name="connsiteY5" fmla="*/ 203828 h 502278"/>
              <a:gd name="connsiteX6" fmla="*/ 3168650 w 3625850"/>
              <a:gd name="connsiteY6" fmla="*/ 159378 h 502278"/>
              <a:gd name="connsiteX7" fmla="*/ 3333750 w 3625850"/>
              <a:gd name="connsiteY7" fmla="*/ 83178 h 502278"/>
              <a:gd name="connsiteX8" fmla="*/ 3625850 w 3625850"/>
              <a:gd name="connsiteY8" fmla="*/ 502278 h 502278"/>
              <a:gd name="connsiteX0" fmla="*/ 0 w 3625850"/>
              <a:gd name="connsiteY0" fmla="*/ 153028 h 502278"/>
              <a:gd name="connsiteX1" fmla="*/ 300567 w 3625850"/>
              <a:gd name="connsiteY1" fmla="*/ 19678 h 502278"/>
              <a:gd name="connsiteX2" fmla="*/ 1466850 w 3625850"/>
              <a:gd name="connsiteY2" fmla="*/ 102228 h 502278"/>
              <a:gd name="connsiteX3" fmla="*/ 2127250 w 3625850"/>
              <a:gd name="connsiteY3" fmla="*/ 121278 h 502278"/>
              <a:gd name="connsiteX4" fmla="*/ 2476500 w 3625850"/>
              <a:gd name="connsiteY4" fmla="*/ 254628 h 502278"/>
              <a:gd name="connsiteX5" fmla="*/ 2838450 w 3625850"/>
              <a:gd name="connsiteY5" fmla="*/ 203828 h 502278"/>
              <a:gd name="connsiteX6" fmla="*/ 3168650 w 3625850"/>
              <a:gd name="connsiteY6" fmla="*/ 159378 h 502278"/>
              <a:gd name="connsiteX7" fmla="*/ 3333750 w 3625850"/>
              <a:gd name="connsiteY7" fmla="*/ 83178 h 502278"/>
              <a:gd name="connsiteX8" fmla="*/ 3625850 w 3625850"/>
              <a:gd name="connsiteY8" fmla="*/ 502278 h 502278"/>
              <a:gd name="connsiteX0" fmla="*/ 0 w 3625850"/>
              <a:gd name="connsiteY0" fmla="*/ 153028 h 502278"/>
              <a:gd name="connsiteX1" fmla="*/ 300567 w 3625850"/>
              <a:gd name="connsiteY1" fmla="*/ 19678 h 502278"/>
              <a:gd name="connsiteX2" fmla="*/ 1466850 w 3625850"/>
              <a:gd name="connsiteY2" fmla="*/ 102228 h 502278"/>
              <a:gd name="connsiteX3" fmla="*/ 2127250 w 3625850"/>
              <a:gd name="connsiteY3" fmla="*/ 121278 h 502278"/>
              <a:gd name="connsiteX4" fmla="*/ 2476500 w 3625850"/>
              <a:gd name="connsiteY4" fmla="*/ 254628 h 502278"/>
              <a:gd name="connsiteX5" fmla="*/ 2838450 w 3625850"/>
              <a:gd name="connsiteY5" fmla="*/ 203828 h 502278"/>
              <a:gd name="connsiteX6" fmla="*/ 3168650 w 3625850"/>
              <a:gd name="connsiteY6" fmla="*/ 159378 h 502278"/>
              <a:gd name="connsiteX7" fmla="*/ 3333750 w 3625850"/>
              <a:gd name="connsiteY7" fmla="*/ 83178 h 502278"/>
              <a:gd name="connsiteX8" fmla="*/ 3625850 w 3625850"/>
              <a:gd name="connsiteY8" fmla="*/ 502278 h 502278"/>
              <a:gd name="connsiteX0" fmla="*/ 0 w 3625850"/>
              <a:gd name="connsiteY0" fmla="*/ 153028 h 502278"/>
              <a:gd name="connsiteX1" fmla="*/ 300567 w 3625850"/>
              <a:gd name="connsiteY1" fmla="*/ 19678 h 502278"/>
              <a:gd name="connsiteX2" fmla="*/ 1466850 w 3625850"/>
              <a:gd name="connsiteY2" fmla="*/ 102228 h 502278"/>
              <a:gd name="connsiteX3" fmla="*/ 2127250 w 3625850"/>
              <a:gd name="connsiteY3" fmla="*/ 121278 h 502278"/>
              <a:gd name="connsiteX4" fmla="*/ 2476500 w 3625850"/>
              <a:gd name="connsiteY4" fmla="*/ 254628 h 502278"/>
              <a:gd name="connsiteX5" fmla="*/ 2838450 w 3625850"/>
              <a:gd name="connsiteY5" fmla="*/ 203828 h 502278"/>
              <a:gd name="connsiteX6" fmla="*/ 3168650 w 3625850"/>
              <a:gd name="connsiteY6" fmla="*/ 159378 h 502278"/>
              <a:gd name="connsiteX7" fmla="*/ 3333750 w 3625850"/>
              <a:gd name="connsiteY7" fmla="*/ 83178 h 502278"/>
              <a:gd name="connsiteX8" fmla="*/ 3625850 w 3625850"/>
              <a:gd name="connsiteY8" fmla="*/ 502278 h 502278"/>
              <a:gd name="connsiteX0" fmla="*/ 0 w 3625850"/>
              <a:gd name="connsiteY0" fmla="*/ 153028 h 502278"/>
              <a:gd name="connsiteX1" fmla="*/ 300567 w 3625850"/>
              <a:gd name="connsiteY1" fmla="*/ 19678 h 502278"/>
              <a:gd name="connsiteX2" fmla="*/ 1466850 w 3625850"/>
              <a:gd name="connsiteY2" fmla="*/ 102228 h 502278"/>
              <a:gd name="connsiteX3" fmla="*/ 2127250 w 3625850"/>
              <a:gd name="connsiteY3" fmla="*/ 138211 h 502278"/>
              <a:gd name="connsiteX4" fmla="*/ 2476500 w 3625850"/>
              <a:gd name="connsiteY4" fmla="*/ 254628 h 502278"/>
              <a:gd name="connsiteX5" fmla="*/ 2838450 w 3625850"/>
              <a:gd name="connsiteY5" fmla="*/ 203828 h 502278"/>
              <a:gd name="connsiteX6" fmla="*/ 3168650 w 3625850"/>
              <a:gd name="connsiteY6" fmla="*/ 159378 h 502278"/>
              <a:gd name="connsiteX7" fmla="*/ 3333750 w 3625850"/>
              <a:gd name="connsiteY7" fmla="*/ 83178 h 502278"/>
              <a:gd name="connsiteX8" fmla="*/ 3625850 w 3625850"/>
              <a:gd name="connsiteY8" fmla="*/ 502278 h 502278"/>
              <a:gd name="connsiteX0" fmla="*/ 0 w 3625850"/>
              <a:gd name="connsiteY0" fmla="*/ 185982 h 535232"/>
              <a:gd name="connsiteX1" fmla="*/ 309107 w 3625850"/>
              <a:gd name="connsiteY1" fmla="*/ 16336 h 535232"/>
              <a:gd name="connsiteX2" fmla="*/ 1466850 w 3625850"/>
              <a:gd name="connsiteY2" fmla="*/ 135182 h 535232"/>
              <a:gd name="connsiteX3" fmla="*/ 2127250 w 3625850"/>
              <a:gd name="connsiteY3" fmla="*/ 171165 h 535232"/>
              <a:gd name="connsiteX4" fmla="*/ 2476500 w 3625850"/>
              <a:gd name="connsiteY4" fmla="*/ 287582 h 535232"/>
              <a:gd name="connsiteX5" fmla="*/ 2838450 w 3625850"/>
              <a:gd name="connsiteY5" fmla="*/ 236782 h 535232"/>
              <a:gd name="connsiteX6" fmla="*/ 3168650 w 3625850"/>
              <a:gd name="connsiteY6" fmla="*/ 192332 h 535232"/>
              <a:gd name="connsiteX7" fmla="*/ 3333750 w 3625850"/>
              <a:gd name="connsiteY7" fmla="*/ 116132 h 535232"/>
              <a:gd name="connsiteX8" fmla="*/ 3625850 w 3625850"/>
              <a:gd name="connsiteY8" fmla="*/ 535232 h 535232"/>
              <a:gd name="connsiteX0" fmla="*/ 0 w 3625850"/>
              <a:gd name="connsiteY0" fmla="*/ 175471 h 524721"/>
              <a:gd name="connsiteX1" fmla="*/ 309107 w 3625850"/>
              <a:gd name="connsiteY1" fmla="*/ 5825 h 524721"/>
              <a:gd name="connsiteX2" fmla="*/ 1466850 w 3625850"/>
              <a:gd name="connsiteY2" fmla="*/ 124671 h 524721"/>
              <a:gd name="connsiteX3" fmla="*/ 2127250 w 3625850"/>
              <a:gd name="connsiteY3" fmla="*/ 160654 h 524721"/>
              <a:gd name="connsiteX4" fmla="*/ 2476500 w 3625850"/>
              <a:gd name="connsiteY4" fmla="*/ 277071 h 524721"/>
              <a:gd name="connsiteX5" fmla="*/ 2838450 w 3625850"/>
              <a:gd name="connsiteY5" fmla="*/ 226271 h 524721"/>
              <a:gd name="connsiteX6" fmla="*/ 3168650 w 3625850"/>
              <a:gd name="connsiteY6" fmla="*/ 181821 h 524721"/>
              <a:gd name="connsiteX7" fmla="*/ 3333750 w 3625850"/>
              <a:gd name="connsiteY7" fmla="*/ 105621 h 524721"/>
              <a:gd name="connsiteX8" fmla="*/ 3625850 w 3625850"/>
              <a:gd name="connsiteY8" fmla="*/ 524721 h 524721"/>
              <a:gd name="connsiteX0" fmla="*/ 0 w 3625850"/>
              <a:gd name="connsiteY0" fmla="*/ 180238 h 529488"/>
              <a:gd name="connsiteX1" fmla="*/ 309107 w 3625850"/>
              <a:gd name="connsiteY1" fmla="*/ 10592 h 529488"/>
              <a:gd name="connsiteX2" fmla="*/ 1466850 w 3625850"/>
              <a:gd name="connsiteY2" fmla="*/ 129438 h 529488"/>
              <a:gd name="connsiteX3" fmla="*/ 2127250 w 3625850"/>
              <a:gd name="connsiteY3" fmla="*/ 165421 h 529488"/>
              <a:gd name="connsiteX4" fmla="*/ 2476500 w 3625850"/>
              <a:gd name="connsiteY4" fmla="*/ 281838 h 529488"/>
              <a:gd name="connsiteX5" fmla="*/ 2838450 w 3625850"/>
              <a:gd name="connsiteY5" fmla="*/ 231038 h 529488"/>
              <a:gd name="connsiteX6" fmla="*/ 3168650 w 3625850"/>
              <a:gd name="connsiteY6" fmla="*/ 186588 h 529488"/>
              <a:gd name="connsiteX7" fmla="*/ 3333750 w 3625850"/>
              <a:gd name="connsiteY7" fmla="*/ 110388 h 529488"/>
              <a:gd name="connsiteX8" fmla="*/ 3625850 w 3625850"/>
              <a:gd name="connsiteY8" fmla="*/ 529488 h 529488"/>
              <a:gd name="connsiteX0" fmla="*/ 0 w 3625850"/>
              <a:gd name="connsiteY0" fmla="*/ 180238 h 529488"/>
              <a:gd name="connsiteX1" fmla="*/ 334728 w 3625850"/>
              <a:gd name="connsiteY1" fmla="*/ 10592 h 529488"/>
              <a:gd name="connsiteX2" fmla="*/ 1466850 w 3625850"/>
              <a:gd name="connsiteY2" fmla="*/ 129438 h 529488"/>
              <a:gd name="connsiteX3" fmla="*/ 2127250 w 3625850"/>
              <a:gd name="connsiteY3" fmla="*/ 165421 h 529488"/>
              <a:gd name="connsiteX4" fmla="*/ 2476500 w 3625850"/>
              <a:gd name="connsiteY4" fmla="*/ 281838 h 529488"/>
              <a:gd name="connsiteX5" fmla="*/ 2838450 w 3625850"/>
              <a:gd name="connsiteY5" fmla="*/ 231038 h 529488"/>
              <a:gd name="connsiteX6" fmla="*/ 3168650 w 3625850"/>
              <a:gd name="connsiteY6" fmla="*/ 186588 h 529488"/>
              <a:gd name="connsiteX7" fmla="*/ 3333750 w 3625850"/>
              <a:gd name="connsiteY7" fmla="*/ 110388 h 529488"/>
              <a:gd name="connsiteX8" fmla="*/ 3625850 w 3625850"/>
              <a:gd name="connsiteY8" fmla="*/ 529488 h 529488"/>
              <a:gd name="connsiteX0" fmla="*/ 0 w 3545786"/>
              <a:gd name="connsiteY0" fmla="*/ 124818 h 518904"/>
              <a:gd name="connsiteX1" fmla="*/ 254664 w 3545786"/>
              <a:gd name="connsiteY1" fmla="*/ 8 h 518904"/>
              <a:gd name="connsiteX2" fmla="*/ 1386786 w 3545786"/>
              <a:gd name="connsiteY2" fmla="*/ 118854 h 518904"/>
              <a:gd name="connsiteX3" fmla="*/ 2047186 w 3545786"/>
              <a:gd name="connsiteY3" fmla="*/ 154837 h 518904"/>
              <a:gd name="connsiteX4" fmla="*/ 2396436 w 3545786"/>
              <a:gd name="connsiteY4" fmla="*/ 271254 h 518904"/>
              <a:gd name="connsiteX5" fmla="*/ 2758386 w 3545786"/>
              <a:gd name="connsiteY5" fmla="*/ 220454 h 518904"/>
              <a:gd name="connsiteX6" fmla="*/ 3088586 w 3545786"/>
              <a:gd name="connsiteY6" fmla="*/ 176004 h 518904"/>
              <a:gd name="connsiteX7" fmla="*/ 3253686 w 3545786"/>
              <a:gd name="connsiteY7" fmla="*/ 99804 h 518904"/>
              <a:gd name="connsiteX8" fmla="*/ 3545786 w 3545786"/>
              <a:gd name="connsiteY8" fmla="*/ 518904 h 518904"/>
              <a:gd name="connsiteX0" fmla="*/ 0 w 3569271"/>
              <a:gd name="connsiteY0" fmla="*/ 129102 h 518918"/>
              <a:gd name="connsiteX1" fmla="*/ 278149 w 3569271"/>
              <a:gd name="connsiteY1" fmla="*/ 22 h 518918"/>
              <a:gd name="connsiteX2" fmla="*/ 1410271 w 3569271"/>
              <a:gd name="connsiteY2" fmla="*/ 118868 h 518918"/>
              <a:gd name="connsiteX3" fmla="*/ 2070671 w 3569271"/>
              <a:gd name="connsiteY3" fmla="*/ 154851 h 518918"/>
              <a:gd name="connsiteX4" fmla="*/ 2419921 w 3569271"/>
              <a:gd name="connsiteY4" fmla="*/ 271268 h 518918"/>
              <a:gd name="connsiteX5" fmla="*/ 2781871 w 3569271"/>
              <a:gd name="connsiteY5" fmla="*/ 220468 h 518918"/>
              <a:gd name="connsiteX6" fmla="*/ 3112071 w 3569271"/>
              <a:gd name="connsiteY6" fmla="*/ 176018 h 518918"/>
              <a:gd name="connsiteX7" fmla="*/ 3277171 w 3569271"/>
              <a:gd name="connsiteY7" fmla="*/ 99818 h 518918"/>
              <a:gd name="connsiteX8" fmla="*/ 3569271 w 3569271"/>
              <a:gd name="connsiteY8" fmla="*/ 518918 h 518918"/>
              <a:gd name="connsiteX0" fmla="*/ 0 w 3569271"/>
              <a:gd name="connsiteY0" fmla="*/ 134439 h 524255"/>
              <a:gd name="connsiteX1" fmla="*/ 344335 w 3569271"/>
              <a:gd name="connsiteY1" fmla="*/ 21 h 524255"/>
              <a:gd name="connsiteX2" fmla="*/ 1410271 w 3569271"/>
              <a:gd name="connsiteY2" fmla="*/ 124205 h 524255"/>
              <a:gd name="connsiteX3" fmla="*/ 2070671 w 3569271"/>
              <a:gd name="connsiteY3" fmla="*/ 160188 h 524255"/>
              <a:gd name="connsiteX4" fmla="*/ 2419921 w 3569271"/>
              <a:gd name="connsiteY4" fmla="*/ 276605 h 524255"/>
              <a:gd name="connsiteX5" fmla="*/ 2781871 w 3569271"/>
              <a:gd name="connsiteY5" fmla="*/ 225805 h 524255"/>
              <a:gd name="connsiteX6" fmla="*/ 3112071 w 3569271"/>
              <a:gd name="connsiteY6" fmla="*/ 181355 h 524255"/>
              <a:gd name="connsiteX7" fmla="*/ 3277171 w 3569271"/>
              <a:gd name="connsiteY7" fmla="*/ 105155 h 524255"/>
              <a:gd name="connsiteX8" fmla="*/ 3569271 w 3569271"/>
              <a:gd name="connsiteY8" fmla="*/ 524255 h 524255"/>
              <a:gd name="connsiteX0" fmla="*/ 0 w 3569271"/>
              <a:gd name="connsiteY0" fmla="*/ 135847 h 525663"/>
              <a:gd name="connsiteX1" fmla="*/ 344335 w 3569271"/>
              <a:gd name="connsiteY1" fmla="*/ 1429 h 525663"/>
              <a:gd name="connsiteX2" fmla="*/ 1410271 w 3569271"/>
              <a:gd name="connsiteY2" fmla="*/ 125613 h 525663"/>
              <a:gd name="connsiteX3" fmla="*/ 2070671 w 3569271"/>
              <a:gd name="connsiteY3" fmla="*/ 161596 h 525663"/>
              <a:gd name="connsiteX4" fmla="*/ 2419921 w 3569271"/>
              <a:gd name="connsiteY4" fmla="*/ 278013 h 525663"/>
              <a:gd name="connsiteX5" fmla="*/ 2781871 w 3569271"/>
              <a:gd name="connsiteY5" fmla="*/ 227213 h 525663"/>
              <a:gd name="connsiteX6" fmla="*/ 3112071 w 3569271"/>
              <a:gd name="connsiteY6" fmla="*/ 182763 h 525663"/>
              <a:gd name="connsiteX7" fmla="*/ 3277171 w 3569271"/>
              <a:gd name="connsiteY7" fmla="*/ 106563 h 525663"/>
              <a:gd name="connsiteX8" fmla="*/ 3569271 w 3569271"/>
              <a:gd name="connsiteY8" fmla="*/ 525663 h 525663"/>
              <a:gd name="connsiteX0" fmla="*/ 0 w 3569271"/>
              <a:gd name="connsiteY0" fmla="*/ 135847 h 525663"/>
              <a:gd name="connsiteX1" fmla="*/ 344335 w 3569271"/>
              <a:gd name="connsiteY1" fmla="*/ 1429 h 525663"/>
              <a:gd name="connsiteX2" fmla="*/ 1410271 w 3569271"/>
              <a:gd name="connsiteY2" fmla="*/ 125613 h 525663"/>
              <a:gd name="connsiteX3" fmla="*/ 2070671 w 3569271"/>
              <a:gd name="connsiteY3" fmla="*/ 161596 h 525663"/>
              <a:gd name="connsiteX4" fmla="*/ 2419921 w 3569271"/>
              <a:gd name="connsiteY4" fmla="*/ 278013 h 525663"/>
              <a:gd name="connsiteX5" fmla="*/ 2781871 w 3569271"/>
              <a:gd name="connsiteY5" fmla="*/ 227213 h 525663"/>
              <a:gd name="connsiteX6" fmla="*/ 3112071 w 3569271"/>
              <a:gd name="connsiteY6" fmla="*/ 182763 h 525663"/>
              <a:gd name="connsiteX7" fmla="*/ 3277171 w 3569271"/>
              <a:gd name="connsiteY7" fmla="*/ 106563 h 525663"/>
              <a:gd name="connsiteX8" fmla="*/ 3569271 w 3569271"/>
              <a:gd name="connsiteY8" fmla="*/ 525663 h 525663"/>
              <a:gd name="connsiteX0" fmla="*/ 0 w 3569271"/>
              <a:gd name="connsiteY0" fmla="*/ 134691 h 524507"/>
              <a:gd name="connsiteX1" fmla="*/ 344335 w 3569271"/>
              <a:gd name="connsiteY1" fmla="*/ 273 h 524507"/>
              <a:gd name="connsiteX2" fmla="*/ 1472187 w 3569271"/>
              <a:gd name="connsiteY2" fmla="*/ 100972 h 524507"/>
              <a:gd name="connsiteX3" fmla="*/ 2070671 w 3569271"/>
              <a:gd name="connsiteY3" fmla="*/ 160440 h 524507"/>
              <a:gd name="connsiteX4" fmla="*/ 2419921 w 3569271"/>
              <a:gd name="connsiteY4" fmla="*/ 276857 h 524507"/>
              <a:gd name="connsiteX5" fmla="*/ 2781871 w 3569271"/>
              <a:gd name="connsiteY5" fmla="*/ 226057 h 524507"/>
              <a:gd name="connsiteX6" fmla="*/ 3112071 w 3569271"/>
              <a:gd name="connsiteY6" fmla="*/ 181607 h 524507"/>
              <a:gd name="connsiteX7" fmla="*/ 3277171 w 3569271"/>
              <a:gd name="connsiteY7" fmla="*/ 105407 h 524507"/>
              <a:gd name="connsiteX8" fmla="*/ 3569271 w 3569271"/>
              <a:gd name="connsiteY8" fmla="*/ 524507 h 524507"/>
              <a:gd name="connsiteX0" fmla="*/ 0 w 3569271"/>
              <a:gd name="connsiteY0" fmla="*/ 139757 h 529573"/>
              <a:gd name="connsiteX1" fmla="*/ 344335 w 3569271"/>
              <a:gd name="connsiteY1" fmla="*/ 5339 h 529573"/>
              <a:gd name="connsiteX2" fmla="*/ 812214 w 3569271"/>
              <a:gd name="connsiteY2" fmla="*/ 34477 h 529573"/>
              <a:gd name="connsiteX3" fmla="*/ 1472187 w 3569271"/>
              <a:gd name="connsiteY3" fmla="*/ 106038 h 529573"/>
              <a:gd name="connsiteX4" fmla="*/ 2070671 w 3569271"/>
              <a:gd name="connsiteY4" fmla="*/ 165506 h 529573"/>
              <a:gd name="connsiteX5" fmla="*/ 2419921 w 3569271"/>
              <a:gd name="connsiteY5" fmla="*/ 281923 h 529573"/>
              <a:gd name="connsiteX6" fmla="*/ 2781871 w 3569271"/>
              <a:gd name="connsiteY6" fmla="*/ 231123 h 529573"/>
              <a:gd name="connsiteX7" fmla="*/ 3112071 w 3569271"/>
              <a:gd name="connsiteY7" fmla="*/ 186673 h 529573"/>
              <a:gd name="connsiteX8" fmla="*/ 3277171 w 3569271"/>
              <a:gd name="connsiteY8" fmla="*/ 110473 h 529573"/>
              <a:gd name="connsiteX9" fmla="*/ 3569271 w 3569271"/>
              <a:gd name="connsiteY9" fmla="*/ 529573 h 529573"/>
              <a:gd name="connsiteX0" fmla="*/ 0 w 3569271"/>
              <a:gd name="connsiteY0" fmla="*/ 134418 h 524234"/>
              <a:gd name="connsiteX1" fmla="*/ 344335 w 3569271"/>
              <a:gd name="connsiteY1" fmla="*/ 0 h 524234"/>
              <a:gd name="connsiteX2" fmla="*/ 809011 w 3569271"/>
              <a:gd name="connsiteY2" fmla="*/ 47286 h 524234"/>
              <a:gd name="connsiteX3" fmla="*/ 1472187 w 3569271"/>
              <a:gd name="connsiteY3" fmla="*/ 100699 h 524234"/>
              <a:gd name="connsiteX4" fmla="*/ 2070671 w 3569271"/>
              <a:gd name="connsiteY4" fmla="*/ 160167 h 524234"/>
              <a:gd name="connsiteX5" fmla="*/ 2419921 w 3569271"/>
              <a:gd name="connsiteY5" fmla="*/ 276584 h 524234"/>
              <a:gd name="connsiteX6" fmla="*/ 2781871 w 3569271"/>
              <a:gd name="connsiteY6" fmla="*/ 225784 h 524234"/>
              <a:gd name="connsiteX7" fmla="*/ 3112071 w 3569271"/>
              <a:gd name="connsiteY7" fmla="*/ 181334 h 524234"/>
              <a:gd name="connsiteX8" fmla="*/ 3277171 w 3569271"/>
              <a:gd name="connsiteY8" fmla="*/ 105134 h 524234"/>
              <a:gd name="connsiteX9" fmla="*/ 3569271 w 3569271"/>
              <a:gd name="connsiteY9" fmla="*/ 524234 h 524234"/>
              <a:gd name="connsiteX0" fmla="*/ 0 w 3569271"/>
              <a:gd name="connsiteY0" fmla="*/ 146161 h 535977"/>
              <a:gd name="connsiteX1" fmla="*/ 334727 w 3569271"/>
              <a:gd name="connsiteY1" fmla="*/ 0 h 535977"/>
              <a:gd name="connsiteX2" fmla="*/ 809011 w 3569271"/>
              <a:gd name="connsiteY2" fmla="*/ 59029 h 535977"/>
              <a:gd name="connsiteX3" fmla="*/ 1472187 w 3569271"/>
              <a:gd name="connsiteY3" fmla="*/ 112442 h 535977"/>
              <a:gd name="connsiteX4" fmla="*/ 2070671 w 3569271"/>
              <a:gd name="connsiteY4" fmla="*/ 171910 h 535977"/>
              <a:gd name="connsiteX5" fmla="*/ 2419921 w 3569271"/>
              <a:gd name="connsiteY5" fmla="*/ 288327 h 535977"/>
              <a:gd name="connsiteX6" fmla="*/ 2781871 w 3569271"/>
              <a:gd name="connsiteY6" fmla="*/ 237527 h 535977"/>
              <a:gd name="connsiteX7" fmla="*/ 3112071 w 3569271"/>
              <a:gd name="connsiteY7" fmla="*/ 193077 h 535977"/>
              <a:gd name="connsiteX8" fmla="*/ 3277171 w 3569271"/>
              <a:gd name="connsiteY8" fmla="*/ 116877 h 535977"/>
              <a:gd name="connsiteX9" fmla="*/ 3569271 w 3569271"/>
              <a:gd name="connsiteY9" fmla="*/ 535977 h 535977"/>
              <a:gd name="connsiteX0" fmla="*/ 0 w 3569271"/>
              <a:gd name="connsiteY0" fmla="*/ 146161 h 535977"/>
              <a:gd name="connsiteX1" fmla="*/ 334727 w 3569271"/>
              <a:gd name="connsiteY1" fmla="*/ 0 h 535977"/>
              <a:gd name="connsiteX2" fmla="*/ 809011 w 3569271"/>
              <a:gd name="connsiteY2" fmla="*/ 59029 h 535977"/>
              <a:gd name="connsiteX3" fmla="*/ 1472187 w 3569271"/>
              <a:gd name="connsiteY3" fmla="*/ 112442 h 535977"/>
              <a:gd name="connsiteX4" fmla="*/ 2074941 w 3569271"/>
              <a:gd name="connsiteY4" fmla="*/ 159100 h 535977"/>
              <a:gd name="connsiteX5" fmla="*/ 2419921 w 3569271"/>
              <a:gd name="connsiteY5" fmla="*/ 288327 h 535977"/>
              <a:gd name="connsiteX6" fmla="*/ 2781871 w 3569271"/>
              <a:gd name="connsiteY6" fmla="*/ 237527 h 535977"/>
              <a:gd name="connsiteX7" fmla="*/ 3112071 w 3569271"/>
              <a:gd name="connsiteY7" fmla="*/ 193077 h 535977"/>
              <a:gd name="connsiteX8" fmla="*/ 3277171 w 3569271"/>
              <a:gd name="connsiteY8" fmla="*/ 116877 h 535977"/>
              <a:gd name="connsiteX9" fmla="*/ 3569271 w 3569271"/>
              <a:gd name="connsiteY9" fmla="*/ 535977 h 535977"/>
              <a:gd name="connsiteX0" fmla="*/ 0 w 3569271"/>
              <a:gd name="connsiteY0" fmla="*/ 146161 h 535977"/>
              <a:gd name="connsiteX1" fmla="*/ 334727 w 3569271"/>
              <a:gd name="connsiteY1" fmla="*/ 0 h 535977"/>
              <a:gd name="connsiteX2" fmla="*/ 809011 w 3569271"/>
              <a:gd name="connsiteY2" fmla="*/ 59029 h 535977"/>
              <a:gd name="connsiteX3" fmla="*/ 1107917 w 3569271"/>
              <a:gd name="connsiteY3" fmla="*/ 83582 h 535977"/>
              <a:gd name="connsiteX4" fmla="*/ 1472187 w 3569271"/>
              <a:gd name="connsiteY4" fmla="*/ 112442 h 535977"/>
              <a:gd name="connsiteX5" fmla="*/ 2074941 w 3569271"/>
              <a:gd name="connsiteY5" fmla="*/ 159100 h 535977"/>
              <a:gd name="connsiteX6" fmla="*/ 2419921 w 3569271"/>
              <a:gd name="connsiteY6" fmla="*/ 288327 h 535977"/>
              <a:gd name="connsiteX7" fmla="*/ 2781871 w 3569271"/>
              <a:gd name="connsiteY7" fmla="*/ 237527 h 535977"/>
              <a:gd name="connsiteX8" fmla="*/ 3112071 w 3569271"/>
              <a:gd name="connsiteY8" fmla="*/ 193077 h 535977"/>
              <a:gd name="connsiteX9" fmla="*/ 3277171 w 3569271"/>
              <a:gd name="connsiteY9" fmla="*/ 116877 h 535977"/>
              <a:gd name="connsiteX10" fmla="*/ 3569271 w 3569271"/>
              <a:gd name="connsiteY10" fmla="*/ 535977 h 535977"/>
              <a:gd name="connsiteX0" fmla="*/ 0 w 3569271"/>
              <a:gd name="connsiteY0" fmla="*/ 146161 h 535977"/>
              <a:gd name="connsiteX1" fmla="*/ 334727 w 3569271"/>
              <a:gd name="connsiteY1" fmla="*/ 0 h 535977"/>
              <a:gd name="connsiteX2" fmla="*/ 809011 w 3569271"/>
              <a:gd name="connsiteY2" fmla="*/ 59029 h 535977"/>
              <a:gd name="connsiteX3" fmla="*/ 1105782 w 3569271"/>
              <a:gd name="connsiteY3" fmla="*/ 89987 h 535977"/>
              <a:gd name="connsiteX4" fmla="*/ 1472187 w 3569271"/>
              <a:gd name="connsiteY4" fmla="*/ 112442 h 535977"/>
              <a:gd name="connsiteX5" fmla="*/ 2074941 w 3569271"/>
              <a:gd name="connsiteY5" fmla="*/ 159100 h 535977"/>
              <a:gd name="connsiteX6" fmla="*/ 2419921 w 3569271"/>
              <a:gd name="connsiteY6" fmla="*/ 288327 h 535977"/>
              <a:gd name="connsiteX7" fmla="*/ 2781871 w 3569271"/>
              <a:gd name="connsiteY7" fmla="*/ 237527 h 535977"/>
              <a:gd name="connsiteX8" fmla="*/ 3112071 w 3569271"/>
              <a:gd name="connsiteY8" fmla="*/ 193077 h 535977"/>
              <a:gd name="connsiteX9" fmla="*/ 3277171 w 3569271"/>
              <a:gd name="connsiteY9" fmla="*/ 116877 h 535977"/>
              <a:gd name="connsiteX10" fmla="*/ 3569271 w 3569271"/>
              <a:gd name="connsiteY10" fmla="*/ 535977 h 535977"/>
              <a:gd name="connsiteX0" fmla="*/ 0 w 3569271"/>
              <a:gd name="connsiteY0" fmla="*/ 146161 h 535977"/>
              <a:gd name="connsiteX1" fmla="*/ 334727 w 3569271"/>
              <a:gd name="connsiteY1" fmla="*/ 0 h 535977"/>
              <a:gd name="connsiteX2" fmla="*/ 809011 w 3569271"/>
              <a:gd name="connsiteY2" fmla="*/ 59029 h 535977"/>
              <a:gd name="connsiteX3" fmla="*/ 1105782 w 3569271"/>
              <a:gd name="connsiteY3" fmla="*/ 89987 h 535977"/>
              <a:gd name="connsiteX4" fmla="*/ 1472187 w 3569271"/>
              <a:gd name="connsiteY4" fmla="*/ 112442 h 535977"/>
              <a:gd name="connsiteX5" fmla="*/ 2074941 w 3569271"/>
              <a:gd name="connsiteY5" fmla="*/ 159100 h 535977"/>
              <a:gd name="connsiteX6" fmla="*/ 2419921 w 3569271"/>
              <a:gd name="connsiteY6" fmla="*/ 288327 h 535977"/>
              <a:gd name="connsiteX7" fmla="*/ 2781871 w 3569271"/>
              <a:gd name="connsiteY7" fmla="*/ 237527 h 535977"/>
              <a:gd name="connsiteX8" fmla="*/ 3112071 w 3569271"/>
              <a:gd name="connsiteY8" fmla="*/ 193077 h 535977"/>
              <a:gd name="connsiteX9" fmla="*/ 3426404 w 3569271"/>
              <a:gd name="connsiteY9" fmla="*/ 93135 h 535977"/>
              <a:gd name="connsiteX10" fmla="*/ 3569271 w 3569271"/>
              <a:gd name="connsiteY10" fmla="*/ 535977 h 535977"/>
              <a:gd name="connsiteX0" fmla="*/ 0 w 3738854"/>
              <a:gd name="connsiteY0" fmla="*/ 146161 h 529194"/>
              <a:gd name="connsiteX1" fmla="*/ 334727 w 3738854"/>
              <a:gd name="connsiteY1" fmla="*/ 0 h 529194"/>
              <a:gd name="connsiteX2" fmla="*/ 809011 w 3738854"/>
              <a:gd name="connsiteY2" fmla="*/ 59029 h 529194"/>
              <a:gd name="connsiteX3" fmla="*/ 1105782 w 3738854"/>
              <a:gd name="connsiteY3" fmla="*/ 89987 h 529194"/>
              <a:gd name="connsiteX4" fmla="*/ 1472187 w 3738854"/>
              <a:gd name="connsiteY4" fmla="*/ 112442 h 529194"/>
              <a:gd name="connsiteX5" fmla="*/ 2074941 w 3738854"/>
              <a:gd name="connsiteY5" fmla="*/ 159100 h 529194"/>
              <a:gd name="connsiteX6" fmla="*/ 2419921 w 3738854"/>
              <a:gd name="connsiteY6" fmla="*/ 288327 h 529194"/>
              <a:gd name="connsiteX7" fmla="*/ 2781871 w 3738854"/>
              <a:gd name="connsiteY7" fmla="*/ 237527 h 529194"/>
              <a:gd name="connsiteX8" fmla="*/ 3112071 w 3738854"/>
              <a:gd name="connsiteY8" fmla="*/ 193077 h 529194"/>
              <a:gd name="connsiteX9" fmla="*/ 3426404 w 3738854"/>
              <a:gd name="connsiteY9" fmla="*/ 93135 h 529194"/>
              <a:gd name="connsiteX10" fmla="*/ 3738854 w 3738854"/>
              <a:gd name="connsiteY10" fmla="*/ 529194 h 529194"/>
              <a:gd name="connsiteX0" fmla="*/ 0 w 3738854"/>
              <a:gd name="connsiteY0" fmla="*/ 146161 h 529194"/>
              <a:gd name="connsiteX1" fmla="*/ 334727 w 3738854"/>
              <a:gd name="connsiteY1" fmla="*/ 0 h 529194"/>
              <a:gd name="connsiteX2" fmla="*/ 809011 w 3738854"/>
              <a:gd name="connsiteY2" fmla="*/ 59029 h 529194"/>
              <a:gd name="connsiteX3" fmla="*/ 1105782 w 3738854"/>
              <a:gd name="connsiteY3" fmla="*/ 89987 h 529194"/>
              <a:gd name="connsiteX4" fmla="*/ 1472187 w 3738854"/>
              <a:gd name="connsiteY4" fmla="*/ 112442 h 529194"/>
              <a:gd name="connsiteX5" fmla="*/ 2074941 w 3738854"/>
              <a:gd name="connsiteY5" fmla="*/ 159100 h 529194"/>
              <a:gd name="connsiteX6" fmla="*/ 2470796 w 3738854"/>
              <a:gd name="connsiteY6" fmla="*/ 267977 h 529194"/>
              <a:gd name="connsiteX7" fmla="*/ 2781871 w 3738854"/>
              <a:gd name="connsiteY7" fmla="*/ 237527 h 529194"/>
              <a:gd name="connsiteX8" fmla="*/ 3112071 w 3738854"/>
              <a:gd name="connsiteY8" fmla="*/ 193077 h 529194"/>
              <a:gd name="connsiteX9" fmla="*/ 3426404 w 3738854"/>
              <a:gd name="connsiteY9" fmla="*/ 93135 h 529194"/>
              <a:gd name="connsiteX10" fmla="*/ 3738854 w 3738854"/>
              <a:gd name="connsiteY10" fmla="*/ 529194 h 529194"/>
              <a:gd name="connsiteX0" fmla="*/ 0 w 3738854"/>
              <a:gd name="connsiteY0" fmla="*/ 146161 h 529194"/>
              <a:gd name="connsiteX1" fmla="*/ 334727 w 3738854"/>
              <a:gd name="connsiteY1" fmla="*/ 0 h 529194"/>
              <a:gd name="connsiteX2" fmla="*/ 809011 w 3738854"/>
              <a:gd name="connsiteY2" fmla="*/ 59029 h 529194"/>
              <a:gd name="connsiteX3" fmla="*/ 1105782 w 3738854"/>
              <a:gd name="connsiteY3" fmla="*/ 89987 h 529194"/>
              <a:gd name="connsiteX4" fmla="*/ 1472187 w 3738854"/>
              <a:gd name="connsiteY4" fmla="*/ 112442 h 529194"/>
              <a:gd name="connsiteX5" fmla="*/ 2074941 w 3738854"/>
              <a:gd name="connsiteY5" fmla="*/ 159100 h 529194"/>
              <a:gd name="connsiteX6" fmla="*/ 2487754 w 3738854"/>
              <a:gd name="connsiteY6" fmla="*/ 264585 h 529194"/>
              <a:gd name="connsiteX7" fmla="*/ 2781871 w 3738854"/>
              <a:gd name="connsiteY7" fmla="*/ 237527 h 529194"/>
              <a:gd name="connsiteX8" fmla="*/ 3112071 w 3738854"/>
              <a:gd name="connsiteY8" fmla="*/ 193077 h 529194"/>
              <a:gd name="connsiteX9" fmla="*/ 3426404 w 3738854"/>
              <a:gd name="connsiteY9" fmla="*/ 93135 h 529194"/>
              <a:gd name="connsiteX10" fmla="*/ 3738854 w 3738854"/>
              <a:gd name="connsiteY10" fmla="*/ 529194 h 52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38854" h="529194">
                <a:moveTo>
                  <a:pt x="0" y="146161"/>
                </a:moveTo>
                <a:cubicBezTo>
                  <a:pt x="97367" y="89011"/>
                  <a:pt x="199892" y="14522"/>
                  <a:pt x="334727" y="0"/>
                </a:cubicBezTo>
                <a:lnTo>
                  <a:pt x="809011" y="59029"/>
                </a:lnTo>
                <a:cubicBezTo>
                  <a:pt x="937876" y="72959"/>
                  <a:pt x="995253" y="81085"/>
                  <a:pt x="1105782" y="89987"/>
                </a:cubicBezTo>
                <a:lnTo>
                  <a:pt x="1472187" y="112442"/>
                </a:lnTo>
                <a:cubicBezTo>
                  <a:pt x="1692320" y="118792"/>
                  <a:pt x="1905680" y="133743"/>
                  <a:pt x="2074941" y="159100"/>
                </a:cubicBezTo>
                <a:cubicBezTo>
                  <a:pt x="2244202" y="184457"/>
                  <a:pt x="2369221" y="250827"/>
                  <a:pt x="2487754" y="264585"/>
                </a:cubicBezTo>
                <a:lnTo>
                  <a:pt x="2781871" y="237527"/>
                </a:lnTo>
                <a:lnTo>
                  <a:pt x="3112071" y="193077"/>
                </a:lnTo>
                <a:lnTo>
                  <a:pt x="3426404" y="93135"/>
                </a:lnTo>
                <a:lnTo>
                  <a:pt x="3738854" y="529194"/>
                </a:lnTo>
              </a:path>
            </a:pathLst>
          </a:custGeom>
          <a:noFill/>
          <a:ln w="3175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64F051A-5823-433E-85C0-3F4C70EB1427}"/>
              </a:ext>
            </a:extLst>
          </p:cNvPr>
          <p:cNvSpPr/>
          <p:nvPr/>
        </p:nvSpPr>
        <p:spPr>
          <a:xfrm>
            <a:off x="2331959" y="1659863"/>
            <a:ext cx="916484" cy="960450"/>
          </a:xfrm>
          <a:custGeom>
            <a:avLst/>
            <a:gdLst>
              <a:gd name="connsiteX0" fmla="*/ 917575 w 971550"/>
              <a:gd name="connsiteY0" fmla="*/ 1095375 h 1095375"/>
              <a:gd name="connsiteX1" fmla="*/ 971550 w 971550"/>
              <a:gd name="connsiteY1" fmla="*/ 654050 h 1095375"/>
              <a:gd name="connsiteX2" fmla="*/ 857250 w 971550"/>
              <a:gd name="connsiteY2" fmla="*/ 317500 h 1095375"/>
              <a:gd name="connsiteX3" fmla="*/ 692150 w 971550"/>
              <a:gd name="connsiteY3" fmla="*/ 31750 h 1095375"/>
              <a:gd name="connsiteX4" fmla="*/ 438150 w 971550"/>
              <a:gd name="connsiteY4" fmla="*/ 0 h 1095375"/>
              <a:gd name="connsiteX5" fmla="*/ 85725 w 971550"/>
              <a:gd name="connsiteY5" fmla="*/ 101600 h 1095375"/>
              <a:gd name="connsiteX6" fmla="*/ 0 w 971550"/>
              <a:gd name="connsiteY6" fmla="*/ 142875 h 1095375"/>
              <a:gd name="connsiteX0" fmla="*/ 917575 w 971550"/>
              <a:gd name="connsiteY0" fmla="*/ 1095375 h 1095375"/>
              <a:gd name="connsiteX1" fmla="*/ 971550 w 971550"/>
              <a:gd name="connsiteY1" fmla="*/ 654050 h 1095375"/>
              <a:gd name="connsiteX2" fmla="*/ 857250 w 971550"/>
              <a:gd name="connsiteY2" fmla="*/ 317500 h 1095375"/>
              <a:gd name="connsiteX3" fmla="*/ 738716 w 971550"/>
              <a:gd name="connsiteY3" fmla="*/ 124883 h 1095375"/>
              <a:gd name="connsiteX4" fmla="*/ 438150 w 971550"/>
              <a:gd name="connsiteY4" fmla="*/ 0 h 1095375"/>
              <a:gd name="connsiteX5" fmla="*/ 85725 w 971550"/>
              <a:gd name="connsiteY5" fmla="*/ 101600 h 1095375"/>
              <a:gd name="connsiteX6" fmla="*/ 0 w 971550"/>
              <a:gd name="connsiteY6" fmla="*/ 142875 h 1095375"/>
              <a:gd name="connsiteX0" fmla="*/ 917575 w 971550"/>
              <a:gd name="connsiteY0" fmla="*/ 1095375 h 1095375"/>
              <a:gd name="connsiteX1" fmla="*/ 971550 w 971550"/>
              <a:gd name="connsiteY1" fmla="*/ 654050 h 1095375"/>
              <a:gd name="connsiteX2" fmla="*/ 857250 w 971550"/>
              <a:gd name="connsiteY2" fmla="*/ 317500 h 1095375"/>
              <a:gd name="connsiteX3" fmla="*/ 726016 w 971550"/>
              <a:gd name="connsiteY3" fmla="*/ 86783 h 1095375"/>
              <a:gd name="connsiteX4" fmla="*/ 438150 w 971550"/>
              <a:gd name="connsiteY4" fmla="*/ 0 h 1095375"/>
              <a:gd name="connsiteX5" fmla="*/ 85725 w 971550"/>
              <a:gd name="connsiteY5" fmla="*/ 101600 h 1095375"/>
              <a:gd name="connsiteX6" fmla="*/ 0 w 971550"/>
              <a:gd name="connsiteY6" fmla="*/ 142875 h 1095375"/>
              <a:gd name="connsiteX0" fmla="*/ 917575 w 971550"/>
              <a:gd name="connsiteY0" fmla="*/ 1095493 h 1095493"/>
              <a:gd name="connsiteX1" fmla="*/ 971550 w 971550"/>
              <a:gd name="connsiteY1" fmla="*/ 654168 h 1095493"/>
              <a:gd name="connsiteX2" fmla="*/ 857250 w 971550"/>
              <a:gd name="connsiteY2" fmla="*/ 317618 h 1095493"/>
              <a:gd name="connsiteX3" fmla="*/ 726016 w 971550"/>
              <a:gd name="connsiteY3" fmla="*/ 86901 h 1095493"/>
              <a:gd name="connsiteX4" fmla="*/ 438150 w 971550"/>
              <a:gd name="connsiteY4" fmla="*/ 118 h 1095493"/>
              <a:gd name="connsiteX5" fmla="*/ 85725 w 971550"/>
              <a:gd name="connsiteY5" fmla="*/ 101718 h 1095493"/>
              <a:gd name="connsiteX6" fmla="*/ 0 w 971550"/>
              <a:gd name="connsiteY6" fmla="*/ 142993 h 1095493"/>
              <a:gd name="connsiteX0" fmla="*/ 917575 w 971550"/>
              <a:gd name="connsiteY0" fmla="*/ 1104477 h 1104477"/>
              <a:gd name="connsiteX1" fmla="*/ 971550 w 971550"/>
              <a:gd name="connsiteY1" fmla="*/ 663152 h 1104477"/>
              <a:gd name="connsiteX2" fmla="*/ 857250 w 971550"/>
              <a:gd name="connsiteY2" fmla="*/ 326602 h 1104477"/>
              <a:gd name="connsiteX3" fmla="*/ 726016 w 971550"/>
              <a:gd name="connsiteY3" fmla="*/ 95885 h 1104477"/>
              <a:gd name="connsiteX4" fmla="*/ 438150 w 971550"/>
              <a:gd name="connsiteY4" fmla="*/ 9102 h 1104477"/>
              <a:gd name="connsiteX5" fmla="*/ 85725 w 971550"/>
              <a:gd name="connsiteY5" fmla="*/ 110702 h 1104477"/>
              <a:gd name="connsiteX6" fmla="*/ 0 w 971550"/>
              <a:gd name="connsiteY6" fmla="*/ 151977 h 1104477"/>
              <a:gd name="connsiteX0" fmla="*/ 917575 w 971550"/>
              <a:gd name="connsiteY0" fmla="*/ 1095471 h 1095471"/>
              <a:gd name="connsiteX1" fmla="*/ 971550 w 971550"/>
              <a:gd name="connsiteY1" fmla="*/ 654146 h 1095471"/>
              <a:gd name="connsiteX2" fmla="*/ 857250 w 971550"/>
              <a:gd name="connsiteY2" fmla="*/ 317596 h 1095471"/>
              <a:gd name="connsiteX3" fmla="*/ 701463 w 971550"/>
              <a:gd name="connsiteY3" fmla="*/ 119972 h 1095471"/>
              <a:gd name="connsiteX4" fmla="*/ 438150 w 971550"/>
              <a:gd name="connsiteY4" fmla="*/ 96 h 1095471"/>
              <a:gd name="connsiteX5" fmla="*/ 85725 w 971550"/>
              <a:gd name="connsiteY5" fmla="*/ 101696 h 1095471"/>
              <a:gd name="connsiteX6" fmla="*/ 0 w 971550"/>
              <a:gd name="connsiteY6" fmla="*/ 142971 h 1095471"/>
              <a:gd name="connsiteX0" fmla="*/ 917575 w 971550"/>
              <a:gd name="connsiteY0" fmla="*/ 1047609 h 1047609"/>
              <a:gd name="connsiteX1" fmla="*/ 971550 w 971550"/>
              <a:gd name="connsiteY1" fmla="*/ 606284 h 1047609"/>
              <a:gd name="connsiteX2" fmla="*/ 857250 w 971550"/>
              <a:gd name="connsiteY2" fmla="*/ 269734 h 1047609"/>
              <a:gd name="connsiteX3" fmla="*/ 701463 w 971550"/>
              <a:gd name="connsiteY3" fmla="*/ 72110 h 1047609"/>
              <a:gd name="connsiteX4" fmla="*/ 463771 w 971550"/>
              <a:gd name="connsiteY4" fmla="*/ 273 h 1047609"/>
              <a:gd name="connsiteX5" fmla="*/ 85725 w 971550"/>
              <a:gd name="connsiteY5" fmla="*/ 53834 h 1047609"/>
              <a:gd name="connsiteX6" fmla="*/ 0 w 971550"/>
              <a:gd name="connsiteY6" fmla="*/ 95109 h 1047609"/>
              <a:gd name="connsiteX0" fmla="*/ 954938 w 1008913"/>
              <a:gd name="connsiteY0" fmla="*/ 1047609 h 1047609"/>
              <a:gd name="connsiteX1" fmla="*/ 1008913 w 1008913"/>
              <a:gd name="connsiteY1" fmla="*/ 606284 h 1047609"/>
              <a:gd name="connsiteX2" fmla="*/ 894613 w 1008913"/>
              <a:gd name="connsiteY2" fmla="*/ 269734 h 1047609"/>
              <a:gd name="connsiteX3" fmla="*/ 738826 w 1008913"/>
              <a:gd name="connsiteY3" fmla="*/ 72110 h 1047609"/>
              <a:gd name="connsiteX4" fmla="*/ 501134 w 1008913"/>
              <a:gd name="connsiteY4" fmla="*/ 273 h 1047609"/>
              <a:gd name="connsiteX5" fmla="*/ 123088 w 1008913"/>
              <a:gd name="connsiteY5" fmla="*/ 53834 h 1047609"/>
              <a:gd name="connsiteX6" fmla="*/ 0 w 1008913"/>
              <a:gd name="connsiteY6" fmla="*/ 12910 h 1047609"/>
              <a:gd name="connsiteX0" fmla="*/ 930385 w 984360"/>
              <a:gd name="connsiteY0" fmla="*/ 1047609 h 1047609"/>
              <a:gd name="connsiteX1" fmla="*/ 984360 w 984360"/>
              <a:gd name="connsiteY1" fmla="*/ 606284 h 1047609"/>
              <a:gd name="connsiteX2" fmla="*/ 870060 w 984360"/>
              <a:gd name="connsiteY2" fmla="*/ 269734 h 1047609"/>
              <a:gd name="connsiteX3" fmla="*/ 714273 w 984360"/>
              <a:gd name="connsiteY3" fmla="*/ 72110 h 1047609"/>
              <a:gd name="connsiteX4" fmla="*/ 476581 w 984360"/>
              <a:gd name="connsiteY4" fmla="*/ 273 h 1047609"/>
              <a:gd name="connsiteX5" fmla="*/ 98535 w 984360"/>
              <a:gd name="connsiteY5" fmla="*/ 53834 h 1047609"/>
              <a:gd name="connsiteX6" fmla="*/ 0 w 984360"/>
              <a:gd name="connsiteY6" fmla="*/ 169836 h 1047609"/>
              <a:gd name="connsiteX0" fmla="*/ 930385 w 984360"/>
              <a:gd name="connsiteY0" fmla="*/ 1047339 h 1047339"/>
              <a:gd name="connsiteX1" fmla="*/ 984360 w 984360"/>
              <a:gd name="connsiteY1" fmla="*/ 606014 h 1047339"/>
              <a:gd name="connsiteX2" fmla="*/ 870060 w 984360"/>
              <a:gd name="connsiteY2" fmla="*/ 269464 h 1047339"/>
              <a:gd name="connsiteX3" fmla="*/ 714273 w 984360"/>
              <a:gd name="connsiteY3" fmla="*/ 71840 h 1047339"/>
              <a:gd name="connsiteX4" fmla="*/ 476581 w 984360"/>
              <a:gd name="connsiteY4" fmla="*/ 3 h 1047339"/>
              <a:gd name="connsiteX5" fmla="*/ 205287 w 984360"/>
              <a:gd name="connsiteY5" fmla="*/ 69577 h 1047339"/>
              <a:gd name="connsiteX6" fmla="*/ 0 w 984360"/>
              <a:gd name="connsiteY6" fmla="*/ 169566 h 1047339"/>
              <a:gd name="connsiteX0" fmla="*/ 934655 w 984360"/>
              <a:gd name="connsiteY0" fmla="*/ 1025989 h 1025989"/>
              <a:gd name="connsiteX1" fmla="*/ 984360 w 984360"/>
              <a:gd name="connsiteY1" fmla="*/ 606014 h 1025989"/>
              <a:gd name="connsiteX2" fmla="*/ 870060 w 984360"/>
              <a:gd name="connsiteY2" fmla="*/ 269464 h 1025989"/>
              <a:gd name="connsiteX3" fmla="*/ 714273 w 984360"/>
              <a:gd name="connsiteY3" fmla="*/ 71840 h 1025989"/>
              <a:gd name="connsiteX4" fmla="*/ 476581 w 984360"/>
              <a:gd name="connsiteY4" fmla="*/ 3 h 1025989"/>
              <a:gd name="connsiteX5" fmla="*/ 205287 w 984360"/>
              <a:gd name="connsiteY5" fmla="*/ 69577 h 1025989"/>
              <a:gd name="connsiteX6" fmla="*/ 0 w 984360"/>
              <a:gd name="connsiteY6" fmla="*/ 169566 h 1025989"/>
              <a:gd name="connsiteX0" fmla="*/ 926115 w 984360"/>
              <a:gd name="connsiteY0" fmla="*/ 1025989 h 1025989"/>
              <a:gd name="connsiteX1" fmla="*/ 984360 w 984360"/>
              <a:gd name="connsiteY1" fmla="*/ 606014 h 1025989"/>
              <a:gd name="connsiteX2" fmla="*/ 870060 w 984360"/>
              <a:gd name="connsiteY2" fmla="*/ 269464 h 1025989"/>
              <a:gd name="connsiteX3" fmla="*/ 714273 w 984360"/>
              <a:gd name="connsiteY3" fmla="*/ 71840 h 1025989"/>
              <a:gd name="connsiteX4" fmla="*/ 476581 w 984360"/>
              <a:gd name="connsiteY4" fmla="*/ 3 h 1025989"/>
              <a:gd name="connsiteX5" fmla="*/ 205287 w 984360"/>
              <a:gd name="connsiteY5" fmla="*/ 69577 h 1025989"/>
              <a:gd name="connsiteX6" fmla="*/ 0 w 984360"/>
              <a:gd name="connsiteY6" fmla="*/ 169566 h 1025989"/>
              <a:gd name="connsiteX0" fmla="*/ 921845 w 984360"/>
              <a:gd name="connsiteY0" fmla="*/ 1025989 h 1025989"/>
              <a:gd name="connsiteX1" fmla="*/ 984360 w 984360"/>
              <a:gd name="connsiteY1" fmla="*/ 606014 h 1025989"/>
              <a:gd name="connsiteX2" fmla="*/ 870060 w 984360"/>
              <a:gd name="connsiteY2" fmla="*/ 269464 h 1025989"/>
              <a:gd name="connsiteX3" fmla="*/ 714273 w 984360"/>
              <a:gd name="connsiteY3" fmla="*/ 71840 h 1025989"/>
              <a:gd name="connsiteX4" fmla="*/ 476581 w 984360"/>
              <a:gd name="connsiteY4" fmla="*/ 3 h 1025989"/>
              <a:gd name="connsiteX5" fmla="*/ 205287 w 984360"/>
              <a:gd name="connsiteY5" fmla="*/ 69577 h 1025989"/>
              <a:gd name="connsiteX6" fmla="*/ 0 w 984360"/>
              <a:gd name="connsiteY6" fmla="*/ 169566 h 1025989"/>
              <a:gd name="connsiteX0" fmla="*/ 921845 w 970482"/>
              <a:gd name="connsiteY0" fmla="*/ 1025989 h 1025989"/>
              <a:gd name="connsiteX1" fmla="*/ 970482 w 970482"/>
              <a:gd name="connsiteY1" fmla="*/ 613487 h 1025989"/>
              <a:gd name="connsiteX2" fmla="*/ 870060 w 970482"/>
              <a:gd name="connsiteY2" fmla="*/ 269464 h 1025989"/>
              <a:gd name="connsiteX3" fmla="*/ 714273 w 970482"/>
              <a:gd name="connsiteY3" fmla="*/ 71840 h 1025989"/>
              <a:gd name="connsiteX4" fmla="*/ 476581 w 970482"/>
              <a:gd name="connsiteY4" fmla="*/ 3 h 1025989"/>
              <a:gd name="connsiteX5" fmla="*/ 205287 w 970482"/>
              <a:gd name="connsiteY5" fmla="*/ 69577 h 1025989"/>
              <a:gd name="connsiteX6" fmla="*/ 0 w 970482"/>
              <a:gd name="connsiteY6" fmla="*/ 169566 h 1025989"/>
              <a:gd name="connsiteX0" fmla="*/ 921845 w 979022"/>
              <a:gd name="connsiteY0" fmla="*/ 1025989 h 1025989"/>
              <a:gd name="connsiteX1" fmla="*/ 979022 w 979022"/>
              <a:gd name="connsiteY1" fmla="*/ 614554 h 1025989"/>
              <a:gd name="connsiteX2" fmla="*/ 870060 w 979022"/>
              <a:gd name="connsiteY2" fmla="*/ 269464 h 1025989"/>
              <a:gd name="connsiteX3" fmla="*/ 714273 w 979022"/>
              <a:gd name="connsiteY3" fmla="*/ 71840 h 1025989"/>
              <a:gd name="connsiteX4" fmla="*/ 476581 w 979022"/>
              <a:gd name="connsiteY4" fmla="*/ 3 h 1025989"/>
              <a:gd name="connsiteX5" fmla="*/ 205287 w 979022"/>
              <a:gd name="connsiteY5" fmla="*/ 69577 h 1025989"/>
              <a:gd name="connsiteX6" fmla="*/ 0 w 979022"/>
              <a:gd name="connsiteY6" fmla="*/ 169566 h 102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9022" h="1025989">
                <a:moveTo>
                  <a:pt x="921845" y="1025989"/>
                </a:moveTo>
                <a:lnTo>
                  <a:pt x="979022" y="614554"/>
                </a:lnTo>
                <a:lnTo>
                  <a:pt x="870060" y="269464"/>
                </a:lnTo>
                <a:cubicBezTo>
                  <a:pt x="829138" y="174920"/>
                  <a:pt x="779853" y="116750"/>
                  <a:pt x="714273" y="71840"/>
                </a:cubicBezTo>
                <a:cubicBezTo>
                  <a:pt x="648693" y="26930"/>
                  <a:pt x="561412" y="380"/>
                  <a:pt x="476581" y="3"/>
                </a:cubicBezTo>
                <a:cubicBezTo>
                  <a:pt x="391750" y="-374"/>
                  <a:pt x="322762" y="35710"/>
                  <a:pt x="205287" y="69577"/>
                </a:cubicBezTo>
                <a:lnTo>
                  <a:pt x="0" y="169566"/>
                </a:lnTo>
              </a:path>
            </a:pathLst>
          </a:custGeom>
          <a:noFill/>
          <a:ln w="3810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5017108-445B-493C-9658-932147A2E1C1}"/>
              </a:ext>
            </a:extLst>
          </p:cNvPr>
          <p:cNvSpPr/>
          <p:nvPr/>
        </p:nvSpPr>
        <p:spPr>
          <a:xfrm>
            <a:off x="3259384" y="2181630"/>
            <a:ext cx="460940" cy="304395"/>
          </a:xfrm>
          <a:custGeom>
            <a:avLst/>
            <a:gdLst>
              <a:gd name="connsiteX0" fmla="*/ 0 w 584200"/>
              <a:gd name="connsiteY0" fmla="*/ 38100 h 295275"/>
              <a:gd name="connsiteX1" fmla="*/ 346075 w 584200"/>
              <a:gd name="connsiteY1" fmla="*/ 0 h 295275"/>
              <a:gd name="connsiteX2" fmla="*/ 479425 w 584200"/>
              <a:gd name="connsiteY2" fmla="*/ 79375 h 295275"/>
              <a:gd name="connsiteX3" fmla="*/ 584200 w 584200"/>
              <a:gd name="connsiteY3" fmla="*/ 295275 h 295275"/>
              <a:gd name="connsiteX0" fmla="*/ 0 w 584200"/>
              <a:gd name="connsiteY0" fmla="*/ 38100 h 295275"/>
              <a:gd name="connsiteX1" fmla="*/ 346075 w 584200"/>
              <a:gd name="connsiteY1" fmla="*/ 0 h 295275"/>
              <a:gd name="connsiteX2" fmla="*/ 479425 w 584200"/>
              <a:gd name="connsiteY2" fmla="*/ 79375 h 295275"/>
              <a:gd name="connsiteX3" fmla="*/ 584200 w 584200"/>
              <a:gd name="connsiteY3" fmla="*/ 295275 h 295275"/>
              <a:gd name="connsiteX0" fmla="*/ 0 w 499866"/>
              <a:gd name="connsiteY0" fmla="*/ 38100 h 311288"/>
              <a:gd name="connsiteX1" fmla="*/ 346075 w 499866"/>
              <a:gd name="connsiteY1" fmla="*/ 0 h 311288"/>
              <a:gd name="connsiteX2" fmla="*/ 479425 w 499866"/>
              <a:gd name="connsiteY2" fmla="*/ 79375 h 311288"/>
              <a:gd name="connsiteX3" fmla="*/ 499866 w 499866"/>
              <a:gd name="connsiteY3" fmla="*/ 311288 h 311288"/>
              <a:gd name="connsiteX0" fmla="*/ 0 w 499866"/>
              <a:gd name="connsiteY0" fmla="*/ 47916 h 321104"/>
              <a:gd name="connsiteX1" fmla="*/ 346075 w 499866"/>
              <a:gd name="connsiteY1" fmla="*/ 9816 h 321104"/>
              <a:gd name="connsiteX2" fmla="*/ 454872 w 499866"/>
              <a:gd name="connsiteY2" fmla="*/ 26207 h 321104"/>
              <a:gd name="connsiteX3" fmla="*/ 499866 w 499866"/>
              <a:gd name="connsiteY3" fmla="*/ 321104 h 321104"/>
              <a:gd name="connsiteX0" fmla="*/ 0 w 499866"/>
              <a:gd name="connsiteY0" fmla="*/ 55190 h 328378"/>
              <a:gd name="connsiteX1" fmla="*/ 335400 w 499866"/>
              <a:gd name="connsiteY1" fmla="*/ 2145 h 328378"/>
              <a:gd name="connsiteX2" fmla="*/ 454872 w 499866"/>
              <a:gd name="connsiteY2" fmla="*/ 33481 h 328378"/>
              <a:gd name="connsiteX3" fmla="*/ 499866 w 499866"/>
              <a:gd name="connsiteY3" fmla="*/ 328378 h 328378"/>
              <a:gd name="connsiteX0" fmla="*/ 0 w 499866"/>
              <a:gd name="connsiteY0" fmla="*/ 55190 h 328378"/>
              <a:gd name="connsiteX1" fmla="*/ 335400 w 499866"/>
              <a:gd name="connsiteY1" fmla="*/ 2145 h 328378"/>
              <a:gd name="connsiteX2" fmla="*/ 454872 w 499866"/>
              <a:gd name="connsiteY2" fmla="*/ 33481 h 328378"/>
              <a:gd name="connsiteX3" fmla="*/ 499866 w 499866"/>
              <a:gd name="connsiteY3" fmla="*/ 328378 h 328378"/>
              <a:gd name="connsiteX0" fmla="*/ 0 w 499866"/>
              <a:gd name="connsiteY0" fmla="*/ 53045 h 326233"/>
              <a:gd name="connsiteX1" fmla="*/ 335400 w 499866"/>
              <a:gd name="connsiteY1" fmla="*/ 0 h 326233"/>
              <a:gd name="connsiteX2" fmla="*/ 462345 w 499866"/>
              <a:gd name="connsiteY2" fmla="*/ 42011 h 326233"/>
              <a:gd name="connsiteX3" fmla="*/ 499866 w 499866"/>
              <a:gd name="connsiteY3" fmla="*/ 326233 h 326233"/>
              <a:gd name="connsiteX0" fmla="*/ 0 w 499866"/>
              <a:gd name="connsiteY0" fmla="*/ 53045 h 326233"/>
              <a:gd name="connsiteX1" fmla="*/ 335400 w 499866"/>
              <a:gd name="connsiteY1" fmla="*/ 0 h 326233"/>
              <a:gd name="connsiteX2" fmla="*/ 462345 w 499866"/>
              <a:gd name="connsiteY2" fmla="*/ 42011 h 326233"/>
              <a:gd name="connsiteX3" fmla="*/ 499866 w 499866"/>
              <a:gd name="connsiteY3" fmla="*/ 326233 h 326233"/>
              <a:gd name="connsiteX0" fmla="*/ 0 w 499866"/>
              <a:gd name="connsiteY0" fmla="*/ 53045 h 326233"/>
              <a:gd name="connsiteX1" fmla="*/ 335400 w 499866"/>
              <a:gd name="connsiteY1" fmla="*/ 0 h 326233"/>
              <a:gd name="connsiteX2" fmla="*/ 462345 w 499866"/>
              <a:gd name="connsiteY2" fmla="*/ 42011 h 326233"/>
              <a:gd name="connsiteX3" fmla="*/ 499866 w 499866"/>
              <a:gd name="connsiteY3" fmla="*/ 326233 h 326233"/>
              <a:gd name="connsiteX0" fmla="*/ 0 w 492393"/>
              <a:gd name="connsiteY0" fmla="*/ 53045 h 325166"/>
              <a:gd name="connsiteX1" fmla="*/ 335400 w 492393"/>
              <a:gd name="connsiteY1" fmla="*/ 0 h 325166"/>
              <a:gd name="connsiteX2" fmla="*/ 462345 w 492393"/>
              <a:gd name="connsiteY2" fmla="*/ 42011 h 325166"/>
              <a:gd name="connsiteX3" fmla="*/ 492393 w 492393"/>
              <a:gd name="connsiteY3" fmla="*/ 325166 h 325166"/>
              <a:gd name="connsiteX0" fmla="*/ 0 w 492393"/>
              <a:gd name="connsiteY0" fmla="*/ 53045 h 325166"/>
              <a:gd name="connsiteX1" fmla="*/ 335400 w 492393"/>
              <a:gd name="connsiteY1" fmla="*/ 0 h 325166"/>
              <a:gd name="connsiteX2" fmla="*/ 462345 w 492393"/>
              <a:gd name="connsiteY2" fmla="*/ 42011 h 325166"/>
              <a:gd name="connsiteX3" fmla="*/ 492393 w 492393"/>
              <a:gd name="connsiteY3" fmla="*/ 325166 h 3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93" h="325166">
                <a:moveTo>
                  <a:pt x="0" y="53045"/>
                </a:moveTo>
                <a:cubicBezTo>
                  <a:pt x="111800" y="35363"/>
                  <a:pt x="225735" y="37965"/>
                  <a:pt x="335400" y="0"/>
                </a:cubicBezTo>
                <a:cubicBezTo>
                  <a:pt x="415304" y="6879"/>
                  <a:pt x="436180" y="-12183"/>
                  <a:pt x="462345" y="42011"/>
                </a:cubicBezTo>
                <a:cubicBezTo>
                  <a:pt x="488510" y="96205"/>
                  <a:pt x="476683" y="246794"/>
                  <a:pt x="492393" y="325166"/>
                </a:cubicBezTo>
              </a:path>
            </a:pathLst>
          </a:custGeom>
          <a:noFill/>
          <a:ln w="3810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D81657F-A749-4BAE-9473-DE296B5EE48E}"/>
              </a:ext>
            </a:extLst>
          </p:cNvPr>
          <p:cNvSpPr/>
          <p:nvPr/>
        </p:nvSpPr>
        <p:spPr>
          <a:xfrm>
            <a:off x="3491396" y="1657350"/>
            <a:ext cx="135914" cy="526077"/>
          </a:xfrm>
          <a:custGeom>
            <a:avLst/>
            <a:gdLst>
              <a:gd name="connsiteX0" fmla="*/ 114300 w 139700"/>
              <a:gd name="connsiteY0" fmla="*/ 561975 h 561975"/>
              <a:gd name="connsiteX1" fmla="*/ 139700 w 139700"/>
              <a:gd name="connsiteY1" fmla="*/ 320675 h 561975"/>
              <a:gd name="connsiteX2" fmla="*/ 0 w 139700"/>
              <a:gd name="connsiteY2" fmla="*/ 0 h 561975"/>
              <a:gd name="connsiteX0" fmla="*/ 114300 w 145188"/>
              <a:gd name="connsiteY0" fmla="*/ 561975 h 561975"/>
              <a:gd name="connsiteX1" fmla="*/ 139700 w 145188"/>
              <a:gd name="connsiteY1" fmla="*/ 320675 h 561975"/>
              <a:gd name="connsiteX2" fmla="*/ 0 w 145188"/>
              <a:gd name="connsiteY2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8" h="561975">
                <a:moveTo>
                  <a:pt x="114300" y="561975"/>
                </a:moveTo>
                <a:cubicBezTo>
                  <a:pt x="122767" y="481542"/>
                  <a:pt x="158750" y="414337"/>
                  <a:pt x="139700" y="320675"/>
                </a:cubicBezTo>
                <a:cubicBezTo>
                  <a:pt x="120650" y="227013"/>
                  <a:pt x="46567" y="106892"/>
                  <a:pt x="0" y="0"/>
                </a:cubicBezTo>
              </a:path>
            </a:pathLst>
          </a:custGeom>
          <a:noFill/>
          <a:ln w="3810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CD31B-16B9-5830-1E84-446AF9273977}"/>
              </a:ext>
            </a:extLst>
          </p:cNvPr>
          <p:cNvSpPr txBox="1"/>
          <p:nvPr/>
        </p:nvSpPr>
        <p:spPr>
          <a:xfrm>
            <a:off x="6580234" y="1193194"/>
            <a:ext cx="2213879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Pipe Capacity</a:t>
            </a:r>
          </a:p>
          <a:p>
            <a:r>
              <a:rPr lang="en-US" dirty="0">
                <a:solidFill>
                  <a:schemeClr val="bg1"/>
                </a:solidFill>
              </a:rPr>
              <a:t>Initial = 49,000 GPD</a:t>
            </a:r>
          </a:p>
          <a:p>
            <a:r>
              <a:rPr lang="en-US" dirty="0">
                <a:solidFill>
                  <a:schemeClr val="bg1"/>
                </a:solidFill>
              </a:rPr>
              <a:t>Final = 110,500 GPD</a:t>
            </a:r>
          </a:p>
        </p:txBody>
      </p:sp>
    </p:spTree>
    <p:extLst>
      <p:ext uri="{BB962C8B-B14F-4D97-AF65-F5344CB8AC3E}">
        <p14:creationId xmlns:p14="http://schemas.microsoft.com/office/powerpoint/2010/main" val="3239121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Proposed Sewer Extension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3950"/>
            <a:ext cx="9067800" cy="33944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700" dirty="0">
                <a:solidFill>
                  <a:srgbClr val="0070C0"/>
                </a:solidFill>
              </a:rPr>
              <a:t>Multi-Use Pathway		</a:t>
            </a:r>
            <a:r>
              <a:rPr lang="en-US" sz="2700" dirty="0"/>
              <a:t>$2.7M (LOTCIP Funded)</a:t>
            </a:r>
          </a:p>
          <a:p>
            <a:pPr marL="0" indent="0">
              <a:buNone/>
            </a:pPr>
            <a:r>
              <a:rPr lang="en-US" sz="2700" dirty="0">
                <a:solidFill>
                  <a:srgbClr val="0070C0"/>
                </a:solidFill>
              </a:rPr>
              <a:t>Sewer Initial Phase		</a:t>
            </a:r>
            <a:r>
              <a:rPr lang="en-US" sz="2700" dirty="0"/>
              <a:t>$1.2M (ARPA Funded)</a:t>
            </a:r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r>
              <a:rPr lang="en-US" sz="2700" dirty="0">
                <a:solidFill>
                  <a:srgbClr val="0070C0"/>
                </a:solidFill>
              </a:rPr>
              <a:t>Sewer Center Phase</a:t>
            </a:r>
            <a:r>
              <a:rPr lang="en-US" sz="2700" dirty="0"/>
              <a:t>	$ TBD by Private Developers</a:t>
            </a:r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r>
              <a:rPr lang="en-US" sz="2700" dirty="0">
                <a:solidFill>
                  <a:srgbClr val="0070C0"/>
                </a:solidFill>
              </a:rPr>
              <a:t>Sewer Final Phase</a:t>
            </a:r>
            <a:r>
              <a:rPr lang="en-US" sz="2700" dirty="0"/>
              <a:t>		$950,000 by Town </a:t>
            </a:r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r>
              <a:rPr lang="en-US" sz="2700" dirty="0">
                <a:solidFill>
                  <a:srgbClr val="0070C0"/>
                </a:solidFill>
              </a:rPr>
              <a:t>Future Build-Out</a:t>
            </a:r>
            <a:r>
              <a:rPr lang="en-US" sz="2700" dirty="0"/>
              <a:t>		$ TBD by Private Developers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6C3C1E-254A-4A98-A314-767F29F29F16}"/>
              </a:ext>
            </a:extLst>
          </p:cNvPr>
          <p:cNvSpPr txBox="1"/>
          <p:nvPr/>
        </p:nvSpPr>
        <p:spPr>
          <a:xfrm>
            <a:off x="7421513" y="4870906"/>
            <a:ext cx="16466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Preliminary values as of 8/24/2021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D847F0-A460-190C-C451-52E5E13FC860}"/>
              </a:ext>
            </a:extLst>
          </p:cNvPr>
          <p:cNvSpPr/>
          <p:nvPr/>
        </p:nvSpPr>
        <p:spPr>
          <a:xfrm>
            <a:off x="228600" y="1078572"/>
            <a:ext cx="7543800" cy="9144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6E77C-CB72-9D42-9A37-36DC4BA79C81}"/>
              </a:ext>
            </a:extLst>
          </p:cNvPr>
          <p:cNvSpPr txBox="1"/>
          <p:nvPr/>
        </p:nvSpPr>
        <p:spPr>
          <a:xfrm rot="19429332">
            <a:off x="7789434" y="1134581"/>
            <a:ext cx="145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Construction in 2023</a:t>
            </a:r>
          </a:p>
        </p:txBody>
      </p:sp>
    </p:spTree>
    <p:extLst>
      <p:ext uri="{BB962C8B-B14F-4D97-AF65-F5344CB8AC3E}">
        <p14:creationId xmlns:p14="http://schemas.microsoft.com/office/powerpoint/2010/main" val="3684807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9778B7-5537-4164-821C-F1B6071DD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"/>
            <a:ext cx="8229600" cy="562087"/>
          </a:xfrm>
        </p:spPr>
        <p:txBody>
          <a:bodyPr>
            <a:noAutofit/>
          </a:bodyPr>
          <a:lstStyle/>
          <a:p>
            <a:r>
              <a:rPr lang="en-US" altLang="en-US" sz="2800" b="1" dirty="0">
                <a:solidFill>
                  <a:srgbClr val="007FB2"/>
                </a:solidFill>
              </a:rPr>
              <a:t>IMPROVEMENTS</a:t>
            </a:r>
            <a:br>
              <a:rPr lang="en-US" altLang="en-US" sz="2800" b="1" dirty="0">
                <a:solidFill>
                  <a:srgbClr val="007FB2"/>
                </a:solidFill>
              </a:rPr>
            </a:br>
            <a:r>
              <a:rPr lang="en-US" altLang="en-US" sz="2800" b="1" dirty="0">
                <a:solidFill>
                  <a:srgbClr val="007FB2"/>
                </a:solidFill>
              </a:rPr>
              <a:t>Typical Sections</a:t>
            </a:r>
            <a:endParaRPr lang="en-US" sz="2800" b="1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8141EAF-1632-4245-A31D-46A455F3AD2B}"/>
              </a:ext>
            </a:extLst>
          </p:cNvPr>
          <p:cNvSpPr txBox="1">
            <a:spLocks/>
          </p:cNvSpPr>
          <p:nvPr/>
        </p:nvSpPr>
        <p:spPr>
          <a:xfrm>
            <a:off x="3712507" y="4286599"/>
            <a:ext cx="1718981" cy="273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11" rtl="0" eaLnBrk="1" latinLnBrk="0" hangingPunct="1"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1400" b="1" dirty="0">
                <a:solidFill>
                  <a:srgbClr val="007FB2"/>
                </a:solidFill>
              </a:rPr>
              <a:t>Sloped Condition</a:t>
            </a:r>
            <a:endParaRPr lang="en-US" sz="1400" dirty="0"/>
          </a:p>
        </p:txBody>
      </p:sp>
      <p:pic>
        <p:nvPicPr>
          <p:cNvPr id="3" name="Picture 2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1B71B1FA-8A19-428A-8430-E5601611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326" y="929640"/>
            <a:ext cx="5317342" cy="34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2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79429"/>
            <a:ext cx="8458200" cy="89212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FB2"/>
                </a:solidFill>
                <a:latin typeface="+mj-lt"/>
                <a:cs typeface="Arial" panose="020B0604020202020204" pitchFamily="34" charset="0"/>
              </a:rPr>
              <a:t>New Funding Sources This Year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4F52EE-77D7-C982-911F-98F380E01E73}"/>
              </a:ext>
            </a:extLst>
          </p:cNvPr>
          <p:cNvSpPr txBox="1">
            <a:spLocks/>
          </p:cNvSpPr>
          <p:nvPr/>
        </p:nvSpPr>
        <p:spPr>
          <a:xfrm>
            <a:off x="457200" y="971550"/>
            <a:ext cx="82296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A0"/>
                </a:solidFill>
                <a:latin typeface="+mj-lt"/>
              </a:rPr>
              <a:t>Community Investment Fund (DECD)</a:t>
            </a:r>
          </a:p>
          <a:p>
            <a:pPr marL="685800" lvl="1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Provides funding for economic development in 55 municipalities denoted as public investment communities or alliance districts</a:t>
            </a:r>
          </a:p>
          <a:p>
            <a:pPr marL="685800" lvl="1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Supports “establishment of or improvements to water and sewer infrastructure to support smaller scale economic development”</a:t>
            </a:r>
          </a:p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A0"/>
                </a:solidFill>
                <a:latin typeface="+mj-lt"/>
              </a:rPr>
              <a:t>Climate Resilience Fund (DEEP)</a:t>
            </a:r>
          </a:p>
          <a:p>
            <a:pPr marL="685800" lvl="1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Designed to support planning and assessment that will lead to federally funded projects</a:t>
            </a:r>
          </a:p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A0"/>
                </a:solidFill>
                <a:latin typeface="+mj-lt"/>
              </a:rPr>
              <a:t>Transportation Rural Improvement Program (DOT)</a:t>
            </a:r>
          </a:p>
          <a:p>
            <a:pPr marL="685800" lvl="1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Provides funding to rural municipalities for construction of transportation projects</a:t>
            </a:r>
          </a:p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A0"/>
                </a:solidFill>
                <a:latin typeface="+mj-lt"/>
              </a:rPr>
              <a:t>Municipal Resilience Grant Program (CIRCA)</a:t>
            </a:r>
          </a:p>
          <a:p>
            <a:pPr marL="685800" lvl="1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Provided funds for evaluation of stormwater authorities</a:t>
            </a:r>
          </a:p>
          <a:p>
            <a:pPr lvl="1" algn="l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0861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8473" y="1668719"/>
            <a:ext cx="4495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973" y="2591402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westonandsampson.com</a:t>
            </a:r>
          </a:p>
        </p:txBody>
      </p:sp>
    </p:spTree>
    <p:extLst>
      <p:ext uri="{BB962C8B-B14F-4D97-AF65-F5344CB8AC3E}">
        <p14:creationId xmlns:p14="http://schemas.microsoft.com/office/powerpoint/2010/main" val="52063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79429"/>
            <a:ext cx="8458200" cy="89212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FB2"/>
                </a:solidFill>
                <a:latin typeface="+mj-lt"/>
                <a:cs typeface="Arial" panose="020B0604020202020204" pitchFamily="34" charset="0"/>
              </a:rPr>
              <a:t>So Many Funding Sources, It’s Almost Too Many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4F52EE-77D7-C982-911F-98F380E01E73}"/>
              </a:ext>
            </a:extLst>
          </p:cNvPr>
          <p:cNvSpPr txBox="1">
            <a:spLocks/>
          </p:cNvSpPr>
          <p:nvPr/>
        </p:nvSpPr>
        <p:spPr>
          <a:xfrm>
            <a:off x="457200" y="971550"/>
            <a:ext cx="8229600" cy="3581400"/>
          </a:xfrm>
          <a:prstGeom prst="rect">
            <a:avLst/>
          </a:prstGeom>
        </p:spPr>
        <p:txBody>
          <a:bodyPr vert="horz" lIns="91440" tIns="45720" rIns="91440" bIns="45720" numCol="3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endParaRPr lang="en-US" sz="2400" dirty="0">
              <a:solidFill>
                <a:srgbClr val="0000A0"/>
              </a:solidFill>
              <a:latin typeface="+mj-lt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0B212BC-EC50-AD2E-0899-F08E95777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600342"/>
              </p:ext>
            </p:extLst>
          </p:nvPr>
        </p:nvGraphicFramePr>
        <p:xfrm>
          <a:off x="457200" y="895350"/>
          <a:ext cx="8229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333078521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2630901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01306699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83575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Wastewater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Stormwater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514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CWF / DWSRF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105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EPA Section 319 (Decentralized WW Sys.)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746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NOAA Regional Coastal Resilience (Studies)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304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FEMA BRIC / HMGP / FMA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937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USACE Section 14 / 205 / 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977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USDA Rural Development 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044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Small Town Economic Assistance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919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LOTCIP, LBP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5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CRF, CIF, TRIP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8859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4BFBB64-8F45-99A9-D09C-1C83462F66D3}"/>
              </a:ext>
            </a:extLst>
          </p:cNvPr>
          <p:cNvSpPr txBox="1"/>
          <p:nvPr/>
        </p:nvSpPr>
        <p:spPr>
          <a:xfrm>
            <a:off x="457200" y="4595943"/>
            <a:ext cx="13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more….</a:t>
            </a:r>
          </a:p>
        </p:txBody>
      </p:sp>
    </p:spTree>
    <p:extLst>
      <p:ext uri="{BB962C8B-B14F-4D97-AF65-F5344CB8AC3E}">
        <p14:creationId xmlns:p14="http://schemas.microsoft.com/office/powerpoint/2010/main" val="3103791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4853" y="-13969"/>
            <a:ext cx="7936577" cy="828939"/>
          </a:xfrm>
        </p:spPr>
        <p:txBody>
          <a:bodyPr>
            <a:normAutofit/>
          </a:bodyPr>
          <a:lstStyle/>
          <a:p>
            <a:r>
              <a:rPr lang="en-US" sz="2800" dirty="0"/>
              <a:t>Hazard Mitigation Grant Program (HMGP)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24853" y="1200150"/>
            <a:ext cx="4496741" cy="3660007"/>
          </a:xfrm>
        </p:spPr>
        <p:txBody>
          <a:bodyPr>
            <a:normAutofit fontScale="55000" lnSpcReduction="20000"/>
          </a:bodyPr>
          <a:lstStyle/>
          <a:p>
            <a:pPr marL="137160" indent="-137160">
              <a:lnSpc>
                <a:spcPct val="120000"/>
              </a:lnSpc>
            </a:pPr>
            <a:r>
              <a:rPr lang="en-US" dirty="0"/>
              <a:t>HMGP (Section 404 Robert T. Stafford Act) is awarded upon Presidential Disaster Declaration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/>
              <a:t>15% of the total Public Assistance Award set aside for HMGP </a:t>
            </a:r>
            <a:r>
              <a:rPr lang="en-US" i="1" dirty="0"/>
              <a:t>(up to the first $2 Billion)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/>
              <a:t>Application Period is 1 year from Disaster Declaration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/>
              <a:t>Projects chosen and submitted by State to FEMA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200" dirty="0"/>
              <a:t>State ranking process only</a:t>
            </a:r>
          </a:p>
          <a:p>
            <a:pPr marL="137160" indent="-137160">
              <a:lnSpc>
                <a:spcPct val="120000"/>
              </a:lnSpc>
            </a:pPr>
            <a:r>
              <a:rPr lang="en-US" sz="1725" dirty="0"/>
              <a:t>Eligible Sub-Applicants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575" dirty="0"/>
              <a:t>State/Local Government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575" dirty="0"/>
              <a:t>Non-Profit Organizations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575" dirty="0"/>
              <a:t>Indian Tribal Nations</a:t>
            </a:r>
          </a:p>
          <a:p>
            <a:pPr marL="137160" indent="-137160">
              <a:lnSpc>
                <a:spcPct val="120000"/>
              </a:lnSpc>
            </a:pPr>
            <a:r>
              <a:rPr lang="en-US" sz="1725" dirty="0"/>
              <a:t>Cost Share is 75% Federal, 25% Non-Federal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63440" y="1384300"/>
            <a:ext cx="4342198" cy="357872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82768051"/>
              </p:ext>
            </p:extLst>
          </p:nvPr>
        </p:nvGraphicFramePr>
        <p:xfrm>
          <a:off x="5383529" y="669485"/>
          <a:ext cx="3631941" cy="4293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39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4F52EE-77D7-C982-911F-98F380E01E73}"/>
              </a:ext>
            </a:extLst>
          </p:cNvPr>
          <p:cNvSpPr txBox="1">
            <a:spLocks/>
          </p:cNvSpPr>
          <p:nvPr/>
        </p:nvSpPr>
        <p:spPr>
          <a:xfrm>
            <a:off x="457200" y="971550"/>
            <a:ext cx="82296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Storm Drainage Improvements</a:t>
            </a:r>
          </a:p>
          <a:p>
            <a:pPr marL="231775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Road Reconstruction</a:t>
            </a:r>
          </a:p>
          <a:p>
            <a:pPr marL="231775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Funding for construction to be derived from:</a:t>
            </a:r>
          </a:p>
          <a:p>
            <a:pPr marL="688975" lvl="1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FEMA HMGP Grants- $1.5 M</a:t>
            </a:r>
          </a:p>
          <a:p>
            <a:pPr marL="688975" lvl="1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90% FEMA match</a:t>
            </a:r>
          </a:p>
          <a:p>
            <a:pPr marL="231775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Sewer Replacement</a:t>
            </a:r>
          </a:p>
          <a:p>
            <a:pPr marL="688975" lvl="1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Combined Sewer at one point</a:t>
            </a:r>
          </a:p>
          <a:p>
            <a:pPr marL="688975" lvl="1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Replace vs. lining</a:t>
            </a:r>
          </a:p>
          <a:p>
            <a:pPr marL="688975" lvl="1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AC9D9-1C09-6A08-0A63-5B2ED2D9426B}"/>
              </a:ext>
            </a:extLst>
          </p:cNvPr>
          <p:cNvSpPr txBox="1"/>
          <p:nvPr/>
        </p:nvSpPr>
        <p:spPr>
          <a:xfrm>
            <a:off x="762000" y="209550"/>
            <a:ext cx="876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Project Example – Willington Avenue, Stafford Springs</a:t>
            </a:r>
          </a:p>
        </p:txBody>
      </p:sp>
    </p:spTree>
    <p:extLst>
      <p:ext uri="{BB962C8B-B14F-4D97-AF65-F5344CB8AC3E}">
        <p14:creationId xmlns:p14="http://schemas.microsoft.com/office/powerpoint/2010/main" val="42060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stone, cement&#10;&#10;Description automatically generated">
            <a:extLst>
              <a:ext uri="{FF2B5EF4-FFF2-40B4-BE49-F238E27FC236}">
                <a16:creationId xmlns:a16="http://schemas.microsoft.com/office/drawing/2014/main" id="{E245EEFC-32D8-B443-A47D-0C4F1491C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5926" y="1339720"/>
            <a:ext cx="3641010" cy="2730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835"/>
            <a:ext cx="4572000" cy="513710"/>
          </a:xfrm>
          <a:noFill/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Project Example – Willington Avenue, Stafford Springs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7E0DD-EC80-7248-06D5-F3C0AA061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6" b="26736"/>
          <a:stretch>
            <a:fillRect/>
          </a:stretch>
        </p:blipFill>
        <p:spPr bwMode="auto">
          <a:xfrm>
            <a:off x="6481918" y="2876550"/>
            <a:ext cx="2637503" cy="16360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D92066BE-32E3-2CCA-179B-6020DF97D7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210" y="1312179"/>
            <a:ext cx="3657600" cy="2743200"/>
          </a:xfrm>
          <a:prstGeom prst="rect">
            <a:avLst/>
          </a:prstGeom>
        </p:spPr>
      </p:pic>
      <p:pic>
        <p:nvPicPr>
          <p:cNvPr id="6" name="Picture 5" descr="A close-up of a tire&#10;&#10;Description automatically generated with low confidence">
            <a:extLst>
              <a:ext uri="{FF2B5EF4-FFF2-40B4-BE49-F238E27FC236}">
                <a16:creationId xmlns:a16="http://schemas.microsoft.com/office/drawing/2014/main" id="{BD28561E-C9EB-A6DF-AE4C-FA99CDFDCD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8920" y="454819"/>
            <a:ext cx="2571748" cy="192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2243"/>
            <a:ext cx="8839200" cy="513710"/>
          </a:xfrm>
          <a:noFill/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Project Example – Willington Avenue, Stafford Springs</a:t>
            </a:r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76541C27-A047-BA1B-53D8-0ADEE75C8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80712"/>
            <a:ext cx="8912942" cy="27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6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9550"/>
            <a:ext cx="8229600" cy="513710"/>
          </a:xfrm>
          <a:noFill/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Project Example – Willington Ave, Stafford Springs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D84F488-F457-A47F-5113-FF6770A39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170"/>
            <a:ext cx="9144000" cy="285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513" y="79429"/>
            <a:ext cx="9105900" cy="89212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FB2"/>
                </a:solidFill>
                <a:latin typeface="+mj-lt"/>
                <a:cs typeface="Arial" panose="020B0604020202020204" pitchFamily="34" charset="0"/>
              </a:rPr>
              <a:t>Project </a:t>
            </a:r>
            <a:r>
              <a:rPr lang="en-US" sz="28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Example</a:t>
            </a:r>
            <a:r>
              <a:rPr lang="en-US" sz="2800" b="1" dirty="0">
                <a:solidFill>
                  <a:srgbClr val="007FB2"/>
                </a:solidFill>
                <a:latin typeface="+mj-lt"/>
                <a:cs typeface="Arial" panose="020B0604020202020204" pitchFamily="34" charset="0"/>
              </a:rPr>
              <a:t> – Linear Trail and Sewer extension, Ledyard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4F52EE-77D7-C982-911F-98F380E01E73}"/>
              </a:ext>
            </a:extLst>
          </p:cNvPr>
          <p:cNvSpPr txBox="1">
            <a:spLocks/>
          </p:cNvSpPr>
          <p:nvPr/>
        </p:nvSpPr>
        <p:spPr>
          <a:xfrm>
            <a:off x="457200" y="971550"/>
            <a:ext cx="82296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Linear Multipurpose Trail</a:t>
            </a:r>
          </a:p>
          <a:p>
            <a:pPr marL="231775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Sewer extension study in Ledyard Center</a:t>
            </a:r>
          </a:p>
          <a:p>
            <a:pPr marL="231775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Funding for sewer construction to be derived from:</a:t>
            </a:r>
          </a:p>
          <a:p>
            <a:pPr marL="231775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Funding for Trail and Roadway</a:t>
            </a:r>
          </a:p>
          <a:p>
            <a:pPr marL="688975" lvl="1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LOTCIP Funds - $2.7 M</a:t>
            </a:r>
          </a:p>
          <a:p>
            <a:pPr marL="231775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Funding for sewer construction to be derived from:</a:t>
            </a:r>
          </a:p>
          <a:p>
            <a:pPr marL="688975" lvl="1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ARPA Funds - $1.2 M</a:t>
            </a:r>
          </a:p>
          <a:p>
            <a:pPr marL="463550" lvl="1" algn="l">
              <a:spcBef>
                <a:spcPts val="600"/>
              </a:spcBef>
            </a:pPr>
            <a:endParaRPr lang="en-US" sz="1600" dirty="0">
              <a:solidFill>
                <a:srgbClr val="0000A0"/>
              </a:solidFill>
              <a:latin typeface="+mj-lt"/>
            </a:endParaRPr>
          </a:p>
          <a:p>
            <a:pPr marL="688975" lvl="1" indent="-225425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marL="228600" indent="-2286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8657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3">
            <a:extLst>
              <a:ext uri="{FF2B5EF4-FFF2-40B4-BE49-F238E27FC236}">
                <a16:creationId xmlns:a16="http://schemas.microsoft.com/office/drawing/2014/main" id="{99E28594-D1AB-47DE-B0EC-185A8F35C2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9489"/>
            <a:ext cx="1951629" cy="82411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rgbClr val="007FB2"/>
                </a:solidFill>
              </a:rPr>
              <a:t>PROJECT AREA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5F1C35E1-1546-4EF7-9832-A317D1D54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4191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057" tIns="43529" rIns="87057" bIns="43529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33748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748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748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748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748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748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748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748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748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endParaRPr lang="en-US" altLang="en-US" sz="2400" b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BE4ABD-7C72-4CD0-ABDE-AA1DCA503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1629" y="289723"/>
            <a:ext cx="6960359" cy="4062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28BB0-22E8-4E81-96CE-F4ACB43EEC16}"/>
              </a:ext>
            </a:extLst>
          </p:cNvPr>
          <p:cNvSpPr txBox="1"/>
          <p:nvPr/>
        </p:nvSpPr>
        <p:spPr>
          <a:xfrm rot="21346507">
            <a:off x="6851472" y="2632160"/>
            <a:ext cx="881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Gallup Hill Road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B22ED-783B-4730-8B28-2567767F1353}"/>
              </a:ext>
            </a:extLst>
          </p:cNvPr>
          <p:cNvSpPr txBox="1"/>
          <p:nvPr/>
        </p:nvSpPr>
        <p:spPr>
          <a:xfrm>
            <a:off x="7830318" y="2800570"/>
            <a:ext cx="87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FFC000"/>
                </a:solidFill>
              </a:rPr>
              <a:t>LEDYARD</a:t>
            </a:r>
          </a:p>
          <a:p>
            <a:pPr algn="ctr"/>
            <a:r>
              <a:rPr lang="en-US" sz="600" b="1" dirty="0">
                <a:solidFill>
                  <a:srgbClr val="FFC000"/>
                </a:solidFill>
              </a:rPr>
              <a:t> HIGH SCHOOL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C0C0D-FD59-4ED2-A34F-B1A8F71D85C5}"/>
              </a:ext>
            </a:extLst>
          </p:cNvPr>
          <p:cNvSpPr txBox="1"/>
          <p:nvPr/>
        </p:nvSpPr>
        <p:spPr>
          <a:xfrm>
            <a:off x="2943826" y="1901773"/>
            <a:ext cx="87270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FFC000"/>
                </a:solidFill>
              </a:rPr>
              <a:t>LIBRARY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95CC6C-57F4-433A-963C-3529844768FB}"/>
              </a:ext>
            </a:extLst>
          </p:cNvPr>
          <p:cNvSpPr txBox="1"/>
          <p:nvPr/>
        </p:nvSpPr>
        <p:spPr>
          <a:xfrm>
            <a:off x="2538197" y="2433131"/>
            <a:ext cx="87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FFC000"/>
                </a:solidFill>
              </a:rPr>
              <a:t>NEW</a:t>
            </a:r>
          </a:p>
          <a:p>
            <a:pPr algn="ctr"/>
            <a:r>
              <a:rPr lang="en-US" sz="600" b="1" dirty="0">
                <a:solidFill>
                  <a:srgbClr val="FFC000"/>
                </a:solidFill>
              </a:rPr>
              <a:t>GAS 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FCB40-FC7A-47AA-B085-4344932115A1}"/>
              </a:ext>
            </a:extLst>
          </p:cNvPr>
          <p:cNvSpPr txBox="1"/>
          <p:nvPr/>
        </p:nvSpPr>
        <p:spPr>
          <a:xfrm>
            <a:off x="5109947" y="2599818"/>
            <a:ext cx="87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FFC000"/>
                </a:solidFill>
              </a:rPr>
              <a:t>SUPERINTENDENT</a:t>
            </a:r>
          </a:p>
          <a:p>
            <a:pPr algn="ctr"/>
            <a:r>
              <a:rPr lang="en-US" sz="600" b="1" dirty="0">
                <a:solidFill>
                  <a:srgbClr val="FFC000"/>
                </a:solidFill>
              </a:rPr>
              <a:t>OF SCHOOLS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BE0F1E-2DB3-488B-91DD-B4C1AA75BADD}"/>
              </a:ext>
            </a:extLst>
          </p:cNvPr>
          <p:cNvSpPr txBox="1"/>
          <p:nvPr/>
        </p:nvSpPr>
        <p:spPr>
          <a:xfrm>
            <a:off x="5514759" y="3680906"/>
            <a:ext cx="87270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FFC000"/>
                </a:solidFill>
              </a:rPr>
              <a:t>PARK &amp; REC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D4A9C4-3C8E-47BC-8094-B35F27EE4BD9}"/>
              </a:ext>
            </a:extLst>
          </p:cNvPr>
          <p:cNvSpPr txBox="1"/>
          <p:nvPr/>
        </p:nvSpPr>
        <p:spPr>
          <a:xfrm>
            <a:off x="2377089" y="1025474"/>
            <a:ext cx="87270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FFC000"/>
                </a:solidFill>
              </a:rPr>
              <a:t>DOWNTOWN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0A0FF2-E076-40C8-A33D-2B0A1535B0FC}"/>
              </a:ext>
            </a:extLst>
          </p:cNvPr>
          <p:cNvSpPr txBox="1"/>
          <p:nvPr/>
        </p:nvSpPr>
        <p:spPr>
          <a:xfrm>
            <a:off x="3224814" y="1563636"/>
            <a:ext cx="87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FFC000"/>
                </a:solidFill>
              </a:rPr>
              <a:t>FAIR</a:t>
            </a:r>
          </a:p>
          <a:p>
            <a:pPr algn="ctr"/>
            <a:r>
              <a:rPr lang="en-US" sz="600" b="1" dirty="0">
                <a:solidFill>
                  <a:srgbClr val="FFC000"/>
                </a:solidFill>
              </a:rPr>
              <a:t>GROUNDS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974220-9C37-4038-A7DA-A38F8DCA075C}"/>
              </a:ext>
            </a:extLst>
          </p:cNvPr>
          <p:cNvSpPr txBox="1"/>
          <p:nvPr/>
        </p:nvSpPr>
        <p:spPr>
          <a:xfrm>
            <a:off x="2953351" y="1073099"/>
            <a:ext cx="87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FFC000"/>
                </a:solidFill>
              </a:rPr>
              <a:t>LEDYARD CENTER SCHOOL REDEVELOPMENT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D52AF1-B316-48D1-9B6E-4DA0C95C484E}"/>
              </a:ext>
            </a:extLst>
          </p:cNvPr>
          <p:cNvSpPr txBox="1"/>
          <p:nvPr/>
        </p:nvSpPr>
        <p:spPr>
          <a:xfrm rot="575285">
            <a:off x="4589669" y="2224552"/>
            <a:ext cx="10762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Colonel Ledyard Hwy</a:t>
            </a:r>
          </a:p>
        </p:txBody>
      </p:sp>
    </p:spTree>
    <p:extLst>
      <p:ext uri="{BB962C8B-B14F-4D97-AF65-F5344CB8AC3E}">
        <p14:creationId xmlns:p14="http://schemas.microsoft.com/office/powerpoint/2010/main" val="1089163823"/>
      </p:ext>
    </p:extLst>
  </p:cSld>
  <p:clrMapOvr>
    <a:masterClrMapping/>
  </p:clrMapOvr>
</p:sld>
</file>

<file path=ppt/theme/theme1.xml><?xml version="1.0" encoding="utf-8"?>
<a:theme xmlns:a="http://schemas.openxmlformats.org/drawingml/2006/main" name="2017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WST2016-11-2 WIDE WHITE PP (ANIMATED)</Template>
  <TotalTime>2853</TotalTime>
  <Words>938</Words>
  <Application>Microsoft Office PowerPoint</Application>
  <PresentationFormat>On-screen Show (16:9)</PresentationFormat>
  <Paragraphs>174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2017d</vt:lpstr>
      <vt:lpstr>PowerPoint Presentation</vt:lpstr>
      <vt:lpstr>So Many Funding Sources, It’s Almost Too Many</vt:lpstr>
      <vt:lpstr>Hazard Mitigation Grant Program (HMGP)</vt:lpstr>
      <vt:lpstr>PowerPoint Presentation</vt:lpstr>
      <vt:lpstr>Project Example – Willington Avenue, Stafford Springs</vt:lpstr>
      <vt:lpstr>Project Example – Willington Avenue, Stafford Springs</vt:lpstr>
      <vt:lpstr>Project Example – Willington Ave, Stafford Springs</vt:lpstr>
      <vt:lpstr>Project Example – Linear Trail and Sewer extension, Ledyard</vt:lpstr>
      <vt:lpstr>PROJECT AREA</vt:lpstr>
      <vt:lpstr>EXISTING CONDITIONS</vt:lpstr>
      <vt:lpstr>OVERALL IMPROVEMENTS</vt:lpstr>
      <vt:lpstr>Proposed Sewer Extension</vt:lpstr>
      <vt:lpstr>Proposed Sewer Extension</vt:lpstr>
      <vt:lpstr>Proposed Sewer Extension</vt:lpstr>
      <vt:lpstr>IMPROVEMENTS Typical Sections</vt:lpstr>
      <vt:lpstr>New Funding Sources This Year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Slonus, Lisa</dc:creator>
  <cp:lastModifiedBy>Elizabeth Gara</cp:lastModifiedBy>
  <cp:revision>69</cp:revision>
  <dcterms:created xsi:type="dcterms:W3CDTF">2021-11-02T13:16:40Z</dcterms:created>
  <dcterms:modified xsi:type="dcterms:W3CDTF">2022-11-17T13:25:21Z</dcterms:modified>
</cp:coreProperties>
</file>