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737" r:id="rId3"/>
    <p:sldId id="767" r:id="rId4"/>
    <p:sldId id="271" r:id="rId5"/>
    <p:sldId id="263" r:id="rId6"/>
    <p:sldId id="336" r:id="rId7"/>
    <p:sldId id="337" r:id="rId8"/>
    <p:sldId id="265" r:id="rId9"/>
    <p:sldId id="769" r:id="rId10"/>
    <p:sldId id="339" r:id="rId11"/>
    <p:sldId id="257" r:id="rId12"/>
    <p:sldId id="340" r:id="rId13"/>
    <p:sldId id="313" r:id="rId14"/>
    <p:sldId id="342" r:id="rId15"/>
    <p:sldId id="770" r:id="rId16"/>
    <p:sldId id="771" r:id="rId17"/>
    <p:sldId id="772" r:id="rId18"/>
    <p:sldId id="773" r:id="rId19"/>
    <p:sldId id="768" r:id="rId20"/>
    <p:sldId id="766" r:id="rId21"/>
    <p:sldId id="321" r:id="rId22"/>
    <p:sldId id="270" r:id="rId23"/>
    <p:sldId id="77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44"/>
    <p:restoredTop sz="94675"/>
  </p:normalViewPr>
  <p:slideViewPr>
    <p:cSldViewPr snapToGrid="0" snapToObjects="1">
      <p:cViewPr varScale="1">
        <p:scale>
          <a:sx n="81" d="100"/>
          <a:sy n="81" d="100"/>
        </p:scale>
        <p:origin x="9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7762C7-A290-D24F-BC53-CE5F4E6035FF}" type="doc">
      <dgm:prSet loTypeId="urn:microsoft.com/office/officeart/2005/8/layout/p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D41337-2350-E34B-9080-3F01C87155D9}">
      <dgm:prSet phldrT="[Text]"/>
      <dgm:spPr/>
      <dgm:t>
        <a:bodyPr/>
        <a:lstStyle/>
        <a:p>
          <a:r>
            <a:rPr lang="en-US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charset="0"/>
              <a:ea typeface="Trebuchet MS" charset="0"/>
              <a:cs typeface="Trebuchet MS" charset="0"/>
            </a:rPr>
            <a:t>Water (NEMO)</a:t>
          </a:r>
        </a:p>
      </dgm:t>
    </dgm:pt>
    <dgm:pt modelId="{A111BB80-80BB-254C-BD40-95AAF5B0667A}" type="parTrans" cxnId="{F95E66E2-6CC0-C04C-A0FD-29E9816F53AC}">
      <dgm:prSet/>
      <dgm:spPr/>
      <dgm:t>
        <a:bodyPr/>
        <a:lstStyle/>
        <a:p>
          <a:endParaRPr lang="en-US"/>
        </a:p>
      </dgm:t>
    </dgm:pt>
    <dgm:pt modelId="{939211F9-3911-C541-8C03-65815C143371}" type="sibTrans" cxnId="{F95E66E2-6CC0-C04C-A0FD-29E9816F53AC}">
      <dgm:prSet/>
      <dgm:spPr/>
      <dgm:t>
        <a:bodyPr/>
        <a:lstStyle/>
        <a:p>
          <a:endParaRPr lang="en-US"/>
        </a:p>
      </dgm:t>
    </dgm:pt>
    <dgm:pt modelId="{95D1778D-B988-964D-A4D6-D2CC2C504443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  <a:latin typeface="Trebuchet MS" charset="0"/>
              <a:ea typeface="Trebuchet MS" charset="0"/>
              <a:cs typeface="Trebuchet MS" charset="0"/>
            </a:rPr>
            <a:t>Land Use &amp; Climate Resilienc</a:t>
          </a:r>
          <a:r>
            <a:rPr lang="en-US" dirty="0">
              <a:solidFill>
                <a:schemeClr val="tx2"/>
              </a:solidFill>
            </a:rPr>
            <a:t>y</a:t>
          </a:r>
        </a:p>
      </dgm:t>
    </dgm:pt>
    <dgm:pt modelId="{E181BBFC-FD79-6E41-A4EA-A02A7D4D3CA9}" type="parTrans" cxnId="{59CB4938-9F2F-2640-8CD7-21C74D47E0AD}">
      <dgm:prSet/>
      <dgm:spPr/>
      <dgm:t>
        <a:bodyPr/>
        <a:lstStyle/>
        <a:p>
          <a:endParaRPr lang="en-US"/>
        </a:p>
      </dgm:t>
    </dgm:pt>
    <dgm:pt modelId="{3B3389E2-3FDC-6E44-95DB-774E036165EB}" type="sibTrans" cxnId="{59CB4938-9F2F-2640-8CD7-21C74D47E0AD}">
      <dgm:prSet/>
      <dgm:spPr/>
      <dgm:t>
        <a:bodyPr/>
        <a:lstStyle/>
        <a:p>
          <a:endParaRPr lang="en-US"/>
        </a:p>
      </dgm:t>
    </dgm:pt>
    <dgm:pt modelId="{3B06BBDD-2020-6140-89AE-A2EC197B31A5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  <a:latin typeface="Trebuchet MS" charset="0"/>
              <a:ea typeface="Trebuchet MS" charset="0"/>
              <a:cs typeface="Trebuchet MS" charset="0"/>
            </a:rPr>
            <a:t>Geospatial Tools &amp; Training</a:t>
          </a:r>
        </a:p>
      </dgm:t>
    </dgm:pt>
    <dgm:pt modelId="{2FEEF429-0774-2F4D-8D92-2809F5B2B639}" type="parTrans" cxnId="{CF3F4CE6-D538-D141-9A53-34C8792F56A8}">
      <dgm:prSet/>
      <dgm:spPr/>
      <dgm:t>
        <a:bodyPr/>
        <a:lstStyle/>
        <a:p>
          <a:endParaRPr lang="en-US"/>
        </a:p>
      </dgm:t>
    </dgm:pt>
    <dgm:pt modelId="{5093FD75-4036-144E-89D0-740D2484595D}" type="sibTrans" cxnId="{CF3F4CE6-D538-D141-9A53-34C8792F56A8}">
      <dgm:prSet/>
      <dgm:spPr/>
      <dgm:t>
        <a:bodyPr/>
        <a:lstStyle/>
        <a:p>
          <a:endParaRPr lang="en-US"/>
        </a:p>
      </dgm:t>
    </dgm:pt>
    <dgm:pt modelId="{EDCA0F8F-18C8-554A-9814-096F5782FCF7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  <a:latin typeface="Trebuchet MS" charset="0"/>
              <a:ea typeface="Trebuchet MS" charset="0"/>
              <a:cs typeface="Trebuchet MS" charset="0"/>
            </a:rPr>
            <a:t>Conservation &amp; </a:t>
          </a:r>
          <a:r>
            <a:rPr lang="en-US">
              <a:solidFill>
                <a:schemeClr val="tx2"/>
              </a:solidFill>
              <a:latin typeface="Trebuchet MS" charset="0"/>
              <a:ea typeface="Trebuchet MS" charset="0"/>
              <a:cs typeface="Trebuchet MS" charset="0"/>
            </a:rPr>
            <a:t>STEM Education</a:t>
          </a:r>
          <a:endParaRPr lang="en-US" dirty="0">
            <a:solidFill>
              <a:schemeClr val="tx2"/>
            </a:solidFill>
            <a:latin typeface="Trebuchet MS" charset="0"/>
            <a:ea typeface="Trebuchet MS" charset="0"/>
            <a:cs typeface="Trebuchet MS" charset="0"/>
          </a:endParaRPr>
        </a:p>
      </dgm:t>
    </dgm:pt>
    <dgm:pt modelId="{0904357B-502B-F344-8456-AD9C44679154}" type="parTrans" cxnId="{8E3A3AD7-E2D7-584C-843A-0B2F7688CCAA}">
      <dgm:prSet/>
      <dgm:spPr/>
      <dgm:t>
        <a:bodyPr/>
        <a:lstStyle/>
        <a:p>
          <a:endParaRPr lang="en-US"/>
        </a:p>
      </dgm:t>
    </dgm:pt>
    <dgm:pt modelId="{BCF6E6B0-EA04-034C-9CC8-AFB28574273E}" type="sibTrans" cxnId="{8E3A3AD7-E2D7-584C-843A-0B2F7688CCAA}">
      <dgm:prSet/>
      <dgm:spPr/>
      <dgm:t>
        <a:bodyPr/>
        <a:lstStyle/>
        <a:p>
          <a:endParaRPr lang="en-US"/>
        </a:p>
      </dgm:t>
    </dgm:pt>
    <dgm:pt modelId="{CE839EB1-92C3-2F4F-8FC8-9E737DDAA1AD}" type="pres">
      <dgm:prSet presAssocID="{807762C7-A290-D24F-BC53-CE5F4E6035FF}" presName="Name0" presStyleCnt="0">
        <dgm:presLayoutVars>
          <dgm:dir/>
          <dgm:resizeHandles val="exact"/>
        </dgm:presLayoutVars>
      </dgm:prSet>
      <dgm:spPr/>
    </dgm:pt>
    <dgm:pt modelId="{1D833FA6-6FC1-2944-A2B1-AF2CE8177ECE}" type="pres">
      <dgm:prSet presAssocID="{B9D41337-2350-E34B-9080-3F01C87155D9}" presName="compNode" presStyleCnt="0"/>
      <dgm:spPr/>
    </dgm:pt>
    <dgm:pt modelId="{A54C123D-6A4D-B94D-BACD-30F1308BA6AB}" type="pres">
      <dgm:prSet presAssocID="{B9D41337-2350-E34B-9080-3F01C87155D9}" presName="pictRect" presStyleLbl="node1" presStyleIdx="0" presStyleCnt="4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F4FD2E8-4D46-FB4D-9EC9-6D5883F5BCFD}" type="pres">
      <dgm:prSet presAssocID="{B9D41337-2350-E34B-9080-3F01C87155D9}" presName="textRect" presStyleLbl="revTx" presStyleIdx="0" presStyleCnt="4">
        <dgm:presLayoutVars>
          <dgm:bulletEnabled val="1"/>
        </dgm:presLayoutVars>
      </dgm:prSet>
      <dgm:spPr/>
    </dgm:pt>
    <dgm:pt modelId="{C1102052-4154-974C-ACEE-DCC769C23B33}" type="pres">
      <dgm:prSet presAssocID="{939211F9-3911-C541-8C03-65815C143371}" presName="sibTrans" presStyleLbl="sibTrans2D1" presStyleIdx="0" presStyleCnt="0"/>
      <dgm:spPr/>
    </dgm:pt>
    <dgm:pt modelId="{6614F50A-94A0-FA45-833F-C1CD52BB41E1}" type="pres">
      <dgm:prSet presAssocID="{95D1778D-B988-964D-A4D6-D2CC2C504443}" presName="compNode" presStyleCnt="0"/>
      <dgm:spPr/>
    </dgm:pt>
    <dgm:pt modelId="{FF36E6D5-F82E-2742-AB74-F2AA18D91C64}" type="pres">
      <dgm:prSet presAssocID="{95D1778D-B988-964D-A4D6-D2CC2C504443}" presName="pictRect" presStyleLbl="node1" presStyleIdx="1" presStyleCnt="4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24559C1-5410-3845-9167-B0165BA61951}" type="pres">
      <dgm:prSet presAssocID="{95D1778D-B988-964D-A4D6-D2CC2C504443}" presName="textRect" presStyleLbl="revTx" presStyleIdx="1" presStyleCnt="4">
        <dgm:presLayoutVars>
          <dgm:bulletEnabled val="1"/>
        </dgm:presLayoutVars>
      </dgm:prSet>
      <dgm:spPr/>
    </dgm:pt>
    <dgm:pt modelId="{D4A923D8-F202-5642-A9D9-76337646D7DF}" type="pres">
      <dgm:prSet presAssocID="{3B3389E2-3FDC-6E44-95DB-774E036165EB}" presName="sibTrans" presStyleLbl="sibTrans2D1" presStyleIdx="0" presStyleCnt="0"/>
      <dgm:spPr/>
    </dgm:pt>
    <dgm:pt modelId="{878B24CC-AE77-7946-8897-2E4655155611}" type="pres">
      <dgm:prSet presAssocID="{3B06BBDD-2020-6140-89AE-A2EC197B31A5}" presName="compNode" presStyleCnt="0"/>
      <dgm:spPr/>
    </dgm:pt>
    <dgm:pt modelId="{6C6975E0-8591-BA4C-892B-05F8FD423BC8}" type="pres">
      <dgm:prSet presAssocID="{3B06BBDD-2020-6140-89AE-A2EC197B31A5}" presName="pictRect" presStyleLbl="node1" presStyleIdx="2" presStyleCnt="4" custLinFactNeighborX="-503" custLinFactNeighborY="723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D2065CF-9889-F243-B22C-1768AD182455}" type="pres">
      <dgm:prSet presAssocID="{3B06BBDD-2020-6140-89AE-A2EC197B31A5}" presName="textRect" presStyleLbl="revTx" presStyleIdx="2" presStyleCnt="4">
        <dgm:presLayoutVars>
          <dgm:bulletEnabled val="1"/>
        </dgm:presLayoutVars>
      </dgm:prSet>
      <dgm:spPr/>
    </dgm:pt>
    <dgm:pt modelId="{EF5A5062-6946-B84F-94F9-5AFA47D660DA}" type="pres">
      <dgm:prSet presAssocID="{5093FD75-4036-144E-89D0-740D2484595D}" presName="sibTrans" presStyleLbl="sibTrans2D1" presStyleIdx="0" presStyleCnt="0"/>
      <dgm:spPr/>
    </dgm:pt>
    <dgm:pt modelId="{C1C769FB-6C49-AF44-83B8-3DA07E0CB90A}" type="pres">
      <dgm:prSet presAssocID="{EDCA0F8F-18C8-554A-9814-096F5782FCF7}" presName="compNode" presStyleCnt="0"/>
      <dgm:spPr/>
    </dgm:pt>
    <dgm:pt modelId="{5FBC2BEC-6F47-6E42-8BAD-AADCF0457F47}" type="pres">
      <dgm:prSet presAssocID="{EDCA0F8F-18C8-554A-9814-096F5782FCF7}" presName="pictRect" presStyleLbl="node1" presStyleIdx="3" presStyleCnt="4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C43A691-F4FE-AD4D-A120-2E249538BA8B}" type="pres">
      <dgm:prSet presAssocID="{EDCA0F8F-18C8-554A-9814-096F5782FCF7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DF1BAD05-7963-4148-8F88-5AD4310A1B9B}" type="presOf" srcId="{B9D41337-2350-E34B-9080-3F01C87155D9}" destId="{AF4FD2E8-4D46-FB4D-9EC9-6D5883F5BCFD}" srcOrd="0" destOrd="0" presId="urn:microsoft.com/office/officeart/2005/8/layout/pList1"/>
    <dgm:cxn modelId="{3563B423-89DD-5E4A-AB14-A527DC2625E2}" type="presOf" srcId="{95D1778D-B988-964D-A4D6-D2CC2C504443}" destId="{324559C1-5410-3845-9167-B0165BA61951}" srcOrd="0" destOrd="0" presId="urn:microsoft.com/office/officeart/2005/8/layout/pList1"/>
    <dgm:cxn modelId="{59CB4938-9F2F-2640-8CD7-21C74D47E0AD}" srcId="{807762C7-A290-D24F-BC53-CE5F4E6035FF}" destId="{95D1778D-B988-964D-A4D6-D2CC2C504443}" srcOrd="1" destOrd="0" parTransId="{E181BBFC-FD79-6E41-A4EA-A02A7D4D3CA9}" sibTransId="{3B3389E2-3FDC-6E44-95DB-774E036165EB}"/>
    <dgm:cxn modelId="{95771C60-E54B-AE4E-88BD-E35F5712B8EE}" type="presOf" srcId="{5093FD75-4036-144E-89D0-740D2484595D}" destId="{EF5A5062-6946-B84F-94F9-5AFA47D660DA}" srcOrd="0" destOrd="0" presId="urn:microsoft.com/office/officeart/2005/8/layout/pList1"/>
    <dgm:cxn modelId="{81C2E245-4184-4649-8EE8-6DE5D459F531}" type="presOf" srcId="{939211F9-3911-C541-8C03-65815C143371}" destId="{C1102052-4154-974C-ACEE-DCC769C23B33}" srcOrd="0" destOrd="0" presId="urn:microsoft.com/office/officeart/2005/8/layout/pList1"/>
    <dgm:cxn modelId="{B466CE7C-5489-324D-83EE-77546DB528ED}" type="presOf" srcId="{807762C7-A290-D24F-BC53-CE5F4E6035FF}" destId="{CE839EB1-92C3-2F4F-8FC8-9E737DDAA1AD}" srcOrd="0" destOrd="0" presId="urn:microsoft.com/office/officeart/2005/8/layout/pList1"/>
    <dgm:cxn modelId="{A6C04D92-197D-0149-AF16-004B199B361B}" type="presOf" srcId="{3B06BBDD-2020-6140-89AE-A2EC197B31A5}" destId="{7D2065CF-9889-F243-B22C-1768AD182455}" srcOrd="0" destOrd="0" presId="urn:microsoft.com/office/officeart/2005/8/layout/pList1"/>
    <dgm:cxn modelId="{8E3A3AD7-E2D7-584C-843A-0B2F7688CCAA}" srcId="{807762C7-A290-D24F-BC53-CE5F4E6035FF}" destId="{EDCA0F8F-18C8-554A-9814-096F5782FCF7}" srcOrd="3" destOrd="0" parTransId="{0904357B-502B-F344-8456-AD9C44679154}" sibTransId="{BCF6E6B0-EA04-034C-9CC8-AFB28574273E}"/>
    <dgm:cxn modelId="{739A74D8-4049-D946-A064-F4A6F925673C}" type="presOf" srcId="{3B3389E2-3FDC-6E44-95DB-774E036165EB}" destId="{D4A923D8-F202-5642-A9D9-76337646D7DF}" srcOrd="0" destOrd="0" presId="urn:microsoft.com/office/officeart/2005/8/layout/pList1"/>
    <dgm:cxn modelId="{63D911DD-A346-B24B-B0A5-6CB954E38FA2}" type="presOf" srcId="{EDCA0F8F-18C8-554A-9814-096F5782FCF7}" destId="{5C43A691-F4FE-AD4D-A120-2E249538BA8B}" srcOrd="0" destOrd="0" presId="urn:microsoft.com/office/officeart/2005/8/layout/pList1"/>
    <dgm:cxn modelId="{F95E66E2-6CC0-C04C-A0FD-29E9816F53AC}" srcId="{807762C7-A290-D24F-BC53-CE5F4E6035FF}" destId="{B9D41337-2350-E34B-9080-3F01C87155D9}" srcOrd="0" destOrd="0" parTransId="{A111BB80-80BB-254C-BD40-95AAF5B0667A}" sibTransId="{939211F9-3911-C541-8C03-65815C143371}"/>
    <dgm:cxn modelId="{CF3F4CE6-D538-D141-9A53-34C8792F56A8}" srcId="{807762C7-A290-D24F-BC53-CE5F4E6035FF}" destId="{3B06BBDD-2020-6140-89AE-A2EC197B31A5}" srcOrd="2" destOrd="0" parTransId="{2FEEF429-0774-2F4D-8D92-2809F5B2B639}" sibTransId="{5093FD75-4036-144E-89D0-740D2484595D}"/>
    <dgm:cxn modelId="{DD3A502E-70A7-8B41-8423-592B603BDA33}" type="presParOf" srcId="{CE839EB1-92C3-2F4F-8FC8-9E737DDAA1AD}" destId="{1D833FA6-6FC1-2944-A2B1-AF2CE8177ECE}" srcOrd="0" destOrd="0" presId="urn:microsoft.com/office/officeart/2005/8/layout/pList1"/>
    <dgm:cxn modelId="{C92A2C2D-2111-1242-BD98-5424CA8CA167}" type="presParOf" srcId="{1D833FA6-6FC1-2944-A2B1-AF2CE8177ECE}" destId="{A54C123D-6A4D-B94D-BACD-30F1308BA6AB}" srcOrd="0" destOrd="0" presId="urn:microsoft.com/office/officeart/2005/8/layout/pList1"/>
    <dgm:cxn modelId="{A15932C1-613B-DE44-B6EA-D75C317974B9}" type="presParOf" srcId="{1D833FA6-6FC1-2944-A2B1-AF2CE8177ECE}" destId="{AF4FD2E8-4D46-FB4D-9EC9-6D5883F5BCFD}" srcOrd="1" destOrd="0" presId="urn:microsoft.com/office/officeart/2005/8/layout/pList1"/>
    <dgm:cxn modelId="{45A25826-61EE-5B44-B914-73AC945FE43D}" type="presParOf" srcId="{CE839EB1-92C3-2F4F-8FC8-9E737DDAA1AD}" destId="{C1102052-4154-974C-ACEE-DCC769C23B33}" srcOrd="1" destOrd="0" presId="urn:microsoft.com/office/officeart/2005/8/layout/pList1"/>
    <dgm:cxn modelId="{A0DD22B8-40F2-2C44-8F31-437407E69BB6}" type="presParOf" srcId="{CE839EB1-92C3-2F4F-8FC8-9E737DDAA1AD}" destId="{6614F50A-94A0-FA45-833F-C1CD52BB41E1}" srcOrd="2" destOrd="0" presId="urn:microsoft.com/office/officeart/2005/8/layout/pList1"/>
    <dgm:cxn modelId="{445A5262-04D0-3947-96DE-388CE562A723}" type="presParOf" srcId="{6614F50A-94A0-FA45-833F-C1CD52BB41E1}" destId="{FF36E6D5-F82E-2742-AB74-F2AA18D91C64}" srcOrd="0" destOrd="0" presId="urn:microsoft.com/office/officeart/2005/8/layout/pList1"/>
    <dgm:cxn modelId="{602045AA-BE26-4143-8A17-5737E295399C}" type="presParOf" srcId="{6614F50A-94A0-FA45-833F-C1CD52BB41E1}" destId="{324559C1-5410-3845-9167-B0165BA61951}" srcOrd="1" destOrd="0" presId="urn:microsoft.com/office/officeart/2005/8/layout/pList1"/>
    <dgm:cxn modelId="{CF8EEA23-B38E-9041-8042-B1317DF715AF}" type="presParOf" srcId="{CE839EB1-92C3-2F4F-8FC8-9E737DDAA1AD}" destId="{D4A923D8-F202-5642-A9D9-76337646D7DF}" srcOrd="3" destOrd="0" presId="urn:microsoft.com/office/officeart/2005/8/layout/pList1"/>
    <dgm:cxn modelId="{4AF257F8-8D19-8242-A0CB-7398A65B6857}" type="presParOf" srcId="{CE839EB1-92C3-2F4F-8FC8-9E737DDAA1AD}" destId="{878B24CC-AE77-7946-8897-2E4655155611}" srcOrd="4" destOrd="0" presId="urn:microsoft.com/office/officeart/2005/8/layout/pList1"/>
    <dgm:cxn modelId="{06BF4543-FBA0-A343-B089-EBFA4EEDD35A}" type="presParOf" srcId="{878B24CC-AE77-7946-8897-2E4655155611}" destId="{6C6975E0-8591-BA4C-892B-05F8FD423BC8}" srcOrd="0" destOrd="0" presId="urn:microsoft.com/office/officeart/2005/8/layout/pList1"/>
    <dgm:cxn modelId="{9C42707E-C3E2-AB46-9AA1-90A4EADD34C1}" type="presParOf" srcId="{878B24CC-AE77-7946-8897-2E4655155611}" destId="{7D2065CF-9889-F243-B22C-1768AD182455}" srcOrd="1" destOrd="0" presId="urn:microsoft.com/office/officeart/2005/8/layout/pList1"/>
    <dgm:cxn modelId="{60AB486B-4308-BB41-8332-2752855B27D9}" type="presParOf" srcId="{CE839EB1-92C3-2F4F-8FC8-9E737DDAA1AD}" destId="{EF5A5062-6946-B84F-94F9-5AFA47D660DA}" srcOrd="5" destOrd="0" presId="urn:microsoft.com/office/officeart/2005/8/layout/pList1"/>
    <dgm:cxn modelId="{92FF0D75-45DA-284D-8536-A146C9D6AF40}" type="presParOf" srcId="{CE839EB1-92C3-2F4F-8FC8-9E737DDAA1AD}" destId="{C1C769FB-6C49-AF44-83B8-3DA07E0CB90A}" srcOrd="6" destOrd="0" presId="urn:microsoft.com/office/officeart/2005/8/layout/pList1"/>
    <dgm:cxn modelId="{E47C5BCB-217F-714D-8F9F-30F71AAD1D8B}" type="presParOf" srcId="{C1C769FB-6C49-AF44-83B8-3DA07E0CB90A}" destId="{5FBC2BEC-6F47-6E42-8BAD-AADCF0457F47}" srcOrd="0" destOrd="0" presId="urn:microsoft.com/office/officeart/2005/8/layout/pList1"/>
    <dgm:cxn modelId="{EBFB8924-B6B6-E94D-A099-2D96F38D6715}" type="presParOf" srcId="{C1C769FB-6C49-AF44-83B8-3DA07E0CB90A}" destId="{5C43A691-F4FE-AD4D-A120-2E249538BA8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C123D-6A4D-B94D-BACD-30F1308BA6AB}">
      <dsp:nvSpPr>
        <dsp:cNvPr id="0" name=""/>
        <dsp:cNvSpPr/>
      </dsp:nvSpPr>
      <dsp:spPr>
        <a:xfrm>
          <a:off x="331300" y="998"/>
          <a:ext cx="2216893" cy="1527439"/>
        </a:xfrm>
        <a:prstGeom prst="round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4FD2E8-4D46-FB4D-9EC9-6D5883F5BCFD}">
      <dsp:nvSpPr>
        <dsp:cNvPr id="0" name=""/>
        <dsp:cNvSpPr/>
      </dsp:nvSpPr>
      <dsp:spPr>
        <a:xfrm>
          <a:off x="331300" y="1528437"/>
          <a:ext cx="2216893" cy="822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charset="0"/>
              <a:ea typeface="Trebuchet MS" charset="0"/>
              <a:cs typeface="Trebuchet MS" charset="0"/>
            </a:rPr>
            <a:t>Water (NEMO)</a:t>
          </a:r>
        </a:p>
      </dsp:txBody>
      <dsp:txXfrm>
        <a:off x="331300" y="1528437"/>
        <a:ext cx="2216893" cy="822467"/>
      </dsp:txXfrm>
    </dsp:sp>
    <dsp:sp modelId="{FF36E6D5-F82E-2742-AB74-F2AA18D91C64}">
      <dsp:nvSpPr>
        <dsp:cNvPr id="0" name=""/>
        <dsp:cNvSpPr/>
      </dsp:nvSpPr>
      <dsp:spPr>
        <a:xfrm>
          <a:off x="2769976" y="998"/>
          <a:ext cx="2216893" cy="1527439"/>
        </a:xfrm>
        <a:prstGeom prst="roundRect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4559C1-5410-3845-9167-B0165BA61951}">
      <dsp:nvSpPr>
        <dsp:cNvPr id="0" name=""/>
        <dsp:cNvSpPr/>
      </dsp:nvSpPr>
      <dsp:spPr>
        <a:xfrm>
          <a:off x="2769976" y="1528437"/>
          <a:ext cx="2216893" cy="822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2"/>
              </a:solidFill>
              <a:latin typeface="Trebuchet MS" charset="0"/>
              <a:ea typeface="Trebuchet MS" charset="0"/>
              <a:cs typeface="Trebuchet MS" charset="0"/>
            </a:rPr>
            <a:t>Land Use &amp; Climate Resilienc</a:t>
          </a:r>
          <a:r>
            <a:rPr lang="en-US" sz="1800" kern="1200" dirty="0">
              <a:solidFill>
                <a:schemeClr val="tx2"/>
              </a:solidFill>
            </a:rPr>
            <a:t>y</a:t>
          </a:r>
        </a:p>
      </dsp:txBody>
      <dsp:txXfrm>
        <a:off x="2769976" y="1528437"/>
        <a:ext cx="2216893" cy="822467"/>
      </dsp:txXfrm>
    </dsp:sp>
    <dsp:sp modelId="{6C6975E0-8591-BA4C-892B-05F8FD423BC8}">
      <dsp:nvSpPr>
        <dsp:cNvPr id="0" name=""/>
        <dsp:cNvSpPr/>
      </dsp:nvSpPr>
      <dsp:spPr>
        <a:xfrm>
          <a:off x="5197500" y="12042"/>
          <a:ext cx="2216893" cy="1527439"/>
        </a:xfrm>
        <a:prstGeom prst="roundRect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2065CF-9889-F243-B22C-1768AD182455}">
      <dsp:nvSpPr>
        <dsp:cNvPr id="0" name=""/>
        <dsp:cNvSpPr/>
      </dsp:nvSpPr>
      <dsp:spPr>
        <a:xfrm>
          <a:off x="5208651" y="1528437"/>
          <a:ext cx="2216893" cy="822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2"/>
              </a:solidFill>
              <a:latin typeface="Trebuchet MS" charset="0"/>
              <a:ea typeface="Trebuchet MS" charset="0"/>
              <a:cs typeface="Trebuchet MS" charset="0"/>
            </a:rPr>
            <a:t>Geospatial Tools &amp; Training</a:t>
          </a:r>
        </a:p>
      </dsp:txBody>
      <dsp:txXfrm>
        <a:off x="5208651" y="1528437"/>
        <a:ext cx="2216893" cy="822467"/>
      </dsp:txXfrm>
    </dsp:sp>
    <dsp:sp modelId="{5FBC2BEC-6F47-6E42-8BAD-AADCF0457F47}">
      <dsp:nvSpPr>
        <dsp:cNvPr id="0" name=""/>
        <dsp:cNvSpPr/>
      </dsp:nvSpPr>
      <dsp:spPr>
        <a:xfrm>
          <a:off x="7647327" y="998"/>
          <a:ext cx="2216893" cy="1527439"/>
        </a:xfrm>
        <a:prstGeom prst="roundRect">
          <a:avLst/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43A691-F4FE-AD4D-A120-2E249538BA8B}">
      <dsp:nvSpPr>
        <dsp:cNvPr id="0" name=""/>
        <dsp:cNvSpPr/>
      </dsp:nvSpPr>
      <dsp:spPr>
        <a:xfrm>
          <a:off x="7647327" y="1528437"/>
          <a:ext cx="2216893" cy="822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2"/>
              </a:solidFill>
              <a:latin typeface="Trebuchet MS" charset="0"/>
              <a:ea typeface="Trebuchet MS" charset="0"/>
              <a:cs typeface="Trebuchet MS" charset="0"/>
            </a:rPr>
            <a:t>Conservation &amp; </a:t>
          </a:r>
          <a:r>
            <a:rPr lang="en-US" sz="1800" kern="1200">
              <a:solidFill>
                <a:schemeClr val="tx2"/>
              </a:solidFill>
              <a:latin typeface="Trebuchet MS" charset="0"/>
              <a:ea typeface="Trebuchet MS" charset="0"/>
              <a:cs typeface="Trebuchet MS" charset="0"/>
            </a:rPr>
            <a:t>STEM Education</a:t>
          </a:r>
          <a:endParaRPr lang="en-US" sz="1800" kern="1200" dirty="0">
            <a:solidFill>
              <a:schemeClr val="tx2"/>
            </a:solidFill>
            <a:latin typeface="Trebuchet MS" charset="0"/>
            <a:ea typeface="Trebuchet MS" charset="0"/>
            <a:cs typeface="Trebuchet MS" charset="0"/>
          </a:endParaRPr>
        </a:p>
      </dsp:txBody>
      <dsp:txXfrm>
        <a:off x="7647327" y="1528437"/>
        <a:ext cx="2216893" cy="8224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B7891-E194-B148-947F-4D69CFA6F6DB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EFAD2-369A-5146-BA16-50FDFB273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00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BC927-400D-6A4C-8840-1ED511706C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37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BC927-400D-6A4C-8840-1ED511706C3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13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BC927-400D-6A4C-8840-1ED511706C3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66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8361D-F080-2548-BA1B-B8CC4BC6A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4B4041-20F4-F14D-9098-6376879CC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1CDEB-C2B5-8443-8452-22C06BBA6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F4E6-1174-2C46-B604-8ACE9398ED2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3EDA4-7BF7-AA4E-8305-BD6644E7A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9A6F1-32D4-4345-9CC4-C86BEB4A8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78C9A-F699-EC48-AB54-C7477E6E5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8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FF6E7-08BC-8F40-9BBE-755FC6789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1B0CFA-4A9E-F045-AC23-20C01D53A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C1636-1D6A-5047-B82B-A7C9286B4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F4E6-1174-2C46-B604-8ACE9398ED2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68AD1-30D2-3741-8A1C-D769FF860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BABF4-F689-9946-9B79-577229D9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78C9A-F699-EC48-AB54-C7477E6E5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04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2FC4EC-B129-BC43-886B-1A4DDD20EE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6EA816-5FAC-A048-8D85-0EDCF1EF5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F7880-B896-7D45-AB40-444E13AEA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F4E6-1174-2C46-B604-8ACE9398ED2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A8DF4-CDFD-7A45-BA8A-ACD15A7FD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63313-8CCA-504D-86F0-60479493D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78C9A-F699-EC48-AB54-C7477E6E5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21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84895-99ED-464F-8050-1917103ED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AB69F-751E-3F4E-ADD3-DE0943F0E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8EB73-28D5-6440-93D0-4F256D532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F4E6-1174-2C46-B604-8ACE9398ED2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1F0B8-BB7B-2247-B050-B6484D6B6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01F3D-504C-6342-BE8C-6AE043046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78C9A-F699-EC48-AB54-C7477E6E5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1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9CA31-D439-5440-AE96-CC9851506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D6190-64D6-CC4E-BBB2-3FF32B892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543D3-EB8C-224F-B122-BABA1C6D6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F4E6-1174-2C46-B604-8ACE9398ED2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580EE-CB3F-AA4A-A307-8E6053539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DB1BC-D004-C640-8486-9552BD6D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78C9A-F699-EC48-AB54-C7477E6E5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0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F9E4C-1B16-9441-BC97-42766602B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7EF8F-C5EF-E744-B1AC-FD718B8E79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65BBE-6987-A644-B070-514644205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B639D-28E7-6144-9C8E-2EAF4260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F4E6-1174-2C46-B604-8ACE9398ED2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F9677-1BBF-0049-AC9E-32E096F33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A4265-386D-134C-9BC4-B65E4AE4D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78C9A-F699-EC48-AB54-C7477E6E5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89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CBDA4-6B0B-7948-A176-569C6A26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5AF7F4-A227-7141-9F66-E857A987F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331A1-BDE9-6142-BC63-FCB294BF1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C0A87E-5955-BC42-A99F-8156852B06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9755B8-0B90-AD47-AC96-3E89D0814A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4147A5-F253-9742-90C8-E32829302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F4E6-1174-2C46-B604-8ACE9398ED2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54AC4B-5331-2042-893B-E993BA952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AA0D5D-68F6-4A42-AFD0-2E0F75431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78C9A-F699-EC48-AB54-C7477E6E5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03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4A896-196B-2247-B622-4FE0C36B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9D65F1-03E0-3B44-9D46-E717F63C5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F4E6-1174-2C46-B604-8ACE9398ED2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6F5D17-3C3A-B741-B9DD-52585D442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6D37C-BDBC-CF4A-A5C6-59A91BF69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78C9A-F699-EC48-AB54-C7477E6E5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42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D5A061-6DE9-0443-8F1B-A4A25EF74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F4E6-1174-2C46-B604-8ACE9398ED2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DC8A84-0E05-0348-8750-0D5B6A1E6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4C58E-17AC-5448-B450-4B574583F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78C9A-F699-EC48-AB54-C7477E6E5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58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BDB82-ED17-384F-BF82-7CAB1D94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F3A15-DC2A-0B49-924D-D21E06763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C045B-2E60-6B4D-ABCD-CC2FCCE6B4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5BFC51-4E14-7447-90B7-EAD84173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F4E6-1174-2C46-B604-8ACE9398ED2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74D9C-D8F0-4945-8375-2733FA1F1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F7D40-4453-1949-97F9-3CF37FFFF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78C9A-F699-EC48-AB54-C7477E6E5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38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20DC7-1B18-1B48-9E5E-1F10FACAB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42E80C-4285-154B-A0BB-39D9A56982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AB93F0-F10C-DD44-A325-2F28C7E42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0650B-677A-064C-8458-3E9B9B8F1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AF4E6-1174-2C46-B604-8ACE9398ED2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C6EDB-3582-0F43-998F-E46A68843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E006E-22AE-E84F-B10B-DD8DAC0C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78C9A-F699-EC48-AB54-C7477E6E5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65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58F663-C88B-9E43-A7E4-91766F2BC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BC2DF-8635-D84C-B4C3-9823C866F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3536E-0A89-B04F-BC73-ECA2998DDC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AF4E6-1174-2C46-B604-8ACE9398ED2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2FA5B-9DBB-C14C-918B-6286B696C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BAF11-E042-D34B-855B-63C7FFD49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78C9A-F699-EC48-AB54-C7477E6E5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50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Amanda.ryan@uconn.edu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eg"/><Relationship Id="rId7" Type="http://schemas.openxmlformats.org/officeDocument/2006/relationships/hyperlink" Target="http://nemo.uconn.edu/ms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s.uconn.edu/ms4list" TargetMode="External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tif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Amanda.ryan@uconn.ed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63798B-8299-4249-B523-37DACB82BA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" y="0"/>
            <a:ext cx="12192000" cy="914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AA9E86-8E2E-B24F-B6F1-2B850A78B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324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 w="1016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Upcoming MS4 General Permit Requirements: Year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C5478-7961-3248-8A56-BADE6018C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8532" y="3391059"/>
            <a:ext cx="9414933" cy="2646362"/>
          </a:xfrm>
          <a:noFill/>
        </p:spPr>
        <p:txBody>
          <a:bodyPr>
            <a:normAutofit fontScale="92500" lnSpcReduction="10000"/>
          </a:bodyPr>
          <a:lstStyle/>
          <a:p>
            <a:endParaRPr lang="en-US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r>
              <a:rPr lang="en-US" sz="3900" b="1" dirty="0">
                <a:ln w="1016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COST </a:t>
            </a:r>
            <a:r>
              <a:rPr lang="en-US" sz="3900" b="1" dirty="0" err="1">
                <a:ln w="1016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Stormwater</a:t>
            </a:r>
            <a:r>
              <a:rPr lang="en-US" sz="3900" b="1" dirty="0">
                <a:ln w="1016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Management Workshop</a:t>
            </a:r>
          </a:p>
          <a:p>
            <a:r>
              <a:rPr lang="en-US" sz="3900" b="1" dirty="0">
                <a:ln w="1016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October 22, 2019</a:t>
            </a:r>
          </a:p>
          <a:p>
            <a:endParaRPr lang="en-US" sz="3900" b="1" dirty="0">
              <a:ln w="1016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US" sz="3900" b="1" dirty="0">
                <a:ln w="1016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Amanda Ryan - UConn CLEAR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94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How to use DCIA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1139" y="1863688"/>
            <a:ext cx="3814489" cy="443551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61" dirty="0"/>
              <a:t>Salmon Brook example:</a:t>
            </a:r>
          </a:p>
          <a:p>
            <a:pPr lvl="1">
              <a:lnSpc>
                <a:spcPct val="150000"/>
              </a:lnSpc>
            </a:pPr>
            <a:r>
              <a:rPr lang="en-US" sz="1969" dirty="0"/>
              <a:t>12.1% IC</a:t>
            </a:r>
          </a:p>
          <a:p>
            <a:pPr lvl="1">
              <a:lnSpc>
                <a:spcPct val="150000"/>
              </a:lnSpc>
            </a:pPr>
            <a:r>
              <a:rPr lang="en-US" sz="1969" dirty="0"/>
              <a:t>Moderately Connected</a:t>
            </a:r>
          </a:p>
          <a:p>
            <a:pPr lvl="1">
              <a:lnSpc>
                <a:spcPct val="150000"/>
              </a:lnSpc>
            </a:pPr>
            <a:r>
              <a:rPr lang="en-US" sz="1969" dirty="0"/>
              <a:t>0.1(%IC)^1.5</a:t>
            </a:r>
          </a:p>
          <a:p>
            <a:pPr lvl="1">
              <a:lnSpc>
                <a:spcPct val="150000"/>
              </a:lnSpc>
            </a:pPr>
            <a:r>
              <a:rPr lang="en-US" sz="1969" dirty="0"/>
              <a:t>0.1(12.1)^1.5</a:t>
            </a:r>
          </a:p>
          <a:p>
            <a:pPr lvl="1">
              <a:lnSpc>
                <a:spcPct val="150000"/>
              </a:lnSpc>
            </a:pPr>
            <a:r>
              <a:rPr lang="en-US" sz="1969" dirty="0"/>
              <a:t>= 4.2% DCIA</a:t>
            </a:r>
          </a:p>
          <a:p>
            <a:pPr lvl="1">
              <a:lnSpc>
                <a:spcPct val="150000"/>
              </a:lnSpc>
            </a:pPr>
            <a:r>
              <a:rPr lang="en-US" sz="1969" dirty="0">
                <a:solidFill>
                  <a:srgbClr val="FF0000"/>
                </a:solidFill>
              </a:rPr>
              <a:t>= 0.042*78.49 acres</a:t>
            </a:r>
          </a:p>
          <a:p>
            <a:pPr lvl="2">
              <a:lnSpc>
                <a:spcPct val="150000"/>
              </a:lnSpc>
            </a:pPr>
            <a:r>
              <a:rPr lang="en-US" sz="1617" dirty="0">
                <a:solidFill>
                  <a:srgbClr val="FF0000"/>
                </a:solidFill>
              </a:rPr>
              <a:t>3.3 acres DCIA for this basin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6772" y="2139052"/>
            <a:ext cx="3316740" cy="3066573"/>
          </a:xfrm>
        </p:spPr>
      </p:pic>
      <p:sp>
        <p:nvSpPr>
          <p:cNvPr id="15" name="Oval 14"/>
          <p:cNvSpPr/>
          <p:nvPr/>
        </p:nvSpPr>
        <p:spPr>
          <a:xfrm>
            <a:off x="6796109" y="3604474"/>
            <a:ext cx="1810002" cy="498958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132" y="1863689"/>
            <a:ext cx="4847884" cy="34072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144" y="1863689"/>
            <a:ext cx="5140062" cy="3763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Oval 17"/>
          <p:cNvSpPr/>
          <p:nvPr/>
        </p:nvSpPr>
        <p:spPr>
          <a:xfrm>
            <a:off x="8076836" y="3553673"/>
            <a:ext cx="1078277" cy="400127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95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7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CBC82-7227-584D-8EA9-71EE77031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DCIA equations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8DB4D8-804F-0F41-B9B7-E27367986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6451" y="1825625"/>
            <a:ext cx="9219098" cy="4351338"/>
          </a:xfrm>
        </p:spPr>
      </p:pic>
    </p:spTree>
    <p:extLst>
      <p:ext uri="{BB962C8B-B14F-4D97-AF65-F5344CB8AC3E}">
        <p14:creationId xmlns:p14="http://schemas.microsoft.com/office/powerpoint/2010/main" val="1955120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A2672AE-D37F-8643-B951-5B3CDBFB7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Retrofit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A1DBF-0A4F-4B4E-956B-FFECE1E0B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402" y="1956149"/>
            <a:ext cx="3181898" cy="4254151"/>
          </a:xfrm>
        </p:spPr>
        <p:txBody>
          <a:bodyPr/>
          <a:lstStyle/>
          <a:p>
            <a:pPr marL="0" indent="0">
              <a:buNone/>
            </a:pPr>
            <a:r>
              <a:rPr lang="en-US" sz="2250" dirty="0"/>
              <a:t>ID sites that could work</a:t>
            </a:r>
          </a:p>
          <a:p>
            <a:r>
              <a:rPr lang="en-US" sz="1687" dirty="0"/>
              <a:t>Consider prioritizing priority area</a:t>
            </a:r>
          </a:p>
          <a:p>
            <a:pPr marL="321457" indent="-321457"/>
            <a:endParaRPr lang="en-US" sz="2250" dirty="0"/>
          </a:p>
          <a:p>
            <a:pPr marL="0" indent="0">
              <a:buNone/>
            </a:pPr>
            <a:r>
              <a:rPr lang="en-US" sz="2250" dirty="0"/>
              <a:t>Aim for 2% reduction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5351F2-D3FB-4142-AAEA-D7426491B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03" y="1574801"/>
            <a:ext cx="7575690" cy="383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74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7403" y="1782916"/>
            <a:ext cx="4244816" cy="4351338"/>
          </a:xfrm>
        </p:spPr>
        <p:txBody>
          <a:bodyPr>
            <a:normAutofit/>
          </a:bodyPr>
          <a:lstStyle/>
          <a:p>
            <a:pPr marL="0" indent="-114302">
              <a:spcBef>
                <a:spcPts val="1200"/>
              </a:spcBef>
              <a:buNone/>
            </a:pPr>
            <a:r>
              <a:rPr lang="en-US" dirty="0"/>
              <a:t>Two requirements:</a:t>
            </a:r>
          </a:p>
          <a:p>
            <a:pPr marL="685798" lvl="1" indent="-342900">
              <a:spcBef>
                <a:spcPts val="1200"/>
              </a:spcBef>
            </a:pPr>
            <a:r>
              <a:rPr lang="en-US" dirty="0"/>
              <a:t>Impaired waters </a:t>
            </a:r>
          </a:p>
          <a:p>
            <a:pPr marL="685798" lvl="1" indent="-342900">
              <a:spcBef>
                <a:spcPts val="1200"/>
              </a:spcBef>
            </a:pPr>
            <a:r>
              <a:rPr lang="en-US" dirty="0"/>
              <a:t>IDDE</a:t>
            </a:r>
          </a:p>
          <a:p>
            <a:pPr marL="0" indent="0"/>
            <a:endParaRPr lang="en-US" sz="2531" dirty="0"/>
          </a:p>
          <a:p>
            <a:pPr marL="0" indent="0"/>
            <a:endParaRPr lang="en-US" sz="2531" dirty="0"/>
          </a:p>
          <a:p>
            <a:pPr marL="0" indent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8D24B1-3F49-174D-BC11-EC50F8F3D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50" y="1273313"/>
            <a:ext cx="4089727" cy="52925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E282755-46B2-E54A-9606-DDF9F91B61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01" y="1213167"/>
            <a:ext cx="9097497" cy="4611550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8171A5B-0D51-C741-8D94-E434EF07E3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842558" y="1336702"/>
            <a:ext cx="8646581" cy="516580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83110309-4142-DC43-B6F7-EB1F27CE33E7}"/>
              </a:ext>
            </a:extLst>
          </p:cNvPr>
          <p:cNvSpPr/>
          <p:nvPr/>
        </p:nvSpPr>
        <p:spPr bwMode="auto">
          <a:xfrm>
            <a:off x="6510687" y="794742"/>
            <a:ext cx="893840" cy="1030883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953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9289A0BF-9A7C-9F4D-A42D-752385007024}"/>
              </a:ext>
            </a:extLst>
          </p:cNvPr>
          <p:cNvSpPr/>
          <p:nvPr/>
        </p:nvSpPr>
        <p:spPr bwMode="auto">
          <a:xfrm>
            <a:off x="3855128" y="776188"/>
            <a:ext cx="893840" cy="1030883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953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5D57E64C-131B-0649-BB06-076E8CD8B5DC}"/>
              </a:ext>
            </a:extLst>
          </p:cNvPr>
          <p:cNvSpPr/>
          <p:nvPr/>
        </p:nvSpPr>
        <p:spPr bwMode="auto">
          <a:xfrm>
            <a:off x="8739639" y="755925"/>
            <a:ext cx="893840" cy="1030883"/>
          </a:xfrm>
          <a:prstGeom prst="down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953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09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CCD90-0582-C942-A685-9571AD6D2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System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9BF5B-B0AB-A042-8D60-8009417AE4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63725"/>
            <a:ext cx="4193381" cy="4405923"/>
          </a:xfrm>
        </p:spPr>
        <p:txBody>
          <a:bodyPr/>
          <a:lstStyle/>
          <a:p>
            <a:pPr marL="0" indent="0">
              <a:buNone/>
            </a:pPr>
            <a:r>
              <a:rPr lang="en-US" sz="2250" dirty="0"/>
              <a:t>Required in Priority Areas:​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87" dirty="0"/>
              <a:t>Outfalls* &amp; receiving waters​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87" dirty="0"/>
              <a:t>Interconnections​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87" dirty="0"/>
              <a:t>Catch basins​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87" dirty="0"/>
              <a:t>Pipes​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87" dirty="0"/>
              <a:t>Open channel conveyances​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87" dirty="0"/>
              <a:t>Manholes​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87" dirty="0"/>
              <a:t>Municipally-owned </a:t>
            </a:r>
            <a:r>
              <a:rPr lang="en-US" sz="1687" dirty="0" err="1"/>
              <a:t>stormwater</a:t>
            </a:r>
            <a:r>
              <a:rPr lang="en-US" sz="1687" dirty="0"/>
              <a:t> treatment structures​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87" dirty="0"/>
              <a:t>Don’t need to map catchment areas!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12219D-95B2-694B-AD95-0ED63F25FA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9" r="17759"/>
          <a:stretch/>
        </p:blipFill>
        <p:spPr>
          <a:xfrm>
            <a:off x="6417468" y="2095501"/>
            <a:ext cx="3859523" cy="3344517"/>
          </a:xfrm>
        </p:spPr>
      </p:pic>
    </p:spTree>
    <p:extLst>
      <p:ext uri="{BB962C8B-B14F-4D97-AF65-F5344CB8AC3E}">
        <p14:creationId xmlns:p14="http://schemas.microsoft.com/office/powerpoint/2010/main" val="168040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CCD90-0582-C942-A685-9571AD6D2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Inspect Catch Basins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9BF5B-B0AB-A042-8D60-8009417AE4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44689"/>
            <a:ext cx="4864099" cy="4540860"/>
          </a:xfrm>
        </p:spPr>
        <p:txBody>
          <a:bodyPr/>
          <a:lstStyle/>
          <a:p>
            <a:pPr marL="321457" indent="-321457">
              <a:spcBef>
                <a:spcPts val="1600"/>
              </a:spcBef>
            </a:pPr>
            <a:r>
              <a:rPr lang="en-US" sz="2250" dirty="0"/>
              <a:t>In priority areas this year</a:t>
            </a:r>
          </a:p>
          <a:p>
            <a:pPr marL="321457" indent="-321457">
              <a:spcBef>
                <a:spcPts val="1600"/>
              </a:spcBef>
            </a:pPr>
            <a:r>
              <a:rPr lang="en-US" sz="2250" dirty="0"/>
              <a:t>Remaining catch basins by 2022</a:t>
            </a:r>
          </a:p>
          <a:p>
            <a:pPr marL="321457" indent="-321457">
              <a:spcBef>
                <a:spcPts val="1600"/>
              </a:spcBef>
            </a:pPr>
            <a:r>
              <a:rPr lang="en-US" sz="2250" dirty="0"/>
              <a:t>Clean when more than 50% full</a:t>
            </a:r>
          </a:p>
          <a:p>
            <a:pPr marL="321457" indent="-321457">
              <a:spcBef>
                <a:spcPts val="1600"/>
              </a:spcBef>
            </a:pPr>
            <a:r>
              <a:rPr lang="en-US" sz="2250" dirty="0"/>
              <a:t>Mitigate sources for problem catch basins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12219D-95B2-694B-AD95-0ED63F25FA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9" r="17759"/>
          <a:stretch/>
        </p:blipFill>
        <p:spPr>
          <a:xfrm>
            <a:off x="6480968" y="1524001"/>
            <a:ext cx="5317332" cy="4607799"/>
          </a:xfrm>
        </p:spPr>
      </p:pic>
    </p:spTree>
    <p:extLst>
      <p:ext uri="{BB962C8B-B14F-4D97-AF65-F5344CB8AC3E}">
        <p14:creationId xmlns:p14="http://schemas.microsoft.com/office/powerpoint/2010/main" val="425461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E400D-F6C6-D341-9327-3C3393434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79400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Year 3 tasks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8AB490-AE96-0940-8645-C642D07E7E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375" dirty="0">
                <a:solidFill>
                  <a:schemeClr val="bg2"/>
                </a:solidFill>
              </a:rPr>
              <a:t>Existing MS4</a:t>
            </a:r>
            <a:r>
              <a:rPr lang="en-US" dirty="0">
                <a:solidFill>
                  <a:schemeClr val="bg2"/>
                </a:solidFill>
              </a:rPr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35D3A-0450-5845-A8D6-841E630C3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pPr marL="321457" indent="-321457"/>
            <a:r>
              <a:rPr lang="en-US" sz="2250" dirty="0">
                <a:solidFill>
                  <a:schemeClr val="bg2"/>
                </a:solidFill>
              </a:rPr>
              <a:t>Baseline DCIA</a:t>
            </a:r>
          </a:p>
          <a:p>
            <a:pPr marL="321457" indent="-321457"/>
            <a:r>
              <a:rPr lang="en-US" sz="2250" dirty="0">
                <a:solidFill>
                  <a:schemeClr val="bg2"/>
                </a:solidFill>
              </a:rPr>
              <a:t>Retrofit Plan</a:t>
            </a:r>
          </a:p>
          <a:p>
            <a:pPr marL="321457" indent="-321457"/>
            <a:r>
              <a:rPr lang="en-US" sz="2250" dirty="0">
                <a:solidFill>
                  <a:schemeClr val="bg2"/>
                </a:solidFill>
              </a:rPr>
              <a:t>Monitoring</a:t>
            </a:r>
          </a:p>
          <a:p>
            <a:pPr marL="321457" indent="-321457"/>
            <a:r>
              <a:rPr lang="en-US" sz="2250" dirty="0">
                <a:solidFill>
                  <a:schemeClr val="bg2"/>
                </a:solidFill>
              </a:rPr>
              <a:t>System mapping</a:t>
            </a:r>
          </a:p>
          <a:p>
            <a:pPr marL="321457" indent="-321457"/>
            <a:r>
              <a:rPr lang="en-US" sz="2250" dirty="0">
                <a:solidFill>
                  <a:schemeClr val="bg2"/>
                </a:solidFill>
              </a:rPr>
              <a:t>Inspect all priority area catch basins</a:t>
            </a:r>
          </a:p>
          <a:p>
            <a:pPr marL="321457" indent="-321457">
              <a:lnSpc>
                <a:spcPct val="129999"/>
              </a:lnSpc>
            </a:pPr>
            <a:endParaRPr lang="en-US" sz="225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AF8EAC-FB1C-7544-8356-2D1C41D8BF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375" dirty="0">
                <a:solidFill>
                  <a:srgbClr val="FFC000"/>
                </a:solidFill>
              </a:rPr>
              <a:t>New MS4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F85410-DD3F-0F44-8FEB-EC6EA0723E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pPr marL="321457" indent="-321457"/>
            <a:r>
              <a:rPr lang="en-US" sz="2250" dirty="0"/>
              <a:t>Baseline DCIA</a:t>
            </a:r>
          </a:p>
          <a:p>
            <a:pPr marL="321457" indent="-321457"/>
            <a:r>
              <a:rPr lang="en-US" sz="2250" dirty="0"/>
              <a:t>Inspect all priority area catch basins</a:t>
            </a:r>
          </a:p>
          <a:p>
            <a:pPr marL="321457" indent="-321457"/>
            <a:r>
              <a:rPr lang="en-US" sz="2250" dirty="0"/>
              <a:t>Map outfalls</a:t>
            </a:r>
          </a:p>
          <a:p>
            <a:pPr marL="321457" indent="-321457"/>
            <a:r>
              <a:rPr lang="en-US" sz="2250" dirty="0"/>
              <a:t>Construction legal authority</a:t>
            </a:r>
          </a:p>
          <a:p>
            <a:pPr marL="321457" indent="-321457"/>
            <a:r>
              <a:rPr lang="en-US" sz="2250" dirty="0"/>
              <a:t>SW pond maintenance plan</a:t>
            </a:r>
          </a:p>
        </p:txBody>
      </p:sp>
    </p:spTree>
    <p:extLst>
      <p:ext uri="{BB962C8B-B14F-4D97-AF65-F5344CB8AC3E}">
        <p14:creationId xmlns:p14="http://schemas.microsoft.com/office/powerpoint/2010/main" val="1443962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D4CE1-41D9-DC48-AFDD-73E1036AEA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A37522C-E94F-9C46-BB39-4368FAF07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57638"/>
            <a:ext cx="9144000" cy="1655762"/>
          </a:xfrm>
        </p:spPr>
        <p:txBody>
          <a:bodyPr/>
          <a:lstStyle/>
          <a:p>
            <a:r>
              <a:rPr lang="en-US" dirty="0">
                <a:hlinkClick r:id="rId2"/>
              </a:rPr>
              <a:t>Amanda.ryan@uconn.edu</a:t>
            </a:r>
            <a:endParaRPr lang="en-US" dirty="0"/>
          </a:p>
          <a:p>
            <a:r>
              <a:rPr lang="en-US" dirty="0" err="1"/>
              <a:t>www.nemo.uconn.edu</a:t>
            </a:r>
            <a:r>
              <a:rPr lang="en-US" dirty="0"/>
              <a:t>/ms4</a:t>
            </a:r>
          </a:p>
        </p:txBody>
      </p:sp>
    </p:spTree>
    <p:extLst>
      <p:ext uri="{BB962C8B-B14F-4D97-AF65-F5344CB8AC3E}">
        <p14:creationId xmlns:p14="http://schemas.microsoft.com/office/powerpoint/2010/main" val="956017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61FAD-221D-A64A-A84C-6A0C93470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MS4 ‘Priority Areas’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20031-E679-0F48-9E87-411823204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746" y="1690688"/>
            <a:ext cx="446300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Any place where you have:</a:t>
            </a:r>
          </a:p>
          <a:p>
            <a:pPr>
              <a:spcBef>
                <a:spcPts val="1600"/>
              </a:spcBef>
            </a:pPr>
            <a:r>
              <a:rPr lang="en-US" dirty="0"/>
              <a:t>An Urbanized Area</a:t>
            </a:r>
          </a:p>
          <a:p>
            <a:pPr>
              <a:spcBef>
                <a:spcPts val="1600"/>
              </a:spcBef>
            </a:pPr>
            <a:r>
              <a:rPr lang="en-US" dirty="0"/>
              <a:t>DCIA &gt; 11% in a basin</a:t>
            </a:r>
          </a:p>
          <a:p>
            <a:pPr>
              <a:spcBef>
                <a:spcPts val="1600"/>
              </a:spcBef>
            </a:pPr>
            <a:r>
              <a:rPr lang="en-US" dirty="0"/>
              <a:t>Discharge to an impaired waterbody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AA9A89-B14D-5945-AB14-8C02668C7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192" y="1690688"/>
            <a:ext cx="6260971" cy="454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94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63798B-8299-4249-B523-37DACB82BA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" y="0"/>
            <a:ext cx="12192000" cy="9144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4BC5478-7961-3248-8A56-BADE6018C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8532" y="3391059"/>
            <a:ext cx="9414933" cy="2646362"/>
          </a:xfrm>
          <a:noFill/>
        </p:spPr>
        <p:txBody>
          <a:bodyPr>
            <a:normAutofit fontScale="92500" lnSpcReduction="10000"/>
          </a:bodyPr>
          <a:lstStyle/>
          <a:p>
            <a:endParaRPr lang="en-US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r>
              <a:rPr lang="en-US" sz="3900" b="1" dirty="0">
                <a:ln w="1016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COST </a:t>
            </a:r>
            <a:r>
              <a:rPr lang="en-US" sz="3900" b="1" dirty="0" err="1">
                <a:ln w="1016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Stormwater</a:t>
            </a:r>
            <a:r>
              <a:rPr lang="en-US" sz="3900" b="1" dirty="0">
                <a:ln w="1016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Management Workshop</a:t>
            </a:r>
          </a:p>
          <a:p>
            <a:r>
              <a:rPr lang="en-US" sz="3900" b="1" dirty="0">
                <a:ln w="1016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October 22, 2019</a:t>
            </a:r>
          </a:p>
          <a:p>
            <a:endParaRPr lang="en-US" sz="3900" b="1" dirty="0">
              <a:ln w="1016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3900" b="1" dirty="0">
                <a:ln w="1016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Amanda Ryan - UConn CLEAR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72CC3D-2E16-E948-88DC-E2006BA056AC}"/>
              </a:ext>
            </a:extLst>
          </p:cNvPr>
          <p:cNvSpPr/>
          <p:nvPr/>
        </p:nvSpPr>
        <p:spPr>
          <a:xfrm>
            <a:off x="1388532" y="1062334"/>
            <a:ext cx="98382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MS4 Tools from UConn CLEAR</a:t>
            </a:r>
            <a:endParaRPr lang="en-US" sz="5400" b="1" cap="none" spc="0" dirty="0">
              <a:ln w="1016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7150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2739" y="1502313"/>
            <a:ext cx="8138516" cy="771119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  <a:ea typeface="ヒラギノ角ゴ ProN W6" charset="-128"/>
                <a:cs typeface="ヒラギノ角ゴ ProN W6"/>
              </a:rPr>
              <a:t>Center for Land Use Education &amp; Research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60792007"/>
              </p:ext>
            </p:extLst>
          </p:nvPr>
        </p:nvGraphicFramePr>
        <p:xfrm>
          <a:off x="1253160" y="2657732"/>
          <a:ext cx="10195521" cy="2351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B5A8C27-A199-B146-AE79-EC48D9BD1CA3}"/>
              </a:ext>
            </a:extLst>
          </p:cNvPr>
          <p:cNvSpPr txBox="1"/>
          <p:nvPr/>
        </p:nvSpPr>
        <p:spPr>
          <a:xfrm>
            <a:off x="1074467" y="5382495"/>
            <a:ext cx="105529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200" b="1" dirty="0">
                <a:latin typeface="Trebuchet MS" charset="0"/>
                <a:ea typeface="Trebuchet MS" charset="0"/>
                <a:cs typeface="Trebuchet MS" charset="0"/>
              </a:rPr>
              <a:t>MISSION</a:t>
            </a:r>
            <a:r>
              <a:rPr lang="is-IS" sz="2200" dirty="0">
                <a:latin typeface="Trebuchet MS" charset="0"/>
                <a:ea typeface="Trebuchet MS" charset="0"/>
                <a:cs typeface="Trebuchet MS" charset="0"/>
              </a:rPr>
              <a:t>: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to provide information and assistance to land use decision makers and other audiences in support of </a:t>
            </a:r>
            <a:r>
              <a:rPr lang="en-US" sz="2200" b="1" dirty="0">
                <a:latin typeface="Trebuchet MS" charset="0"/>
                <a:ea typeface="Trebuchet MS" charset="0"/>
                <a:cs typeface="Trebuchet MS" charset="0"/>
              </a:rPr>
              <a:t>better land use decisions</a:t>
            </a:r>
            <a:r>
              <a:rPr lang="en-US" sz="2200" dirty="0">
                <a:latin typeface="Trebuchet MS" charset="0"/>
                <a:ea typeface="Trebuchet MS" charset="0"/>
                <a:cs typeface="Trebuchet MS" charset="0"/>
              </a:rPr>
              <a:t>, </a:t>
            </a:r>
            <a:r>
              <a:rPr lang="en-US" sz="2200" b="1" dirty="0">
                <a:latin typeface="Trebuchet MS" charset="0"/>
                <a:ea typeface="Trebuchet MS" charset="0"/>
                <a:cs typeface="Trebuchet MS" charset="0"/>
              </a:rPr>
              <a:t>healthier natural resources</a:t>
            </a:r>
            <a:r>
              <a:rPr lang="en-US" sz="2200" dirty="0">
                <a:latin typeface="Trebuchet MS" charset="0"/>
                <a:ea typeface="Trebuchet MS" charset="0"/>
                <a:cs typeface="Trebuchet MS" charset="0"/>
              </a:rPr>
              <a:t>,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and</a:t>
            </a:r>
            <a:r>
              <a:rPr lang="en-US" sz="2200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sz="2200" b="1" dirty="0">
                <a:latin typeface="Trebuchet MS" charset="0"/>
                <a:ea typeface="Trebuchet MS" charset="0"/>
                <a:cs typeface="Trebuchet MS" charset="0"/>
              </a:rPr>
              <a:t>more resilient communities</a:t>
            </a:r>
            <a:r>
              <a:rPr lang="en-US" sz="2200" dirty="0">
                <a:latin typeface="Trebuchet MS" charset="0"/>
                <a:ea typeface="Trebuchet MS" charset="0"/>
                <a:cs typeface="Trebuchet MS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AB996C-0DE6-8349-9CBA-9E34CB1A13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576" y="1555787"/>
            <a:ext cx="2184830" cy="717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608DF2-E4C6-5949-B745-B258674412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2544" y="473224"/>
            <a:ext cx="9376755" cy="6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7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000">
              <a:schemeClr val="bg2">
                <a:lumMod val="50000"/>
              </a:schemeClr>
            </a:gs>
            <a:gs pos="90000">
              <a:schemeClr val="accent3">
                <a:lumMod val="45000"/>
                <a:lumOff val="55000"/>
              </a:schemeClr>
            </a:gs>
            <a:gs pos="95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298" y="436097"/>
            <a:ext cx="8400604" cy="894952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CLEAR’s MS4 Support</a:t>
            </a:r>
            <a:endParaRPr lang="en-US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662" y="1605892"/>
            <a:ext cx="4126738" cy="3348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Trebuchet MS" charset="0"/>
                <a:cs typeface="Trebuchet MS" charset="0"/>
              </a:rPr>
              <a:t>Funded by DEEP for 5 years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Trebuchet MS" charset="0"/>
                <a:cs typeface="Trebuchet MS" charset="0"/>
              </a:rPr>
              <a:t>MS4 educator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Trebuchet MS" charset="0"/>
                <a:cs typeface="Trebuchet MS" charset="0"/>
              </a:rPr>
              <a:t>website &amp; listserv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Trebuchet MS" charset="0"/>
                <a:cs typeface="Trebuchet MS" charset="0"/>
              </a:rPr>
              <a:t>workshops &amp; webinars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Trebuchet MS" charset="0"/>
                <a:cs typeface="Trebuchet MS" charset="0"/>
              </a:rPr>
              <a:t>maps &amp; data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sz="2400" dirty="0">
              <a:solidFill>
                <a:srgbClr val="0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7964"/>
            <a:ext cx="949345" cy="96211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9C74CB2-E09B-0F49-A756-3EC6C0438B74}"/>
              </a:ext>
            </a:extLst>
          </p:cNvPr>
          <p:cNvGrpSpPr/>
          <p:nvPr/>
        </p:nvGrpSpPr>
        <p:grpSpPr>
          <a:xfrm>
            <a:off x="4394353" y="1362501"/>
            <a:ext cx="2219693" cy="2066499"/>
            <a:chOff x="8881553" y="2051710"/>
            <a:chExt cx="3156897" cy="293902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943790D-7F76-BF4E-9DF4-B1DC9093D671}"/>
                </a:ext>
              </a:extLst>
            </p:cNvPr>
            <p:cNvSpPr txBox="1"/>
            <p:nvPr/>
          </p:nvSpPr>
          <p:spPr>
            <a:xfrm>
              <a:off x="9086871" y="4305505"/>
              <a:ext cx="2838021" cy="685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3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Amanda Ryan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A43976F-6855-5142-9FEC-3405B8380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-25000"/>
                      </a14:imgEffect>
                    </a14:imgLayer>
                  </a14:imgProps>
                </a:ext>
              </a:extLst>
            </a:blip>
            <a:srcRect l="25363" t="20825" r="19894" b="21626"/>
            <a:stretch/>
          </p:blipFill>
          <p:spPr>
            <a:xfrm>
              <a:off x="8881553" y="2051710"/>
              <a:ext cx="3156897" cy="235079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26DBE58-7FEF-DE4A-BC63-A6BCDA65DAF7}"/>
              </a:ext>
            </a:extLst>
          </p:cNvPr>
          <p:cNvGrpSpPr/>
          <p:nvPr/>
        </p:nvGrpSpPr>
        <p:grpSpPr>
          <a:xfrm>
            <a:off x="3899759" y="3953822"/>
            <a:ext cx="3273397" cy="2389616"/>
            <a:chOff x="8136724" y="1833310"/>
            <a:chExt cx="4746843" cy="35504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BD3D431-7472-E848-8F64-E4D61A2AA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800" y="1833310"/>
              <a:ext cx="3053845" cy="29520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C93BCA-70BC-5A47-AB2A-D39AC17B7B0D}"/>
                </a:ext>
              </a:extLst>
            </p:cNvPr>
            <p:cNvSpPr txBox="1"/>
            <p:nvPr/>
          </p:nvSpPr>
          <p:spPr>
            <a:xfrm>
              <a:off x="8136724" y="4789250"/>
              <a:ext cx="4746843" cy="594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http://s.uconn.edu/ctms4list</a:t>
              </a:r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3D8EA5-89D9-FE4C-8F3B-972FF532898B}"/>
              </a:ext>
            </a:extLst>
          </p:cNvPr>
          <p:cNvGrpSpPr/>
          <p:nvPr/>
        </p:nvGrpSpPr>
        <p:grpSpPr>
          <a:xfrm>
            <a:off x="8879192" y="860277"/>
            <a:ext cx="3283271" cy="2487034"/>
            <a:chOff x="8433428" y="886258"/>
            <a:chExt cx="3283271" cy="248703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D9EC94-D2EF-384E-B9DB-D4504FE96FBA}"/>
                </a:ext>
              </a:extLst>
            </p:cNvPr>
            <p:cNvSpPr txBox="1"/>
            <p:nvPr/>
          </p:nvSpPr>
          <p:spPr>
            <a:xfrm>
              <a:off x="8433428" y="2973182"/>
              <a:ext cx="32832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http://nemo.uconn.edu/ms4</a:t>
              </a:r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BCFB5B7-434D-5142-95A7-A44433BCBB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77"/>
            <a:stretch/>
          </p:blipFill>
          <p:spPr>
            <a:xfrm>
              <a:off x="8520646" y="886258"/>
              <a:ext cx="3108837" cy="206398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3F456E-55B1-8B4E-AA23-A16899F5B3DB}"/>
              </a:ext>
            </a:extLst>
          </p:cNvPr>
          <p:cNvGrpSpPr/>
          <p:nvPr/>
        </p:nvGrpSpPr>
        <p:grpSpPr>
          <a:xfrm>
            <a:off x="9406088" y="4001227"/>
            <a:ext cx="2628883" cy="2210146"/>
            <a:chOff x="9178331" y="3590491"/>
            <a:chExt cx="2845490" cy="236960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FB09AA-60C3-9549-96BE-8DCC075D25A3}"/>
                </a:ext>
              </a:extLst>
            </p:cNvPr>
            <p:cNvSpPr txBox="1"/>
            <p:nvPr/>
          </p:nvSpPr>
          <p:spPr>
            <a:xfrm>
              <a:off x="9245504" y="5536209"/>
              <a:ext cx="2778317" cy="423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69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workshops &amp; webinars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2F18A5-2FC9-2D4A-8708-DDA68B2F0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78331" y="3590491"/>
              <a:ext cx="2602030" cy="195252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D11217C-CEEA-4648-88DB-2672707242CA}"/>
              </a:ext>
            </a:extLst>
          </p:cNvPr>
          <p:cNvGrpSpPr/>
          <p:nvPr/>
        </p:nvGrpSpPr>
        <p:grpSpPr>
          <a:xfrm>
            <a:off x="6951641" y="2783824"/>
            <a:ext cx="1860296" cy="2055408"/>
            <a:chOff x="6951641" y="2783824"/>
            <a:chExt cx="1860296" cy="20554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981C11E-B1D5-1142-8F7E-83ADC1AC8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56" r="1145"/>
            <a:stretch/>
          </p:blipFill>
          <p:spPr>
            <a:xfrm>
              <a:off x="6951641" y="2783824"/>
              <a:ext cx="1860296" cy="15881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A486A8-12AB-9A40-B8EA-8C5677C1DDA0}"/>
                </a:ext>
              </a:extLst>
            </p:cNvPr>
            <p:cNvSpPr txBox="1"/>
            <p:nvPr/>
          </p:nvSpPr>
          <p:spPr>
            <a:xfrm>
              <a:off x="7154312" y="4443867"/>
              <a:ext cx="1478033" cy="3953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69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maps &amp;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490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6919034-2E48-9C46-BDB1-51BC127D6739}"/>
              </a:ext>
            </a:extLst>
          </p:cNvPr>
          <p:cNvSpPr txBox="1"/>
          <p:nvPr/>
        </p:nvSpPr>
        <p:spPr>
          <a:xfrm>
            <a:off x="7589233" y="657797"/>
            <a:ext cx="4479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http://nemo.uconn.edu/ms4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E0DCEF-3710-4D7C-9897-5124062DD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89" y="365125"/>
            <a:ext cx="10937111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Online MS4 Guide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8C59B04-33C0-324C-91E0-587616CEE9F3}"/>
              </a:ext>
            </a:extLst>
          </p:cNvPr>
          <p:cNvGrpSpPr/>
          <p:nvPr/>
        </p:nvGrpSpPr>
        <p:grpSpPr>
          <a:xfrm>
            <a:off x="5004321" y="7661342"/>
            <a:ext cx="4938746" cy="4772030"/>
            <a:chOff x="4930631" y="8398564"/>
            <a:chExt cx="4445000" cy="4445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3A553FB-1F6D-EF41-A35B-46CBAA706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0631" y="8398564"/>
              <a:ext cx="4445000" cy="4445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63C3018-B355-C94B-AF23-BD0C36303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1645" y="8910294"/>
              <a:ext cx="2002971" cy="340943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D2EF96C-86EC-B64F-AD9E-37DE477608E3}"/>
              </a:ext>
            </a:extLst>
          </p:cNvPr>
          <p:cNvSpPr txBox="1"/>
          <p:nvPr/>
        </p:nvSpPr>
        <p:spPr>
          <a:xfrm>
            <a:off x="416689" y="1588554"/>
            <a:ext cx="3680750" cy="2231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Basics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Tasks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D9F32F-86A2-BC45-A631-FC822B703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321" y="1171850"/>
            <a:ext cx="6868906" cy="54205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12A8D8-89D0-B847-B92A-9FE574048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321" y="1198920"/>
            <a:ext cx="6855957" cy="58251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4F0C0E-8A47-D04C-B4DD-AC70B20F7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4321" y="1171850"/>
            <a:ext cx="7124392" cy="58521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5D42A6-3EE0-B247-AB1C-F9B31FC671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6923" y="1187824"/>
            <a:ext cx="7131790" cy="595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1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7E5F9-BD94-6E45-B4C5-8137CA1C6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43" y="365125"/>
            <a:ext cx="11052857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New &amp; upcoming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B43FE-E8CF-344B-B9D5-7D2A2DFF61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943" y="1218902"/>
            <a:ext cx="5757516" cy="563909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812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en-US" sz="2812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New</a:t>
            </a:r>
          </a:p>
          <a:p>
            <a:pPr marL="401822" indent="-401822">
              <a:lnSpc>
                <a:spcPct val="129999"/>
              </a:lnSpc>
            </a:pPr>
            <a:r>
              <a:rPr lang="en-US" sz="2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Monitoring workshop materials</a:t>
            </a:r>
          </a:p>
          <a:p>
            <a:pPr marL="401822" indent="-401822">
              <a:lnSpc>
                <a:spcPct val="129999"/>
              </a:lnSpc>
            </a:pPr>
            <a:r>
              <a:rPr lang="en-US" sz="22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Stormwater</a:t>
            </a:r>
            <a:r>
              <a:rPr lang="en-US" sz="2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Utilities in CT  webinar </a:t>
            </a:r>
          </a:p>
          <a:p>
            <a:pPr marL="401822" indent="-401822">
              <a:lnSpc>
                <a:spcPct val="129999"/>
              </a:lnSpc>
            </a:pPr>
            <a:r>
              <a:rPr lang="en-US" sz="2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Statewide </a:t>
            </a:r>
            <a:r>
              <a:rPr lang="en-US" sz="22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stormwater</a:t>
            </a:r>
            <a:r>
              <a:rPr lang="en-US" sz="2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infrastructure mapping schema</a:t>
            </a:r>
          </a:p>
          <a:p>
            <a:pPr marL="401822" indent="-401822">
              <a:lnSpc>
                <a:spcPct val="129999"/>
              </a:lnSpc>
            </a:pPr>
            <a:r>
              <a:rPr lang="en-US" sz="22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Online stormwater manual</a:t>
            </a:r>
          </a:p>
          <a:p>
            <a:pPr marL="0" indent="0">
              <a:lnSpc>
                <a:spcPct val="129999"/>
              </a:lnSpc>
              <a:buNone/>
            </a:pPr>
            <a:r>
              <a:rPr lang="en-US" sz="2812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Upcoming</a:t>
            </a:r>
          </a:p>
          <a:p>
            <a:pPr marL="401822" indent="-401822">
              <a:lnSpc>
                <a:spcPct val="129999"/>
              </a:lnSpc>
            </a:pPr>
            <a:r>
              <a:rPr lang="en-US" sz="2300" dirty="0"/>
              <a:t>‘Getting to 2% - Case Studies in Impervious Cover Disconnection’ webinar - November 14</a:t>
            </a:r>
            <a:r>
              <a:rPr lang="en-US" sz="2300" baseline="30000" dirty="0"/>
              <a:t>th</a:t>
            </a: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01822" indent="-401822">
              <a:lnSpc>
                <a:spcPct val="129999"/>
              </a:lnSpc>
            </a:pP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Last legal authority (fee in lieu / off-site mitigation)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CBAC58-6170-3F49-9B28-4FB1C73AB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586" y="1376709"/>
            <a:ext cx="3740164" cy="2661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25896B-7F3E-7944-8754-1A930FD5A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459" y="1376709"/>
            <a:ext cx="6022329" cy="368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1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45E6B-1044-9E4E-BF99-EE06DD6B1C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90642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B95C63-F313-CC4B-847C-7A689480B6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5541"/>
            <a:ext cx="9144000" cy="1655762"/>
          </a:xfrm>
        </p:spPr>
        <p:txBody>
          <a:bodyPr/>
          <a:lstStyle/>
          <a:p>
            <a:r>
              <a:rPr lang="en-US" dirty="0"/>
              <a:t>Amanda Ryan</a:t>
            </a:r>
          </a:p>
          <a:p>
            <a:r>
              <a:rPr lang="en-US" dirty="0">
                <a:hlinkClick r:id="rId2"/>
              </a:rPr>
              <a:t>Amanda.ryan@uconn.edu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57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33DEE-E990-BB4D-B0EB-5E9018E1A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MS4 Municipalities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3986F7-FC98-6F43-BEED-4BE1237C6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744" y="1523391"/>
            <a:ext cx="7174512" cy="50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28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27AEF-802C-D641-B945-C3E44C22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MS4 task list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8348445-4C33-494C-B4E1-07F3B6E0CD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83" y="2226469"/>
            <a:ext cx="3689934" cy="3263503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183348-B0B7-8344-B94A-59F26B47DC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0161" r="13505" b="7992"/>
          <a:stretch/>
        </p:blipFill>
        <p:spPr>
          <a:xfrm>
            <a:off x="2052701" y="2012707"/>
            <a:ext cx="5193124" cy="3691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54202951-212C-2E4E-A61E-DE368BA9C4BE}"/>
              </a:ext>
            </a:extLst>
          </p:cNvPr>
          <p:cNvSpPr/>
          <p:nvPr/>
        </p:nvSpPr>
        <p:spPr>
          <a:xfrm>
            <a:off x="2926308" y="3231961"/>
            <a:ext cx="685800" cy="174009"/>
          </a:xfrm>
          <a:prstGeom prst="fram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15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0F94AC-578E-094D-935D-38C7956E2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827" y="1532601"/>
            <a:ext cx="4716160" cy="4171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718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0C966-9465-1842-9C4E-E3BFD7AFB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Ongoing tasks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BB43902-390A-BE47-8E86-39CB84A9D5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0" y="1537434"/>
            <a:ext cx="4965700" cy="5320565"/>
          </a:xfrm>
        </p:spPr>
        <p:txBody>
          <a:bodyPr>
            <a:normAutofit/>
          </a:bodyPr>
          <a:lstStyle/>
          <a:p>
            <a:pPr marL="142870" lvl="1" indent="0">
              <a:spcBef>
                <a:spcPts val="1100"/>
              </a:spcBef>
              <a:buNone/>
            </a:pPr>
            <a:r>
              <a:rPr lang="en-US" sz="2000" dirty="0"/>
              <a:t>Public outreach program</a:t>
            </a:r>
          </a:p>
          <a:p>
            <a:pPr marL="142870" lvl="1" indent="0">
              <a:spcBef>
                <a:spcPts val="1100"/>
              </a:spcBef>
              <a:buNone/>
            </a:pPr>
            <a:r>
              <a:rPr lang="en-US" sz="2000" dirty="0"/>
              <a:t>Public involvement</a:t>
            </a:r>
          </a:p>
          <a:p>
            <a:pPr marL="142870" lvl="1" indent="0">
              <a:spcBef>
                <a:spcPts val="1100"/>
              </a:spcBef>
              <a:buNone/>
            </a:pPr>
            <a:r>
              <a:rPr lang="en-US" sz="2000" dirty="0"/>
              <a:t>IDDE</a:t>
            </a:r>
          </a:p>
          <a:p>
            <a:pPr lvl="2"/>
            <a:r>
              <a:rPr lang="en-US" sz="1600" dirty="0"/>
              <a:t>Citizen reports</a:t>
            </a:r>
          </a:p>
          <a:p>
            <a:pPr lvl="2"/>
            <a:r>
              <a:rPr lang="en-US" sz="1600" dirty="0"/>
              <a:t>Document illicit discharge responses</a:t>
            </a:r>
          </a:p>
          <a:p>
            <a:pPr lvl="2"/>
            <a:r>
              <a:rPr lang="en-US" sz="1600" dirty="0"/>
              <a:t>Keep inventory of SSOs</a:t>
            </a:r>
          </a:p>
          <a:p>
            <a:pPr marL="142870" lvl="1" indent="0">
              <a:spcBef>
                <a:spcPts val="1100"/>
              </a:spcBef>
              <a:buNone/>
            </a:pPr>
            <a:r>
              <a:rPr lang="en-US" sz="2000" dirty="0"/>
              <a:t>Construction sites</a:t>
            </a:r>
          </a:p>
          <a:p>
            <a:pPr marL="142870" lvl="1" indent="0">
              <a:spcBef>
                <a:spcPts val="1100"/>
              </a:spcBef>
              <a:buNone/>
            </a:pPr>
            <a:r>
              <a:rPr lang="en-US" sz="2000" dirty="0"/>
              <a:t>Track DCIA</a:t>
            </a:r>
          </a:p>
          <a:p>
            <a:pPr marL="142870" lvl="1" indent="0">
              <a:spcBef>
                <a:spcPts val="1100"/>
              </a:spcBef>
              <a:buNone/>
            </a:pPr>
            <a:r>
              <a:rPr lang="en-US" sz="2000" dirty="0"/>
              <a:t>Housekeeping</a:t>
            </a:r>
          </a:p>
          <a:p>
            <a:pPr lvl="2"/>
            <a:r>
              <a:rPr lang="en-US" sz="1600" dirty="0"/>
              <a:t>Use best </a:t>
            </a:r>
            <a:r>
              <a:rPr lang="en-US" sz="1600" dirty="0" err="1"/>
              <a:t>mgmt</a:t>
            </a:r>
            <a:r>
              <a:rPr lang="en-US" sz="1600" dirty="0"/>
              <a:t> practices on municipal property</a:t>
            </a:r>
          </a:p>
          <a:p>
            <a:pPr lvl="2"/>
            <a:r>
              <a:rPr lang="en-US" sz="1600" dirty="0"/>
              <a:t>Sweep streets (Priority Areas) at least 1x per year</a:t>
            </a:r>
          </a:p>
          <a:p>
            <a:pPr lvl="2"/>
            <a:r>
              <a:rPr lang="en-US" sz="1600" dirty="0"/>
              <a:t>Log catch basin inspections / cleaning (</a:t>
            </a:r>
            <a:r>
              <a:rPr lang="en-US" sz="1600" dirty="0" err="1"/>
              <a:t>vol</a:t>
            </a:r>
            <a:r>
              <a:rPr lang="en-US" sz="1600" dirty="0"/>
              <a:t> of material)</a:t>
            </a:r>
          </a:p>
          <a:p>
            <a:pPr lvl="2"/>
            <a:r>
              <a:rPr lang="en-US" sz="1600" dirty="0"/>
              <a:t>Implement deicing material SOP</a:t>
            </a:r>
          </a:p>
          <a:p>
            <a:pPr lvl="2"/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D35E31F-9B71-F141-8F26-3D5CB4CD68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87" y="1645715"/>
            <a:ext cx="5544193" cy="4484880"/>
          </a:xfr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1776521A-ABC8-EC46-B6E8-5720360F2775}"/>
              </a:ext>
            </a:extLst>
          </p:cNvPr>
          <p:cNvSpPr/>
          <p:nvPr/>
        </p:nvSpPr>
        <p:spPr bwMode="auto">
          <a:xfrm>
            <a:off x="6220952" y="2607350"/>
            <a:ext cx="1678770" cy="1513237"/>
          </a:xfrm>
          <a:prstGeom prst="frame">
            <a:avLst>
              <a:gd name="adj1" fmla="val 6341"/>
            </a:avLst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2953">
              <a:solidFill>
                <a:srgbClr val="FFFFFF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A488A71-1C15-9741-8698-F039E541FA6E}"/>
              </a:ext>
            </a:extLst>
          </p:cNvPr>
          <p:cNvGrpSpPr/>
          <p:nvPr/>
        </p:nvGrpSpPr>
        <p:grpSpPr>
          <a:xfrm>
            <a:off x="5468745" y="1311940"/>
            <a:ext cx="6672875" cy="5152430"/>
            <a:chOff x="2393478" y="1865869"/>
            <a:chExt cx="9490311" cy="73279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37C0D7-498F-F045-BEE6-19339787B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3478" y="1865869"/>
              <a:ext cx="9296400" cy="73279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Donut 5">
              <a:extLst>
                <a:ext uri="{FF2B5EF4-FFF2-40B4-BE49-F238E27FC236}">
                  <a16:creationId xmlns:a16="http://schemas.microsoft.com/office/drawing/2014/main" id="{2A1CED17-7933-5240-934C-CBAC0978166D}"/>
                </a:ext>
              </a:extLst>
            </p:cNvPr>
            <p:cNvSpPr/>
            <p:nvPr/>
          </p:nvSpPr>
          <p:spPr bwMode="auto">
            <a:xfrm>
              <a:off x="7955598" y="2365161"/>
              <a:ext cx="3928191" cy="5863166"/>
            </a:xfrm>
            <a:prstGeom prst="donut">
              <a:avLst>
                <a:gd name="adj" fmla="val 7517"/>
              </a:avLst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254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US" sz="2953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186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47 -0.00116 L 0.14622 -0.0011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29101 -0.0034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0.04537 L 0.00013 0.25833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97 0.04375 L 0.14231 0.24398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8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69 0.04745 L 0.28776 0.24398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66" y="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EDFA2-1BDF-43A7-81B7-21066EFB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Where you ‘should’ be...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63E295-BA29-6E4E-A9C2-023B7E34FF48}"/>
              </a:ext>
            </a:extLst>
          </p:cNvPr>
          <p:cNvSpPr txBox="1">
            <a:spLocks/>
          </p:cNvSpPr>
          <p:nvPr/>
        </p:nvSpPr>
        <p:spPr bwMode="auto">
          <a:xfrm>
            <a:off x="2061498" y="1711965"/>
            <a:ext cx="3886200" cy="43513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719" tIns="35719" rIns="35719" bIns="35719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30000"/>
              </a:lnSpc>
              <a:spcBef>
                <a:spcPts val="500"/>
              </a:spcBef>
              <a:spcAft>
                <a:spcPct val="0"/>
              </a:spcAft>
              <a:defRPr sz="480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Franklin Gothic Demi Cond" charset="0"/>
              </a:defRPr>
            </a:lvl1pPr>
            <a:lvl2pPr marL="584200" indent="-381000" algn="l" rtl="0" eaLnBrk="0" fontAlgn="base" hangingPunct="0">
              <a:spcBef>
                <a:spcPts val="700"/>
              </a:spcBef>
              <a:spcAft>
                <a:spcPct val="0"/>
              </a:spcAft>
              <a:buSzPct val="93000"/>
              <a:buChar char="•"/>
              <a:defRPr sz="3600">
                <a:solidFill>
                  <a:srgbClr val="082C5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Franklin Gothic Demi Cond" charset="0"/>
              </a:defRPr>
            </a:lvl2pPr>
            <a:lvl3pPr marL="838200" indent="-381000" algn="l" rtl="0" eaLnBrk="0" fontAlgn="base" hangingPunct="0">
              <a:spcBef>
                <a:spcPts val="700"/>
              </a:spcBef>
              <a:spcAft>
                <a:spcPct val="0"/>
              </a:spcAft>
              <a:buSzPct val="93000"/>
              <a:buChar char="•"/>
              <a:defRPr sz="3100">
                <a:solidFill>
                  <a:srgbClr val="082C5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Franklin Gothic Medium Cond" charset="0"/>
              </a:defRPr>
            </a:lvl3pPr>
            <a:lvl4pPr marL="1092200" indent="-381000" algn="l" rtl="0" eaLnBrk="0" fontAlgn="base" hangingPunct="0">
              <a:spcBef>
                <a:spcPts val="700"/>
              </a:spcBef>
              <a:spcAft>
                <a:spcPct val="0"/>
              </a:spcAft>
              <a:buSzPct val="93000"/>
              <a:buChar char="•"/>
              <a:defRPr sz="3100">
                <a:solidFill>
                  <a:srgbClr val="082C5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Franklin Gothic Medium Cond" charset="0"/>
              </a:defRPr>
            </a:lvl4pPr>
            <a:lvl5pPr marL="1346200" indent="-381000" algn="l" rtl="0" eaLnBrk="0" fontAlgn="base" hangingPunct="0">
              <a:spcBef>
                <a:spcPts val="700"/>
              </a:spcBef>
              <a:spcAft>
                <a:spcPct val="0"/>
              </a:spcAft>
              <a:buSzPct val="93000"/>
              <a:buChar char="•"/>
              <a:defRPr sz="3100">
                <a:solidFill>
                  <a:srgbClr val="082C5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Franklin Gothic Medium Cond" charset="0"/>
              </a:defRPr>
            </a:lvl5pPr>
            <a:lvl6pPr marL="1803400" indent="-381000" algn="l" rtl="0" fontAlgn="base">
              <a:spcBef>
                <a:spcPts val="700"/>
              </a:spcBef>
              <a:spcAft>
                <a:spcPct val="0"/>
              </a:spcAft>
              <a:buSzPct val="93000"/>
              <a:buChar char="•"/>
              <a:defRPr sz="3100">
                <a:solidFill>
                  <a:srgbClr val="082C53"/>
                </a:solidFill>
                <a:latin typeface="Franklin Gothic Medium Cond" charset="0"/>
                <a:ea typeface="+mn-ea"/>
                <a:cs typeface="+mn-cs"/>
                <a:sym typeface="Franklin Gothic Medium Cond" charset="0"/>
              </a:defRPr>
            </a:lvl6pPr>
            <a:lvl7pPr marL="2260600" indent="-381000" algn="l" rtl="0" fontAlgn="base">
              <a:spcBef>
                <a:spcPts val="700"/>
              </a:spcBef>
              <a:spcAft>
                <a:spcPct val="0"/>
              </a:spcAft>
              <a:buSzPct val="93000"/>
              <a:buChar char="•"/>
              <a:defRPr sz="3100">
                <a:solidFill>
                  <a:srgbClr val="082C53"/>
                </a:solidFill>
                <a:latin typeface="Franklin Gothic Medium Cond" charset="0"/>
                <a:ea typeface="+mn-ea"/>
                <a:cs typeface="+mn-cs"/>
                <a:sym typeface="Franklin Gothic Medium Cond" charset="0"/>
              </a:defRPr>
            </a:lvl7pPr>
            <a:lvl8pPr marL="2717800" indent="-381000" algn="l" rtl="0" fontAlgn="base">
              <a:spcBef>
                <a:spcPts val="700"/>
              </a:spcBef>
              <a:spcAft>
                <a:spcPct val="0"/>
              </a:spcAft>
              <a:buSzPct val="93000"/>
              <a:buChar char="•"/>
              <a:defRPr sz="3100">
                <a:solidFill>
                  <a:srgbClr val="082C53"/>
                </a:solidFill>
                <a:latin typeface="Franklin Gothic Medium Cond" charset="0"/>
                <a:ea typeface="+mn-ea"/>
                <a:cs typeface="+mn-cs"/>
                <a:sym typeface="Franklin Gothic Medium Cond" charset="0"/>
              </a:defRPr>
            </a:lvl8pPr>
            <a:lvl9pPr marL="3175000" indent="-381000" algn="l" rtl="0" fontAlgn="base">
              <a:spcBef>
                <a:spcPts val="700"/>
              </a:spcBef>
              <a:spcAft>
                <a:spcPct val="0"/>
              </a:spcAft>
              <a:buSzPct val="93000"/>
              <a:buChar char="•"/>
              <a:defRPr sz="3100">
                <a:solidFill>
                  <a:srgbClr val="082C53"/>
                </a:solidFill>
                <a:latin typeface="Franklin Gothic Medium Cond" charset="0"/>
                <a:ea typeface="+mn-ea"/>
                <a:cs typeface="+mn-cs"/>
                <a:sym typeface="Franklin Gothic Medium Cond" charset="0"/>
              </a:defRPr>
            </a:lvl9pPr>
          </a:lstStyle>
          <a:p>
            <a:pPr marL="0" indent="0"/>
            <a:r>
              <a:rPr lang="en-US" sz="2531" kern="0" dirty="0">
                <a:solidFill>
                  <a:srgbClr val="FFC000"/>
                </a:solidFill>
              </a:rPr>
              <a:t>Year 2 - Existing</a:t>
            </a:r>
          </a:p>
          <a:p>
            <a:pPr marL="642915" indent="-642915">
              <a:buFont typeface="Wingdings"/>
              <a:buChar char="ü"/>
            </a:pPr>
            <a:r>
              <a:rPr lang="en-US" sz="2531" kern="0" dirty="0">
                <a:solidFill>
                  <a:schemeClr val="tx1"/>
                </a:solidFill>
              </a:rPr>
              <a:t>Outfalls mapped</a:t>
            </a:r>
          </a:p>
          <a:p>
            <a:pPr marL="642915" indent="-642915">
              <a:buFont typeface="Wingdings"/>
              <a:buChar char="ü"/>
            </a:pPr>
            <a:r>
              <a:rPr lang="en-US" sz="2531" kern="0" dirty="0">
                <a:solidFill>
                  <a:schemeClr val="tx1"/>
                </a:solidFill>
              </a:rPr>
              <a:t>Construction legal authority</a:t>
            </a:r>
          </a:p>
          <a:p>
            <a:pPr marL="642915" indent="-642915">
              <a:lnSpc>
                <a:spcPct val="129999"/>
              </a:lnSpc>
              <a:buFont typeface="Wingdings"/>
              <a:buChar char="ü"/>
            </a:pPr>
            <a:r>
              <a:rPr lang="en-US" sz="2531" kern="0" dirty="0">
                <a:solidFill>
                  <a:schemeClr val="tx1"/>
                </a:solidFill>
              </a:rPr>
              <a:t>SW pond maintenance plan</a:t>
            </a:r>
          </a:p>
          <a:p>
            <a:pPr marL="0" indent="0">
              <a:lnSpc>
                <a:spcPct val="129999"/>
              </a:lnSpc>
            </a:pPr>
            <a:endParaRPr lang="en-US" sz="2531" kern="0" dirty="0"/>
          </a:p>
          <a:p>
            <a:pPr>
              <a:lnSpc>
                <a:spcPct val="129999"/>
              </a:lnSpc>
            </a:pPr>
            <a:endParaRPr lang="en-US" sz="2531" kern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C9E847-7092-7546-B1A8-5FC1B9BD833F}"/>
              </a:ext>
            </a:extLst>
          </p:cNvPr>
          <p:cNvSpPr txBox="1">
            <a:spLocks/>
          </p:cNvSpPr>
          <p:nvPr/>
        </p:nvSpPr>
        <p:spPr bwMode="auto">
          <a:xfrm>
            <a:off x="6603275" y="1711965"/>
            <a:ext cx="3886200" cy="43513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719" tIns="35719" rIns="35719" bIns="35719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30000"/>
              </a:lnSpc>
              <a:spcBef>
                <a:spcPts val="500"/>
              </a:spcBef>
              <a:spcAft>
                <a:spcPct val="0"/>
              </a:spcAft>
              <a:defRPr sz="480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Franklin Gothic Demi Cond" charset="0"/>
              </a:defRPr>
            </a:lvl1pPr>
            <a:lvl2pPr marL="584200" indent="-381000" algn="l" rtl="0" eaLnBrk="0" fontAlgn="base" hangingPunct="0">
              <a:spcBef>
                <a:spcPts val="700"/>
              </a:spcBef>
              <a:spcAft>
                <a:spcPct val="0"/>
              </a:spcAft>
              <a:buSzPct val="93000"/>
              <a:buChar char="•"/>
              <a:defRPr sz="3600">
                <a:solidFill>
                  <a:srgbClr val="082C5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Franklin Gothic Demi Cond" charset="0"/>
              </a:defRPr>
            </a:lvl2pPr>
            <a:lvl3pPr marL="838200" indent="-381000" algn="l" rtl="0" eaLnBrk="0" fontAlgn="base" hangingPunct="0">
              <a:spcBef>
                <a:spcPts val="700"/>
              </a:spcBef>
              <a:spcAft>
                <a:spcPct val="0"/>
              </a:spcAft>
              <a:buSzPct val="93000"/>
              <a:buChar char="•"/>
              <a:defRPr sz="3100">
                <a:solidFill>
                  <a:srgbClr val="082C5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Franklin Gothic Medium Cond" charset="0"/>
              </a:defRPr>
            </a:lvl3pPr>
            <a:lvl4pPr marL="1092200" indent="-381000" algn="l" rtl="0" eaLnBrk="0" fontAlgn="base" hangingPunct="0">
              <a:spcBef>
                <a:spcPts val="700"/>
              </a:spcBef>
              <a:spcAft>
                <a:spcPct val="0"/>
              </a:spcAft>
              <a:buSzPct val="93000"/>
              <a:buChar char="•"/>
              <a:defRPr sz="3100">
                <a:solidFill>
                  <a:srgbClr val="082C5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Franklin Gothic Medium Cond" charset="0"/>
              </a:defRPr>
            </a:lvl4pPr>
            <a:lvl5pPr marL="1346200" indent="-381000" algn="l" rtl="0" eaLnBrk="0" fontAlgn="base" hangingPunct="0">
              <a:spcBef>
                <a:spcPts val="700"/>
              </a:spcBef>
              <a:spcAft>
                <a:spcPct val="0"/>
              </a:spcAft>
              <a:buSzPct val="93000"/>
              <a:buChar char="•"/>
              <a:defRPr sz="3100">
                <a:solidFill>
                  <a:srgbClr val="082C5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Franklin Gothic Medium Cond" charset="0"/>
              </a:defRPr>
            </a:lvl5pPr>
            <a:lvl6pPr marL="1803400" indent="-381000" algn="l" rtl="0" fontAlgn="base">
              <a:spcBef>
                <a:spcPts val="700"/>
              </a:spcBef>
              <a:spcAft>
                <a:spcPct val="0"/>
              </a:spcAft>
              <a:buSzPct val="93000"/>
              <a:buChar char="•"/>
              <a:defRPr sz="3100">
                <a:solidFill>
                  <a:srgbClr val="082C53"/>
                </a:solidFill>
                <a:latin typeface="Franklin Gothic Medium Cond" charset="0"/>
                <a:ea typeface="+mn-ea"/>
                <a:cs typeface="+mn-cs"/>
                <a:sym typeface="Franklin Gothic Medium Cond" charset="0"/>
              </a:defRPr>
            </a:lvl6pPr>
            <a:lvl7pPr marL="2260600" indent="-381000" algn="l" rtl="0" fontAlgn="base">
              <a:spcBef>
                <a:spcPts val="700"/>
              </a:spcBef>
              <a:spcAft>
                <a:spcPct val="0"/>
              </a:spcAft>
              <a:buSzPct val="93000"/>
              <a:buChar char="•"/>
              <a:defRPr sz="3100">
                <a:solidFill>
                  <a:srgbClr val="082C53"/>
                </a:solidFill>
                <a:latin typeface="Franklin Gothic Medium Cond" charset="0"/>
                <a:ea typeface="+mn-ea"/>
                <a:cs typeface="+mn-cs"/>
                <a:sym typeface="Franklin Gothic Medium Cond" charset="0"/>
              </a:defRPr>
            </a:lvl7pPr>
            <a:lvl8pPr marL="2717800" indent="-381000" algn="l" rtl="0" fontAlgn="base">
              <a:spcBef>
                <a:spcPts val="700"/>
              </a:spcBef>
              <a:spcAft>
                <a:spcPct val="0"/>
              </a:spcAft>
              <a:buSzPct val="93000"/>
              <a:buChar char="•"/>
              <a:defRPr sz="3100">
                <a:solidFill>
                  <a:srgbClr val="082C53"/>
                </a:solidFill>
                <a:latin typeface="Franklin Gothic Medium Cond" charset="0"/>
                <a:ea typeface="+mn-ea"/>
                <a:cs typeface="+mn-cs"/>
                <a:sym typeface="Franklin Gothic Medium Cond" charset="0"/>
              </a:defRPr>
            </a:lvl8pPr>
            <a:lvl9pPr marL="3175000" indent="-381000" algn="l" rtl="0" fontAlgn="base">
              <a:spcBef>
                <a:spcPts val="700"/>
              </a:spcBef>
              <a:spcAft>
                <a:spcPct val="0"/>
              </a:spcAft>
              <a:buSzPct val="93000"/>
              <a:buChar char="•"/>
              <a:defRPr sz="3100">
                <a:solidFill>
                  <a:srgbClr val="082C53"/>
                </a:solidFill>
                <a:latin typeface="Franklin Gothic Medium Cond" charset="0"/>
                <a:ea typeface="+mn-ea"/>
                <a:cs typeface="+mn-cs"/>
                <a:sym typeface="Franklin Gothic Medium Cond" charset="0"/>
              </a:defRPr>
            </a:lvl9pPr>
          </a:lstStyle>
          <a:p>
            <a:pPr marL="0" indent="0"/>
            <a:r>
              <a:rPr lang="en-US" sz="2531" kern="0" dirty="0">
                <a:solidFill>
                  <a:srgbClr val="FFC000"/>
                </a:solidFill>
              </a:rPr>
              <a:t>Year 2 - New</a:t>
            </a:r>
          </a:p>
          <a:p>
            <a:pPr marL="642915" indent="-642915">
              <a:buFont typeface="Wingdings"/>
              <a:buChar char="ü"/>
            </a:pPr>
            <a:r>
              <a:rPr lang="en-US" sz="2531" kern="0" dirty="0">
                <a:solidFill>
                  <a:schemeClr val="tx1"/>
                </a:solidFill>
              </a:rPr>
              <a:t>Training program for employees</a:t>
            </a:r>
          </a:p>
          <a:p>
            <a:pPr marL="642915" indent="-642915">
              <a:buFont typeface="Wingdings"/>
              <a:buChar char="ü"/>
            </a:pPr>
            <a:r>
              <a:rPr lang="en-US" sz="2531" kern="0" dirty="0">
                <a:solidFill>
                  <a:schemeClr val="tx1"/>
                </a:solidFill>
              </a:rPr>
              <a:t>IDDE written program</a:t>
            </a:r>
          </a:p>
          <a:p>
            <a:pPr marL="642915" indent="-642915">
              <a:lnSpc>
                <a:spcPct val="129999"/>
              </a:lnSpc>
              <a:buFont typeface="Wingdings"/>
              <a:buChar char="ü"/>
            </a:pPr>
            <a:r>
              <a:rPr lang="en-US" sz="2531" kern="0" dirty="0">
                <a:solidFill>
                  <a:schemeClr val="tx1"/>
                </a:solidFill>
              </a:rPr>
              <a:t>IDDE legal authority</a:t>
            </a:r>
          </a:p>
          <a:p>
            <a:pPr marL="0" indent="0">
              <a:lnSpc>
                <a:spcPct val="129999"/>
              </a:lnSpc>
            </a:pPr>
            <a:endParaRPr lang="en-US" sz="2531" kern="0" dirty="0"/>
          </a:p>
          <a:p>
            <a:pPr>
              <a:lnSpc>
                <a:spcPct val="129999"/>
              </a:lnSpc>
            </a:pPr>
            <a:endParaRPr lang="en-US" sz="2531" kern="0" dirty="0"/>
          </a:p>
        </p:txBody>
      </p:sp>
    </p:spTree>
    <p:extLst>
      <p:ext uri="{BB962C8B-B14F-4D97-AF65-F5344CB8AC3E}">
        <p14:creationId xmlns:p14="http://schemas.microsoft.com/office/powerpoint/2010/main" val="93959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E400D-F6C6-D341-9327-3C3393434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016" y="104775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Year 3 tasks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8AB490-AE96-0940-8645-C642D07E7E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375" dirty="0">
                <a:solidFill>
                  <a:srgbClr val="FFC000"/>
                </a:solidFill>
              </a:rPr>
              <a:t>Existing MS4</a:t>
            </a:r>
            <a:r>
              <a:rPr lang="en-US" dirty="0">
                <a:solidFill>
                  <a:srgbClr val="FFC000"/>
                </a:solidFill>
              </a:rPr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35D3A-0450-5845-A8D6-841E630C3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pPr marL="321457" indent="-321457"/>
            <a:r>
              <a:rPr lang="en-US" sz="2250" dirty="0"/>
              <a:t>Baseline DCIA</a:t>
            </a:r>
          </a:p>
          <a:p>
            <a:pPr marL="321457" indent="-321457"/>
            <a:r>
              <a:rPr lang="en-US" sz="2250" dirty="0"/>
              <a:t>Retrofit Plan</a:t>
            </a:r>
          </a:p>
          <a:p>
            <a:pPr marL="321457" indent="-321457"/>
            <a:r>
              <a:rPr lang="en-US" sz="2250" dirty="0"/>
              <a:t>Monitoring</a:t>
            </a:r>
          </a:p>
          <a:p>
            <a:pPr marL="321457" indent="-321457"/>
            <a:r>
              <a:rPr lang="en-US" sz="2250" dirty="0"/>
              <a:t>System mapping</a:t>
            </a:r>
          </a:p>
          <a:p>
            <a:pPr marL="321457" indent="-321457"/>
            <a:r>
              <a:rPr lang="en-US" sz="2250" dirty="0"/>
              <a:t>Inspect all priority area catch basins</a:t>
            </a:r>
          </a:p>
          <a:p>
            <a:pPr marL="321457" indent="-321457">
              <a:lnSpc>
                <a:spcPct val="129999"/>
              </a:lnSpc>
            </a:pPr>
            <a:endParaRPr lang="en-US" sz="225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AF8EAC-FB1C-7544-8356-2D1C41D8BF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375" dirty="0">
                <a:solidFill>
                  <a:schemeClr val="bg2"/>
                </a:solidFill>
              </a:rPr>
              <a:t>New MS4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F85410-DD3F-0F44-8FEB-EC6EA0723E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pPr marL="321457" indent="-321457"/>
            <a:r>
              <a:rPr lang="en-US" sz="2250" dirty="0">
                <a:solidFill>
                  <a:schemeClr val="bg2"/>
                </a:solidFill>
              </a:rPr>
              <a:t>Baseline DCIA</a:t>
            </a:r>
          </a:p>
          <a:p>
            <a:pPr marL="321457" indent="-321457"/>
            <a:r>
              <a:rPr lang="en-US" sz="2250" dirty="0">
                <a:solidFill>
                  <a:schemeClr val="bg2"/>
                </a:solidFill>
              </a:rPr>
              <a:t>Inspect all priority area catch basins</a:t>
            </a:r>
          </a:p>
          <a:p>
            <a:pPr marL="321457" indent="-321457"/>
            <a:r>
              <a:rPr lang="en-US" sz="2250" dirty="0">
                <a:solidFill>
                  <a:schemeClr val="bg2"/>
                </a:solidFill>
              </a:rPr>
              <a:t>Map outfalls</a:t>
            </a:r>
          </a:p>
          <a:p>
            <a:pPr marL="321457" indent="-321457"/>
            <a:r>
              <a:rPr lang="en-US" sz="2250" dirty="0">
                <a:solidFill>
                  <a:schemeClr val="bg2"/>
                </a:solidFill>
              </a:rPr>
              <a:t>Construction legal authority</a:t>
            </a:r>
          </a:p>
          <a:p>
            <a:pPr marL="321457" indent="-321457"/>
            <a:r>
              <a:rPr lang="en-US" sz="2250" dirty="0">
                <a:solidFill>
                  <a:schemeClr val="bg2"/>
                </a:solidFill>
              </a:rPr>
              <a:t>SW pond maintenance plan</a:t>
            </a:r>
          </a:p>
        </p:txBody>
      </p:sp>
    </p:spTree>
    <p:extLst>
      <p:ext uri="{BB962C8B-B14F-4D97-AF65-F5344CB8AC3E}">
        <p14:creationId xmlns:p14="http://schemas.microsoft.com/office/powerpoint/2010/main" val="3102311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A2672AE-D37F-8643-B951-5B3CDBFB7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Baseline DCIA</a:t>
            </a:r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6BA031D0-6569-6645-AA81-D16FD4297426}"/>
              </a:ext>
            </a:extLst>
          </p:cNvPr>
          <p:cNvSpPr/>
          <p:nvPr/>
        </p:nvSpPr>
        <p:spPr>
          <a:xfrm>
            <a:off x="9384632" y="3700705"/>
            <a:ext cx="649705" cy="606600"/>
          </a:xfrm>
          <a:prstGeom prst="donut">
            <a:avLst>
              <a:gd name="adj" fmla="val 1199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>
            <a:extLst>
              <a:ext uri="{FF2B5EF4-FFF2-40B4-BE49-F238E27FC236}">
                <a16:creationId xmlns:a16="http://schemas.microsoft.com/office/drawing/2014/main" id="{327F5C52-2B16-1C4F-B969-4FBE44F8BAFF}"/>
              </a:ext>
            </a:extLst>
          </p:cNvPr>
          <p:cNvSpPr/>
          <p:nvPr/>
        </p:nvSpPr>
        <p:spPr>
          <a:xfrm>
            <a:off x="6160169" y="3628173"/>
            <a:ext cx="830180" cy="679131"/>
          </a:xfrm>
          <a:prstGeom prst="donut">
            <a:avLst>
              <a:gd name="adj" fmla="val 1199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DDE8B5-684B-EE49-8FF7-7179B965C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609" y="1496837"/>
            <a:ext cx="10147300" cy="5008914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697E05D-E669-434B-A860-55C88EA8C9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A425D3-42E1-4B4F-90B2-A35CD4BF9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769" y="1027906"/>
            <a:ext cx="7237415" cy="576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8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35EEF-9ADF-BB4E-9DF9-7B7359D1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from IC to DCIA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97797-3ADB-2A47-B151-0C40F24537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899" y="1690688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Three options: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IC = DCIA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Use equations to estimate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Map analysis &amp; field verification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4B9858-16C4-9542-92E5-F6476467A6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51499" y="1690412"/>
            <a:ext cx="6359221" cy="4351890"/>
          </a:xfrm>
        </p:spPr>
      </p:pic>
    </p:spTree>
    <p:extLst>
      <p:ext uri="{BB962C8B-B14F-4D97-AF65-F5344CB8AC3E}">
        <p14:creationId xmlns:p14="http://schemas.microsoft.com/office/powerpoint/2010/main" val="113636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2244</TotalTime>
  <Words>585</Words>
  <Application>Microsoft Office PowerPoint</Application>
  <PresentationFormat>Widescreen</PresentationFormat>
  <Paragraphs>154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Gill Sans</vt:lpstr>
      <vt:lpstr>Trebuchet MS</vt:lpstr>
      <vt:lpstr>Wingdings</vt:lpstr>
      <vt:lpstr>Office Theme</vt:lpstr>
      <vt:lpstr>Upcoming MS4 General Permit Requirements: Year 3</vt:lpstr>
      <vt:lpstr>Center for Land Use Education &amp; Research</vt:lpstr>
      <vt:lpstr>MS4 Municipalities</vt:lpstr>
      <vt:lpstr>MS4 task list</vt:lpstr>
      <vt:lpstr>Ongoing tasks</vt:lpstr>
      <vt:lpstr>Where you ‘should’ be...</vt:lpstr>
      <vt:lpstr>Year 3 tasks</vt:lpstr>
      <vt:lpstr>Baseline DCIA</vt:lpstr>
      <vt:lpstr>Getting from IC to DCIA</vt:lpstr>
      <vt:lpstr>How to use DCIA equations</vt:lpstr>
      <vt:lpstr>How to use DCIA equations</vt:lpstr>
      <vt:lpstr>Retrofit Plan</vt:lpstr>
      <vt:lpstr>Monitoring</vt:lpstr>
      <vt:lpstr>System Mapping</vt:lpstr>
      <vt:lpstr>Inspect Catch Basins</vt:lpstr>
      <vt:lpstr>Year 3 tasks</vt:lpstr>
      <vt:lpstr>Thank you!</vt:lpstr>
      <vt:lpstr>MS4 ‘Priority Areas’</vt:lpstr>
      <vt:lpstr>PowerPoint Presentation</vt:lpstr>
      <vt:lpstr>CLEAR’s MS4 Support</vt:lpstr>
      <vt:lpstr>Online MS4 Guide</vt:lpstr>
      <vt:lpstr>New &amp; upcoming support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Upcoming MS4 General Permit Requirements: Year 3</dc:title>
  <dc:creator>Ryan, Amanda</dc:creator>
  <cp:lastModifiedBy>Elizabeth Gara</cp:lastModifiedBy>
  <cp:revision>52</cp:revision>
  <dcterms:created xsi:type="dcterms:W3CDTF">2019-10-17T16:06:49Z</dcterms:created>
  <dcterms:modified xsi:type="dcterms:W3CDTF">2019-10-22T12:16:20Z</dcterms:modified>
</cp:coreProperties>
</file>