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61"/>
  </p:notesMasterIdLst>
  <p:handoutMasterIdLst>
    <p:handoutMasterId r:id="rId62"/>
  </p:handoutMasterIdLst>
  <p:sldIdLst>
    <p:sldId id="293" r:id="rId2"/>
    <p:sldId id="346" r:id="rId3"/>
    <p:sldId id="325" r:id="rId4"/>
    <p:sldId id="339" r:id="rId5"/>
    <p:sldId id="326" r:id="rId6"/>
    <p:sldId id="391" r:id="rId7"/>
    <p:sldId id="354" r:id="rId8"/>
    <p:sldId id="356" r:id="rId9"/>
    <p:sldId id="355" r:id="rId10"/>
    <p:sldId id="357" r:id="rId11"/>
    <p:sldId id="361" r:id="rId12"/>
    <p:sldId id="362" r:id="rId13"/>
    <p:sldId id="358" r:id="rId14"/>
    <p:sldId id="360" r:id="rId15"/>
    <p:sldId id="328" r:id="rId16"/>
    <p:sldId id="329" r:id="rId17"/>
    <p:sldId id="330" r:id="rId18"/>
    <p:sldId id="331" r:id="rId19"/>
    <p:sldId id="332" r:id="rId20"/>
    <p:sldId id="389" r:id="rId21"/>
    <p:sldId id="381" r:id="rId22"/>
    <p:sldId id="363" r:id="rId23"/>
    <p:sldId id="364" r:id="rId24"/>
    <p:sldId id="333" r:id="rId25"/>
    <p:sldId id="334" r:id="rId26"/>
    <p:sldId id="335" r:id="rId27"/>
    <p:sldId id="352" r:id="rId28"/>
    <p:sldId id="284" r:id="rId29"/>
    <p:sldId id="303" r:id="rId30"/>
    <p:sldId id="345" r:id="rId31"/>
    <p:sldId id="336" r:id="rId32"/>
    <p:sldId id="344" r:id="rId33"/>
    <p:sldId id="285" r:id="rId34"/>
    <p:sldId id="383" r:id="rId35"/>
    <p:sldId id="387" r:id="rId36"/>
    <p:sldId id="386" r:id="rId37"/>
    <p:sldId id="324" r:id="rId38"/>
    <p:sldId id="377" r:id="rId39"/>
    <p:sldId id="305" r:id="rId40"/>
    <p:sldId id="306" r:id="rId41"/>
    <p:sldId id="308" r:id="rId42"/>
    <p:sldId id="309" r:id="rId43"/>
    <p:sldId id="310" r:id="rId44"/>
    <p:sldId id="338" r:id="rId45"/>
    <p:sldId id="311" r:id="rId46"/>
    <p:sldId id="312" r:id="rId47"/>
    <p:sldId id="313" r:id="rId48"/>
    <p:sldId id="340" r:id="rId49"/>
    <p:sldId id="315" r:id="rId50"/>
    <p:sldId id="316" r:id="rId51"/>
    <p:sldId id="317" r:id="rId52"/>
    <p:sldId id="318" r:id="rId53"/>
    <p:sldId id="319" r:id="rId54"/>
    <p:sldId id="294" r:id="rId55"/>
    <p:sldId id="341" r:id="rId56"/>
    <p:sldId id="301" r:id="rId57"/>
    <p:sldId id="388" r:id="rId58"/>
    <p:sldId id="342" r:id="rId59"/>
    <p:sldId id="302"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35" tIns="45718" rIns="91435" bIns="45718" rtlCol="0"/>
          <a:lstStyle>
            <a:lvl1pPr algn="r">
              <a:defRPr sz="1200"/>
            </a:lvl1pPr>
          </a:lstStyle>
          <a:p>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35" tIns="45718" rIns="91435" bIns="45718" rtlCol="0" anchor="b"/>
          <a:lstStyle>
            <a:lvl1pPr algn="r">
              <a:defRPr sz="1200"/>
            </a:lvl1pPr>
          </a:lstStyle>
          <a:p>
            <a:fld id="{341378A1-7557-472D-B5E6-1C65B92C6B2F}" type="slidenum">
              <a:rPr lang="en-US" smtClean="0"/>
              <a:t>‹#›</a:t>
            </a:fld>
            <a:endParaRPr lang="en-US" dirty="0"/>
          </a:p>
        </p:txBody>
      </p:sp>
    </p:spTree>
    <p:extLst>
      <p:ext uri="{BB962C8B-B14F-4D97-AF65-F5344CB8AC3E}">
        <p14:creationId xmlns:p14="http://schemas.microsoft.com/office/powerpoint/2010/main" val="38274319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1" tIns="46586" rIns="93171" bIns="46586" rtlCol="0" anchor="b"/>
          <a:lstStyle>
            <a:lvl1pPr algn="r">
              <a:defRPr sz="1200"/>
            </a:lvl1pPr>
          </a:lstStyle>
          <a:p>
            <a:fld id="{90A317E6-A6A0-401E-8F6F-9E6886181BE0}" type="slidenum">
              <a:rPr lang="en-US" smtClean="0"/>
              <a:t>‹#›</a:t>
            </a:fld>
            <a:endParaRPr lang="en-US" dirty="0"/>
          </a:p>
        </p:txBody>
      </p:sp>
    </p:spTree>
    <p:extLst>
      <p:ext uri="{BB962C8B-B14F-4D97-AF65-F5344CB8AC3E}">
        <p14:creationId xmlns:p14="http://schemas.microsoft.com/office/powerpoint/2010/main" val="146934493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0A317E6-A6A0-401E-8F6F-9E6886181BE0}"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04310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6300" y="1295400"/>
            <a:ext cx="7391400" cy="2035176"/>
          </a:xfrm>
        </p:spPr>
        <p:txBody>
          <a:bodyPr>
            <a:normAutofit/>
          </a:bodyPr>
          <a:lstStyle>
            <a:lvl1pPr algn="ctr">
              <a:defRPr sz="4000" i="0">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76300" y="3352800"/>
            <a:ext cx="7391400" cy="1600200"/>
          </a:xfrm>
        </p:spPr>
        <p:txBody>
          <a:bodyPr>
            <a:noAutofit/>
          </a:bodyPr>
          <a:lstStyle>
            <a:lvl1pPr marL="0" indent="0" algn="ctr">
              <a:spcBef>
                <a:spcPts val="600"/>
              </a:spcBef>
              <a:buNone/>
              <a:defRPr sz="32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2057400" y="4953000"/>
            <a:ext cx="5029200" cy="501650"/>
          </a:xfrm>
        </p:spPr>
        <p:txBody>
          <a:bodyPr lIns="0" tIns="0" rIns="0" bIns="0" anchor="ctr" anchorCtr="0">
            <a:noAutofit/>
          </a:bodyPr>
          <a:lstStyle>
            <a:lvl1pPr marL="0" indent="0" algn="ctr">
              <a:spcBef>
                <a:spcPts val="0"/>
              </a:spcBef>
              <a:buNone/>
              <a:defRPr sz="2000">
                <a:solidFill>
                  <a:srgbClr val="11273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lang="en-US" dirty="0"/>
              <a:t>Presented by</a:t>
            </a:r>
          </a:p>
        </p:txBody>
      </p:sp>
      <p:sp>
        <p:nvSpPr>
          <p:cNvPr id="17" name="Text Placeholder 4"/>
          <p:cNvSpPr>
            <a:spLocks noGrp="1"/>
          </p:cNvSpPr>
          <p:nvPr>
            <p:ph type="body" sz="quarter" idx="11" hasCustomPrompt="1"/>
          </p:nvPr>
        </p:nvSpPr>
        <p:spPr>
          <a:xfrm>
            <a:off x="2057400" y="5486400"/>
            <a:ext cx="5029200" cy="501650"/>
          </a:xfrm>
        </p:spPr>
        <p:txBody>
          <a:bodyPr lIns="0" tIns="0" rIns="0" bIns="0" anchor="ctr" anchorCtr="0">
            <a:noAutofit/>
          </a:bodyPr>
          <a:lstStyle>
            <a:lvl1pPr marL="0" indent="0" algn="ctr">
              <a:spcBef>
                <a:spcPts val="0"/>
              </a:spcBef>
              <a:buNone/>
              <a:defRPr sz="2000">
                <a:solidFill>
                  <a:srgbClr val="11273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lang="en-US" dirty="0"/>
              <a:t>Date</a:t>
            </a:r>
          </a:p>
        </p:txBody>
      </p:sp>
    </p:spTree>
    <p:extLst>
      <p:ext uri="{BB962C8B-B14F-4D97-AF65-F5344CB8AC3E}">
        <p14:creationId xmlns:p14="http://schemas.microsoft.com/office/powerpoint/2010/main" val="220350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371600"/>
            <a:ext cx="4419600" cy="4572000"/>
          </a:xfrm>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81600" y="2133600"/>
            <a:ext cx="3657600" cy="21336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80AE1C-F42D-4901-A7B4-5AC5C3950DCC}" type="datetime1">
              <a:rPr lang="en-US" smtClean="0"/>
              <a:t>1/7/2024</a:t>
            </a:fld>
            <a:endParaRPr lang="en-US" dirty="0"/>
          </a:p>
        </p:txBody>
      </p:sp>
      <p:sp>
        <p:nvSpPr>
          <p:cNvPr id="6" name="Footer Placeholder 5"/>
          <p:cNvSpPr>
            <a:spLocks noGrp="1"/>
          </p:cNvSpPr>
          <p:nvPr>
            <p:ph type="ftr" sz="quarter" idx="11"/>
          </p:nvPr>
        </p:nvSpPr>
        <p:spPr/>
        <p:txBody>
          <a:bodyPr/>
          <a:lstStyle/>
          <a:p>
            <a:r>
              <a:rPr lang="en-US" dirty="0"/>
              <a:t>© 2020 Pullman &amp; Comley LLC</a:t>
            </a:r>
          </a:p>
        </p:txBody>
      </p:sp>
      <p:sp>
        <p:nvSpPr>
          <p:cNvPr id="7" name="Slide Number Placeholder 6"/>
          <p:cNvSpPr>
            <a:spLocks noGrp="1"/>
          </p:cNvSpPr>
          <p:nvPr>
            <p:ph type="sldNum" sz="quarter" idx="12"/>
          </p:nvPr>
        </p:nvSpPr>
        <p:spPr/>
        <p:txBody>
          <a:bodyPr/>
          <a:lstStyle/>
          <a:p>
            <a:fld id="{080DD68C-5486-4B9A-B844-882072ED2919}" type="slidenum">
              <a:rPr lang="en-US" smtClean="0"/>
              <a:t>‹#›</a:t>
            </a:fld>
            <a:endParaRPr lang="en-US" dirty="0"/>
          </a:p>
        </p:txBody>
      </p:sp>
      <p:sp>
        <p:nvSpPr>
          <p:cNvPr id="8" name="Title 1"/>
          <p:cNvSpPr>
            <a:spLocks noGrp="1"/>
          </p:cNvSpPr>
          <p:nvPr>
            <p:ph type="title"/>
          </p:nvPr>
        </p:nvSpPr>
        <p:spPr>
          <a:xfrm>
            <a:off x="457200" y="0"/>
            <a:ext cx="5870448"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388795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1" name="Picture 18" descr="PC_diagonal rules boxes-approved beige-home-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38838" y="4957763"/>
            <a:ext cx="30543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invGray">
          <a:xfrm>
            <a:off x="154546" y="4958366"/>
            <a:ext cx="5753346" cy="17548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452907" y="168986"/>
            <a:ext cx="5033493" cy="2187576"/>
          </a:xfrm>
        </p:spPr>
        <p:txBody>
          <a:bodyPr>
            <a:normAutofit/>
          </a:bodyPr>
          <a:lstStyle>
            <a:lvl1pPr>
              <a:defRPr sz="4000" i="1">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57200" y="2514600"/>
            <a:ext cx="5029200" cy="2057400"/>
          </a:xfrm>
        </p:spPr>
        <p:txBody>
          <a:bodyPr>
            <a:noAutofit/>
          </a:bodyPr>
          <a:lstStyle>
            <a:lvl1pPr marL="0" indent="0" algn="l">
              <a:spcBef>
                <a:spcPts val="600"/>
              </a:spcBef>
              <a:buNone/>
              <a:defRPr sz="32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bwMode="invGray">
          <a:xfrm>
            <a:off x="5937161" y="2337244"/>
            <a:ext cx="3054439" cy="25930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498" y="159912"/>
            <a:ext cx="3054102" cy="214884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invGray">
          <a:xfrm>
            <a:off x="6376149" y="2975975"/>
            <a:ext cx="2176462" cy="1315624"/>
          </a:xfrm>
          <a:prstGeom prst="rect">
            <a:avLst/>
          </a:prstGeom>
        </p:spPr>
      </p:pic>
      <p:sp>
        <p:nvSpPr>
          <p:cNvPr id="5" name="Text Placeholder 4"/>
          <p:cNvSpPr>
            <a:spLocks noGrp="1"/>
          </p:cNvSpPr>
          <p:nvPr>
            <p:ph type="body" sz="quarter" idx="10" hasCustomPrompt="1"/>
          </p:nvPr>
        </p:nvSpPr>
        <p:spPr>
          <a:xfrm>
            <a:off x="457200" y="5334000"/>
            <a:ext cx="5029200" cy="501650"/>
          </a:xfrm>
        </p:spPr>
        <p:txBody>
          <a:bodyPr>
            <a:noAutofit/>
          </a:bodyPr>
          <a:lstStyle>
            <a:lvl1pPr marL="0" indent="0">
              <a:spcBef>
                <a:spcPts val="0"/>
              </a:spcBef>
              <a:buNone/>
              <a:defRPr sz="240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lang="en-US" dirty="0"/>
              <a:t>Presented by</a:t>
            </a:r>
          </a:p>
        </p:txBody>
      </p:sp>
      <p:sp>
        <p:nvSpPr>
          <p:cNvPr id="17" name="Text Placeholder 4"/>
          <p:cNvSpPr>
            <a:spLocks noGrp="1"/>
          </p:cNvSpPr>
          <p:nvPr>
            <p:ph type="body" sz="quarter" idx="11" hasCustomPrompt="1"/>
          </p:nvPr>
        </p:nvSpPr>
        <p:spPr>
          <a:xfrm>
            <a:off x="457200" y="5847634"/>
            <a:ext cx="5029200" cy="501650"/>
          </a:xfrm>
        </p:spPr>
        <p:txBody>
          <a:bodyPr>
            <a:noAutofit/>
          </a:bodyPr>
          <a:lstStyle>
            <a:lvl1pPr marL="0" indent="0">
              <a:spcBef>
                <a:spcPts val="0"/>
              </a:spcBef>
              <a:buNone/>
              <a:defRPr sz="240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lang="en-US" dirty="0"/>
              <a:t>Date</a:t>
            </a:r>
          </a:p>
        </p:txBody>
      </p:sp>
    </p:spTree>
    <p:extLst>
      <p:ext uri="{BB962C8B-B14F-4D97-AF65-F5344CB8AC3E}">
        <p14:creationId xmlns:p14="http://schemas.microsoft.com/office/powerpoint/2010/main" val="31137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ac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DFD25F-FE84-4445-98E3-8491F168C88F}" type="datetime1">
              <a:rPr lang="en-US" smtClean="0"/>
              <a:t>1/7/2024</a:t>
            </a:fld>
            <a:endParaRPr lang="en-US" dirty="0"/>
          </a:p>
        </p:txBody>
      </p:sp>
      <p:sp>
        <p:nvSpPr>
          <p:cNvPr id="5" name="Footer Placeholder 4"/>
          <p:cNvSpPr>
            <a:spLocks noGrp="1"/>
          </p:cNvSpPr>
          <p:nvPr>
            <p:ph type="ftr" sz="quarter" idx="11"/>
          </p:nvPr>
        </p:nvSpPr>
        <p:spPr/>
        <p:txBody>
          <a:bodyPr/>
          <a:lstStyle/>
          <a:p>
            <a:r>
              <a:rPr lang="en-US" dirty="0"/>
              <a:t>© 2020 Pullman &amp; Comley LLC</a:t>
            </a:r>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dirty="0"/>
          </a:p>
        </p:txBody>
      </p:sp>
      <p:sp>
        <p:nvSpPr>
          <p:cNvPr id="14" name="Text Placeholder 13"/>
          <p:cNvSpPr>
            <a:spLocks noGrp="1"/>
          </p:cNvSpPr>
          <p:nvPr>
            <p:ph type="body" sz="quarter" idx="13" hasCustomPrompt="1"/>
          </p:nvPr>
        </p:nvSpPr>
        <p:spPr>
          <a:xfrm>
            <a:off x="457200" y="17525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a:t>Attorney Name</a:t>
            </a:r>
          </a:p>
          <a:p>
            <a:pPr lvl="1"/>
            <a:r>
              <a:rPr lang="en-US" dirty="0"/>
              <a:t>Pullman &amp; </a:t>
            </a:r>
            <a:r>
              <a:rPr lang="en-US" dirty="0" err="1"/>
              <a:t>Comley</a:t>
            </a:r>
            <a:r>
              <a:rPr lang="en-US" dirty="0"/>
              <a:t>, LLC</a:t>
            </a:r>
          </a:p>
          <a:p>
            <a:pPr lvl="1"/>
            <a:r>
              <a:rPr lang="en-US" dirty="0"/>
              <a:t>Address</a:t>
            </a:r>
          </a:p>
          <a:p>
            <a:pPr lvl="1"/>
            <a:r>
              <a:rPr lang="en-US" dirty="0"/>
              <a:t>City, State 00000</a:t>
            </a:r>
          </a:p>
          <a:p>
            <a:pPr lvl="1"/>
            <a:r>
              <a:rPr lang="en-US" dirty="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a:t>Fax: 000.000.0000</a:t>
            </a:r>
          </a:p>
          <a:p>
            <a:pPr lvl="1"/>
            <a:r>
              <a:rPr lang="en-US" dirty="0"/>
              <a:t>Email: name@pullcom.com</a:t>
            </a:r>
          </a:p>
        </p:txBody>
      </p:sp>
      <p:sp>
        <p:nvSpPr>
          <p:cNvPr id="26" name="Title 1"/>
          <p:cNvSpPr txBox="1">
            <a:spLocks/>
          </p:cNvSpPr>
          <p:nvPr userDrawn="1"/>
        </p:nvSpPr>
        <p:spPr>
          <a:xfrm>
            <a:off x="457200" y="296883"/>
            <a:ext cx="6248400" cy="1028834"/>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200" kern="1200">
                <a:solidFill>
                  <a:schemeClr val="tx2"/>
                </a:solidFill>
                <a:latin typeface="+mj-lt"/>
                <a:ea typeface="+mj-ea"/>
                <a:cs typeface="+mj-cs"/>
              </a:defRPr>
            </a:lvl1pPr>
          </a:lstStyle>
          <a:p>
            <a:r>
              <a:rPr lang="en-US" dirty="0"/>
              <a:t>Contact Information</a:t>
            </a:r>
          </a:p>
        </p:txBody>
      </p:sp>
      <p:sp>
        <p:nvSpPr>
          <p:cNvPr id="27" name="Text Placeholder 13"/>
          <p:cNvSpPr>
            <a:spLocks noGrp="1"/>
          </p:cNvSpPr>
          <p:nvPr>
            <p:ph type="body" sz="quarter" idx="14" hasCustomPrompt="1"/>
          </p:nvPr>
        </p:nvSpPr>
        <p:spPr>
          <a:xfrm>
            <a:off x="4572000" y="17525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a:t>Attorney Name</a:t>
            </a:r>
          </a:p>
          <a:p>
            <a:pPr lvl="1"/>
            <a:r>
              <a:rPr lang="en-US" dirty="0"/>
              <a:t>Pullman &amp; </a:t>
            </a:r>
            <a:r>
              <a:rPr lang="en-US" dirty="0" err="1"/>
              <a:t>Comley</a:t>
            </a:r>
            <a:r>
              <a:rPr lang="en-US" dirty="0"/>
              <a:t>, LLC</a:t>
            </a:r>
          </a:p>
          <a:p>
            <a:pPr lvl="1"/>
            <a:r>
              <a:rPr lang="en-US" dirty="0"/>
              <a:t>Address</a:t>
            </a:r>
          </a:p>
          <a:p>
            <a:pPr lvl="1"/>
            <a:r>
              <a:rPr lang="en-US" dirty="0"/>
              <a:t>City, State 00000</a:t>
            </a:r>
          </a:p>
          <a:p>
            <a:pPr lvl="1"/>
            <a:r>
              <a:rPr lang="en-US" dirty="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a:t>Fax: 000.000.0000</a:t>
            </a:r>
          </a:p>
          <a:p>
            <a:pPr lvl="1"/>
            <a:r>
              <a:rPr lang="en-US" dirty="0"/>
              <a:t>Email: name@pullcom.com</a:t>
            </a:r>
          </a:p>
        </p:txBody>
      </p:sp>
      <p:sp>
        <p:nvSpPr>
          <p:cNvPr id="28" name="Text Placeholder 13"/>
          <p:cNvSpPr>
            <a:spLocks noGrp="1"/>
          </p:cNvSpPr>
          <p:nvPr>
            <p:ph type="body" sz="quarter" idx="15" hasCustomPrompt="1"/>
          </p:nvPr>
        </p:nvSpPr>
        <p:spPr>
          <a:xfrm>
            <a:off x="457200" y="38861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a:t>Attorney Name</a:t>
            </a:r>
          </a:p>
          <a:p>
            <a:pPr lvl="1"/>
            <a:r>
              <a:rPr lang="en-US" dirty="0"/>
              <a:t>Pullman &amp; </a:t>
            </a:r>
            <a:r>
              <a:rPr lang="en-US" dirty="0" err="1"/>
              <a:t>Comley</a:t>
            </a:r>
            <a:r>
              <a:rPr lang="en-US" dirty="0"/>
              <a:t>, LLC</a:t>
            </a:r>
          </a:p>
          <a:p>
            <a:pPr lvl="1"/>
            <a:r>
              <a:rPr lang="en-US" dirty="0"/>
              <a:t>Address</a:t>
            </a:r>
          </a:p>
          <a:p>
            <a:pPr lvl="1"/>
            <a:r>
              <a:rPr lang="en-US" dirty="0"/>
              <a:t>City, State 00000</a:t>
            </a:r>
          </a:p>
          <a:p>
            <a:pPr lvl="1"/>
            <a:r>
              <a:rPr lang="en-US" dirty="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a:t>Fax: 000.000.0000</a:t>
            </a:r>
          </a:p>
          <a:p>
            <a:pPr lvl="1"/>
            <a:r>
              <a:rPr lang="en-US" dirty="0"/>
              <a:t>Email: name@pullcom.com</a:t>
            </a:r>
          </a:p>
        </p:txBody>
      </p:sp>
      <p:sp>
        <p:nvSpPr>
          <p:cNvPr id="32" name="Text Placeholder 13"/>
          <p:cNvSpPr>
            <a:spLocks noGrp="1"/>
          </p:cNvSpPr>
          <p:nvPr>
            <p:ph type="body" sz="quarter" idx="16" hasCustomPrompt="1"/>
          </p:nvPr>
        </p:nvSpPr>
        <p:spPr>
          <a:xfrm>
            <a:off x="4572000" y="38861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a:t>Attorney Name</a:t>
            </a:r>
          </a:p>
          <a:p>
            <a:pPr lvl="1"/>
            <a:r>
              <a:rPr lang="en-US" dirty="0"/>
              <a:t>Pullman &amp; </a:t>
            </a:r>
            <a:r>
              <a:rPr lang="en-US" dirty="0" err="1"/>
              <a:t>Comley</a:t>
            </a:r>
            <a:r>
              <a:rPr lang="en-US" dirty="0"/>
              <a:t>, LLC</a:t>
            </a:r>
          </a:p>
          <a:p>
            <a:pPr lvl="1"/>
            <a:r>
              <a:rPr lang="en-US" dirty="0"/>
              <a:t>Address</a:t>
            </a:r>
          </a:p>
          <a:p>
            <a:pPr lvl="1"/>
            <a:r>
              <a:rPr lang="en-US" dirty="0"/>
              <a:t>City, State 00000</a:t>
            </a:r>
          </a:p>
          <a:p>
            <a:pPr lvl="1"/>
            <a:r>
              <a:rPr lang="en-US" dirty="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a:t>Fax: 000.000.0000</a:t>
            </a:r>
          </a:p>
          <a:p>
            <a:pPr lvl="1"/>
            <a:r>
              <a:rPr lang="en-US" dirty="0"/>
              <a:t>Email: name@pullcom.com</a:t>
            </a:r>
          </a:p>
        </p:txBody>
      </p:sp>
    </p:spTree>
    <p:extLst>
      <p:ext uri="{BB962C8B-B14F-4D97-AF65-F5344CB8AC3E}">
        <p14:creationId xmlns:p14="http://schemas.microsoft.com/office/powerpoint/2010/main" val="39493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1"/>
            <a:ext cx="5029200" cy="1828800"/>
          </a:xfrm>
        </p:spPr>
        <p:txBody>
          <a:bodyPr anchor="b">
            <a:normAutofit/>
          </a:bodyPr>
          <a:lstStyle>
            <a:lvl1pPr algn="l">
              <a:defRPr sz="3600" b="0" i="0" cap="none" baseline="0"/>
            </a:lvl1pPr>
          </a:lstStyle>
          <a:p>
            <a:r>
              <a:rPr lang="en-US"/>
              <a:t>Click to edit Master title style</a:t>
            </a:r>
            <a:endParaRPr lang="en-US" dirty="0"/>
          </a:p>
        </p:txBody>
      </p:sp>
      <p:sp>
        <p:nvSpPr>
          <p:cNvPr id="3" name="Text Placeholder 2"/>
          <p:cNvSpPr>
            <a:spLocks noGrp="1"/>
          </p:cNvSpPr>
          <p:nvPr>
            <p:ph type="body" idx="1"/>
          </p:nvPr>
        </p:nvSpPr>
        <p:spPr>
          <a:xfrm>
            <a:off x="457201" y="3581400"/>
            <a:ext cx="5029200" cy="1828800"/>
          </a:xfrm>
        </p:spPr>
        <p:txBody>
          <a:bodyPr anchor="t"/>
          <a:lstStyle>
            <a:lvl1pPr marL="0" indent="0">
              <a:buNone/>
              <a:defRPr sz="2000" i="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B547-5A78-4B3A-A98D-660A3D34DA34}" type="datetime1">
              <a:rPr lang="en-US" smtClean="0"/>
              <a:t>1/7/2024</a:t>
            </a:fld>
            <a:endParaRPr lang="en-US" dirty="0"/>
          </a:p>
        </p:txBody>
      </p:sp>
      <p:sp>
        <p:nvSpPr>
          <p:cNvPr id="5" name="Footer Placeholder 4"/>
          <p:cNvSpPr>
            <a:spLocks noGrp="1"/>
          </p:cNvSpPr>
          <p:nvPr>
            <p:ph type="ftr" sz="quarter" idx="11"/>
          </p:nvPr>
        </p:nvSpPr>
        <p:spPr/>
        <p:txBody>
          <a:bodyPr/>
          <a:lstStyle/>
          <a:p>
            <a:r>
              <a:rPr lang="en-US" dirty="0"/>
              <a:t>© 2020 Pullman &amp; Comley LLC</a:t>
            </a:r>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dirty="0"/>
          </a:p>
        </p:txBody>
      </p:sp>
    </p:spTree>
    <p:extLst>
      <p:ext uri="{BB962C8B-B14F-4D97-AF65-F5344CB8AC3E}">
        <p14:creationId xmlns:p14="http://schemas.microsoft.com/office/powerpoint/2010/main" val="26095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83"/>
            <a:ext cx="6248400" cy="1028834"/>
          </a:xfrm>
        </p:spPr>
        <p:txBody>
          <a:bodyPr anchor="ctr">
            <a:normAutofit/>
          </a:bodyPr>
          <a:lstStyle>
            <a:lvl1pPr algn="l">
              <a:defRPr sz="3200" b="0"/>
            </a:lvl1pPr>
          </a:lstStyle>
          <a:p>
            <a:r>
              <a:rPr lang="en-US"/>
              <a:t>Click to edit Master title style</a:t>
            </a:r>
          </a:p>
        </p:txBody>
      </p:sp>
      <p:sp>
        <p:nvSpPr>
          <p:cNvPr id="3" name="Picture Placeholder 2"/>
          <p:cNvSpPr>
            <a:spLocks noGrp="1"/>
          </p:cNvSpPr>
          <p:nvPr>
            <p:ph type="pic" idx="1"/>
          </p:nvPr>
        </p:nvSpPr>
        <p:spPr>
          <a:xfrm>
            <a:off x="156210" y="1511121"/>
            <a:ext cx="4419600" cy="4838700"/>
          </a:xfrm>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24400" y="1752600"/>
            <a:ext cx="3657600" cy="21336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042BC-8304-4F44-B2CF-B85C6F6BDC17}" type="datetime1">
              <a:rPr lang="en-US" smtClean="0"/>
              <a:t>1/7/2024</a:t>
            </a:fld>
            <a:endParaRPr lang="en-US" dirty="0"/>
          </a:p>
        </p:txBody>
      </p:sp>
      <p:sp>
        <p:nvSpPr>
          <p:cNvPr id="6" name="Footer Placeholder 5"/>
          <p:cNvSpPr>
            <a:spLocks noGrp="1"/>
          </p:cNvSpPr>
          <p:nvPr>
            <p:ph type="ftr" sz="quarter" idx="11"/>
          </p:nvPr>
        </p:nvSpPr>
        <p:spPr/>
        <p:txBody>
          <a:bodyPr/>
          <a:lstStyle/>
          <a:p>
            <a:r>
              <a:rPr lang="en-US" dirty="0"/>
              <a:t>© 2020 Pullman &amp; Comley LLC</a:t>
            </a:r>
          </a:p>
        </p:txBody>
      </p:sp>
      <p:sp>
        <p:nvSpPr>
          <p:cNvPr id="7" name="Slide Number Placeholder 6"/>
          <p:cNvSpPr>
            <a:spLocks noGrp="1"/>
          </p:cNvSpPr>
          <p:nvPr>
            <p:ph type="sldNum" sz="quarter" idx="12"/>
          </p:nvPr>
        </p:nvSpPr>
        <p:spPr/>
        <p:txBody>
          <a:bodyPr/>
          <a:lstStyle/>
          <a:p>
            <a:fld id="{080DD68C-5486-4B9A-B844-882072ED2919}" type="slidenum">
              <a:rPr lang="en-US" smtClean="0"/>
              <a:t>‹#›</a:t>
            </a:fld>
            <a:endParaRPr lang="en-US" dirty="0"/>
          </a:p>
        </p:txBody>
      </p:sp>
    </p:spTree>
    <p:extLst>
      <p:ext uri="{BB962C8B-B14F-4D97-AF65-F5344CB8AC3E}">
        <p14:creationId xmlns:p14="http://schemas.microsoft.com/office/powerpoint/2010/main" val="276326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4FFAD-9C12-481C-A641-7128348F68A1}" type="datetime1">
              <a:rPr lang="en-US" smtClean="0"/>
              <a:t>1/7/2024</a:t>
            </a:fld>
            <a:endParaRPr lang="en-US" dirty="0"/>
          </a:p>
        </p:txBody>
      </p:sp>
      <p:sp>
        <p:nvSpPr>
          <p:cNvPr id="5" name="Footer Placeholder 4"/>
          <p:cNvSpPr>
            <a:spLocks noGrp="1"/>
          </p:cNvSpPr>
          <p:nvPr>
            <p:ph type="ftr" sz="quarter" idx="11"/>
          </p:nvPr>
        </p:nvSpPr>
        <p:spPr/>
        <p:txBody>
          <a:bodyPr/>
          <a:lstStyle/>
          <a:p>
            <a:r>
              <a:rPr lang="en-US" dirty="0"/>
              <a:t>© 2020 Pullman &amp; Comley LLC</a:t>
            </a:r>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dirty="0"/>
          </a:p>
        </p:txBody>
      </p:sp>
    </p:spTree>
    <p:extLst>
      <p:ext uri="{BB962C8B-B14F-4D97-AF65-F5344CB8AC3E}">
        <p14:creationId xmlns:p14="http://schemas.microsoft.com/office/powerpoint/2010/main" val="7575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888B14-35D6-43DD-9D25-02903CEA43DB}" type="datetime1">
              <a:rPr lang="en-US" smtClean="0"/>
              <a:t>1/7/2024</a:t>
            </a:fld>
            <a:endParaRPr lang="en-US" dirty="0"/>
          </a:p>
        </p:txBody>
      </p:sp>
      <p:sp>
        <p:nvSpPr>
          <p:cNvPr id="5" name="Footer Placeholder 4"/>
          <p:cNvSpPr>
            <a:spLocks noGrp="1"/>
          </p:cNvSpPr>
          <p:nvPr>
            <p:ph type="ftr" sz="quarter" idx="11"/>
          </p:nvPr>
        </p:nvSpPr>
        <p:spPr/>
        <p:txBody>
          <a:bodyPr/>
          <a:lstStyle/>
          <a:p>
            <a:r>
              <a:rPr lang="en-US" dirty="0"/>
              <a:t>© 2020 Pullman &amp; Comley LLC</a:t>
            </a:r>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dirty="0"/>
          </a:p>
        </p:txBody>
      </p:sp>
      <p:sp>
        <p:nvSpPr>
          <p:cNvPr id="14" name="Text Placeholder 13"/>
          <p:cNvSpPr>
            <a:spLocks noGrp="1"/>
          </p:cNvSpPr>
          <p:nvPr>
            <p:ph type="body" sz="quarter" idx="13" hasCustomPrompt="1"/>
          </p:nvPr>
        </p:nvSpPr>
        <p:spPr>
          <a:xfrm>
            <a:off x="685800" y="1371600"/>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a:t>Attorney Name</a:t>
            </a:r>
          </a:p>
          <a:p>
            <a:pPr lvl="1"/>
            <a:r>
              <a:rPr lang="en-US" dirty="0"/>
              <a:t>Pullman &amp; </a:t>
            </a:r>
            <a:r>
              <a:rPr lang="en-US" dirty="0" err="1"/>
              <a:t>Comley</a:t>
            </a:r>
            <a:r>
              <a:rPr lang="en-US" dirty="0"/>
              <a:t>, LLC</a:t>
            </a:r>
          </a:p>
          <a:p>
            <a:pPr lvl="1"/>
            <a:r>
              <a:rPr lang="en-US" dirty="0"/>
              <a:t>Address</a:t>
            </a:r>
          </a:p>
          <a:p>
            <a:pPr lvl="1"/>
            <a:r>
              <a:rPr lang="en-US" dirty="0"/>
              <a:t>City, State 00000</a:t>
            </a:r>
          </a:p>
          <a:p>
            <a:pPr lvl="1"/>
            <a:r>
              <a:rPr lang="en-US" dirty="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a:t>Fax: 000.000.0000</a:t>
            </a:r>
          </a:p>
          <a:p>
            <a:pPr lvl="1"/>
            <a:r>
              <a:rPr lang="en-US" dirty="0"/>
              <a:t>Email: name@pullcom.com</a:t>
            </a:r>
          </a:p>
        </p:txBody>
      </p:sp>
      <p:sp>
        <p:nvSpPr>
          <p:cNvPr id="26" name="Title 1"/>
          <p:cNvSpPr txBox="1">
            <a:spLocks/>
          </p:cNvSpPr>
          <p:nvPr/>
        </p:nvSpPr>
        <p:spPr>
          <a:xfrm>
            <a:off x="457200" y="16143"/>
            <a:ext cx="6248400" cy="898257"/>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3200" kern="1200">
                <a:solidFill>
                  <a:schemeClr val="tx2"/>
                </a:solidFill>
                <a:latin typeface="+mj-lt"/>
                <a:ea typeface="+mj-ea"/>
                <a:cs typeface="+mj-cs"/>
              </a:defRPr>
            </a:lvl1pPr>
          </a:lstStyle>
          <a:p>
            <a:r>
              <a:rPr lang="en-US" dirty="0"/>
              <a:t>Contact Information</a:t>
            </a:r>
          </a:p>
        </p:txBody>
      </p:sp>
      <p:sp>
        <p:nvSpPr>
          <p:cNvPr id="27" name="Text Placeholder 13"/>
          <p:cNvSpPr>
            <a:spLocks noGrp="1"/>
          </p:cNvSpPr>
          <p:nvPr>
            <p:ph type="body" sz="quarter" idx="14" hasCustomPrompt="1"/>
          </p:nvPr>
        </p:nvSpPr>
        <p:spPr>
          <a:xfrm>
            <a:off x="4800600" y="1371600"/>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a:t>Attorney Name</a:t>
            </a:r>
          </a:p>
          <a:p>
            <a:pPr lvl="1"/>
            <a:r>
              <a:rPr lang="en-US" dirty="0"/>
              <a:t>Pullman &amp; </a:t>
            </a:r>
            <a:r>
              <a:rPr lang="en-US" dirty="0" err="1"/>
              <a:t>Comley</a:t>
            </a:r>
            <a:r>
              <a:rPr lang="en-US" dirty="0"/>
              <a:t>, LLC</a:t>
            </a:r>
          </a:p>
          <a:p>
            <a:pPr lvl="1"/>
            <a:r>
              <a:rPr lang="en-US" dirty="0"/>
              <a:t>Address</a:t>
            </a:r>
          </a:p>
          <a:p>
            <a:pPr lvl="1"/>
            <a:r>
              <a:rPr lang="en-US" dirty="0"/>
              <a:t>City, State 00000</a:t>
            </a:r>
          </a:p>
          <a:p>
            <a:pPr lvl="1"/>
            <a:r>
              <a:rPr lang="en-US" dirty="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a:t>Fax: 000.000.0000</a:t>
            </a:r>
          </a:p>
          <a:p>
            <a:pPr lvl="1"/>
            <a:r>
              <a:rPr lang="en-US" dirty="0"/>
              <a:t>Email: name@pullcom.com</a:t>
            </a:r>
          </a:p>
        </p:txBody>
      </p:sp>
      <p:sp>
        <p:nvSpPr>
          <p:cNvPr id="28" name="Text Placeholder 13"/>
          <p:cNvSpPr>
            <a:spLocks noGrp="1"/>
          </p:cNvSpPr>
          <p:nvPr>
            <p:ph type="body" sz="quarter" idx="15" hasCustomPrompt="1"/>
          </p:nvPr>
        </p:nvSpPr>
        <p:spPr>
          <a:xfrm>
            <a:off x="685800" y="3657600"/>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a:t>Attorney Name</a:t>
            </a:r>
          </a:p>
          <a:p>
            <a:pPr lvl="1"/>
            <a:r>
              <a:rPr lang="en-US" dirty="0"/>
              <a:t>Pullman &amp; </a:t>
            </a:r>
            <a:r>
              <a:rPr lang="en-US" dirty="0" err="1"/>
              <a:t>Comley</a:t>
            </a:r>
            <a:r>
              <a:rPr lang="en-US" dirty="0"/>
              <a:t>, LLC</a:t>
            </a:r>
          </a:p>
          <a:p>
            <a:pPr lvl="1"/>
            <a:r>
              <a:rPr lang="en-US" dirty="0"/>
              <a:t>Address</a:t>
            </a:r>
          </a:p>
          <a:p>
            <a:pPr lvl="1"/>
            <a:r>
              <a:rPr lang="en-US" dirty="0"/>
              <a:t>City, State 00000</a:t>
            </a:r>
          </a:p>
          <a:p>
            <a:pPr lvl="1"/>
            <a:r>
              <a:rPr lang="en-US" dirty="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a:t>Fax: 000.000.0000</a:t>
            </a:r>
          </a:p>
          <a:p>
            <a:pPr lvl="1"/>
            <a:r>
              <a:rPr lang="en-US" dirty="0"/>
              <a:t>Email: name@pullcom.com</a:t>
            </a:r>
          </a:p>
        </p:txBody>
      </p:sp>
      <p:sp>
        <p:nvSpPr>
          <p:cNvPr id="32" name="Text Placeholder 13"/>
          <p:cNvSpPr>
            <a:spLocks noGrp="1"/>
          </p:cNvSpPr>
          <p:nvPr>
            <p:ph type="body" sz="quarter" idx="16" hasCustomPrompt="1"/>
          </p:nvPr>
        </p:nvSpPr>
        <p:spPr>
          <a:xfrm>
            <a:off x="4800600" y="3657600"/>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a:t>Attorney Name</a:t>
            </a:r>
          </a:p>
          <a:p>
            <a:pPr lvl="1"/>
            <a:r>
              <a:rPr lang="en-US" dirty="0"/>
              <a:t>Pullman &amp; </a:t>
            </a:r>
            <a:r>
              <a:rPr lang="en-US" dirty="0" err="1"/>
              <a:t>Comley</a:t>
            </a:r>
            <a:r>
              <a:rPr lang="en-US" dirty="0"/>
              <a:t>, LLC</a:t>
            </a:r>
          </a:p>
          <a:p>
            <a:pPr lvl="1"/>
            <a:r>
              <a:rPr lang="en-US" dirty="0"/>
              <a:t>Address</a:t>
            </a:r>
          </a:p>
          <a:p>
            <a:pPr lvl="1"/>
            <a:r>
              <a:rPr lang="en-US" dirty="0"/>
              <a:t>City, State 00000</a:t>
            </a:r>
          </a:p>
          <a:p>
            <a:pPr lvl="1"/>
            <a:r>
              <a:rPr lang="en-US" dirty="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a:t>Fax: 000.000.0000</a:t>
            </a:r>
          </a:p>
          <a:p>
            <a:pPr lvl="1"/>
            <a:r>
              <a:rPr lang="en-US" dirty="0"/>
              <a:t>Email: name@pullcom.com</a:t>
            </a:r>
          </a:p>
        </p:txBody>
      </p:sp>
      <p:sp>
        <p:nvSpPr>
          <p:cNvPr id="10" name="Title 1">
            <a:extLst>
              <a:ext uri="{FF2B5EF4-FFF2-40B4-BE49-F238E27FC236}">
                <a16:creationId xmlns:a16="http://schemas.microsoft.com/office/drawing/2014/main" id="{468F5810-39DE-41C6-A7AD-346BC3BDD886}"/>
              </a:ext>
            </a:extLst>
          </p:cNvPr>
          <p:cNvSpPr txBox="1">
            <a:spLocks/>
          </p:cNvSpPr>
          <p:nvPr userDrawn="1"/>
        </p:nvSpPr>
        <p:spPr>
          <a:xfrm>
            <a:off x="457200" y="296883"/>
            <a:ext cx="6248400" cy="1028834"/>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200" kern="1200">
                <a:solidFill>
                  <a:schemeClr val="tx2"/>
                </a:solidFill>
                <a:latin typeface="+mj-lt"/>
                <a:ea typeface="+mj-ea"/>
                <a:cs typeface="+mj-cs"/>
              </a:defRPr>
            </a:lvl1pPr>
          </a:lstStyle>
          <a:p>
            <a:r>
              <a:rPr lang="en-US" dirty="0"/>
              <a:t>Contact Information</a:t>
            </a:r>
          </a:p>
        </p:txBody>
      </p:sp>
    </p:spTree>
    <p:extLst>
      <p:ext uri="{BB962C8B-B14F-4D97-AF65-F5344CB8AC3E}">
        <p14:creationId xmlns:p14="http://schemas.microsoft.com/office/powerpoint/2010/main" val="13322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5848156"/>
            <a:ext cx="8229600" cy="381000"/>
          </a:xfrm>
          <a:prstGeom prst="rect">
            <a:avLst/>
          </a:prstGeom>
          <a:noFill/>
        </p:spPr>
        <p:txBody>
          <a:bodyPr wrap="square" lIns="91429" tIns="45715" rIns="91429" bIns="45715" rtlCol="0" anchor="ctr" anchorCtr="0">
            <a:noAutofit/>
          </a:bodyPr>
          <a:lstStyle/>
          <a:p>
            <a:pPr algn="ctr"/>
            <a:r>
              <a:rPr lang="en-US" sz="900" b="1" dirty="0">
                <a:solidFill>
                  <a:srgbClr val="112732"/>
                </a:solidFill>
              </a:rPr>
              <a:t>BRIDGEPORT      |      HARTFORD      |      SPRINGFIELD      </a:t>
            </a:r>
            <a:r>
              <a:rPr lang="en-US" sz="900" b="1" baseline="0" dirty="0">
                <a:solidFill>
                  <a:srgbClr val="112732"/>
                </a:solidFill>
              </a:rPr>
              <a:t> </a:t>
            </a:r>
            <a:r>
              <a:rPr lang="en-US" sz="900" b="1" dirty="0">
                <a:solidFill>
                  <a:srgbClr val="112732"/>
                </a:solidFill>
              </a:rPr>
              <a:t>|      STAMFORD      |      WATERBURY      |      WESTPORT      |      WHITE PLAINS</a:t>
            </a:r>
          </a:p>
        </p:txBody>
      </p:sp>
      <p:sp>
        <p:nvSpPr>
          <p:cNvPr id="7" name="TextBox 6"/>
          <p:cNvSpPr txBox="1"/>
          <p:nvPr/>
        </p:nvSpPr>
        <p:spPr>
          <a:xfrm>
            <a:off x="1714500" y="3429000"/>
            <a:ext cx="5715000" cy="830997"/>
          </a:xfrm>
          <a:prstGeom prst="rect">
            <a:avLst/>
          </a:prstGeom>
          <a:noFill/>
        </p:spPr>
        <p:txBody>
          <a:bodyPr wrap="square" rtlCol="0">
            <a:spAutoFit/>
          </a:bodyPr>
          <a:lstStyle/>
          <a:p>
            <a:pPr algn="ctr"/>
            <a:r>
              <a:rPr lang="en-US" sz="1200" b="1" dirty="0"/>
              <a:t>These slides are intended for educational and informational purposes only. Readers are advised to seek appropriate professional consultation before acting on any matters in this update. These slides may be considered attorney advertising. Prior results do not guarantee a similar outcome.</a:t>
            </a:r>
            <a:endParaRPr lang="en-US" sz="1200" dirty="0"/>
          </a:p>
        </p:txBody>
      </p:sp>
      <p:sp>
        <p:nvSpPr>
          <p:cNvPr id="10" name="TextBox 9"/>
          <p:cNvSpPr txBox="1"/>
          <p:nvPr/>
        </p:nvSpPr>
        <p:spPr>
          <a:xfrm>
            <a:off x="457200" y="6324600"/>
            <a:ext cx="8229600" cy="533400"/>
          </a:xfrm>
          <a:prstGeom prst="rect">
            <a:avLst/>
          </a:prstGeom>
          <a:noFill/>
        </p:spPr>
        <p:txBody>
          <a:bodyPr wrap="square" lIns="91429" tIns="45715" rIns="91429" bIns="45715" rtlCol="0" anchor="ctr" anchorCtr="0">
            <a:noAutofit/>
          </a:bodyPr>
          <a:lstStyle/>
          <a:p>
            <a:pPr algn="ctr"/>
            <a:r>
              <a:rPr lang="en-US" sz="1000" b="1" spc="0" dirty="0">
                <a:solidFill>
                  <a:schemeClr val="bg1"/>
                </a:solidFill>
              </a:rPr>
              <a:t>www.pullcom.com</a:t>
            </a:r>
          </a:p>
        </p:txBody>
      </p:sp>
    </p:spTree>
    <p:extLst>
      <p:ext uri="{BB962C8B-B14F-4D97-AF65-F5344CB8AC3E}">
        <p14:creationId xmlns:p14="http://schemas.microsoft.com/office/powerpoint/2010/main" val="271006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1"/>
            <a:ext cx="8229600" cy="1828800"/>
          </a:xfrm>
        </p:spPr>
        <p:txBody>
          <a:bodyPr anchor="b">
            <a:normAutofit/>
          </a:bodyPr>
          <a:lstStyle>
            <a:lvl1pPr algn="l">
              <a:defRPr sz="3600" b="0" i="0" cap="none" baseline="0"/>
            </a:lvl1pPr>
          </a:lstStyle>
          <a:p>
            <a:r>
              <a:rPr lang="en-US"/>
              <a:t>Click to edit Master title style</a:t>
            </a:r>
            <a:endParaRPr lang="en-US" dirty="0"/>
          </a:p>
        </p:txBody>
      </p:sp>
      <p:sp>
        <p:nvSpPr>
          <p:cNvPr id="3" name="Text Placeholder 2"/>
          <p:cNvSpPr>
            <a:spLocks noGrp="1"/>
          </p:cNvSpPr>
          <p:nvPr>
            <p:ph type="body" idx="1"/>
          </p:nvPr>
        </p:nvSpPr>
        <p:spPr>
          <a:xfrm>
            <a:off x="457200" y="3581400"/>
            <a:ext cx="8229599" cy="1828800"/>
          </a:xfrm>
        </p:spPr>
        <p:txBody>
          <a:bodyPr anchor="t"/>
          <a:lstStyle>
            <a:lvl1pPr marL="0" indent="0">
              <a:buNone/>
              <a:defRPr sz="2000" i="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CEB24-6580-4920-B971-999681A408BD}" type="datetime1">
              <a:rPr lang="en-US" smtClean="0"/>
              <a:t>1/7/2024</a:t>
            </a:fld>
            <a:endParaRPr lang="en-US" dirty="0"/>
          </a:p>
        </p:txBody>
      </p:sp>
      <p:sp>
        <p:nvSpPr>
          <p:cNvPr id="5" name="Footer Placeholder 4"/>
          <p:cNvSpPr>
            <a:spLocks noGrp="1"/>
          </p:cNvSpPr>
          <p:nvPr>
            <p:ph type="ftr" sz="quarter" idx="11"/>
          </p:nvPr>
        </p:nvSpPr>
        <p:spPr/>
        <p:txBody>
          <a:bodyPr/>
          <a:lstStyle/>
          <a:p>
            <a:r>
              <a:rPr lang="en-US" dirty="0"/>
              <a:t>© 2020 Pullman &amp; Comley LLC</a:t>
            </a:r>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dirty="0"/>
          </a:p>
        </p:txBody>
      </p:sp>
    </p:spTree>
    <p:extLst>
      <p:ext uri="{BB962C8B-B14F-4D97-AF65-F5344CB8AC3E}">
        <p14:creationId xmlns:p14="http://schemas.microsoft.com/office/powerpoint/2010/main" val="43535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886200" cy="4419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371600"/>
            <a:ext cx="3886200" cy="4419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7E16DA-A5B2-4CD7-9F10-5800AABEA462}" type="datetime1">
              <a:rPr lang="en-US" smtClean="0"/>
              <a:t>1/7/2024</a:t>
            </a:fld>
            <a:endParaRPr lang="en-US" dirty="0"/>
          </a:p>
        </p:txBody>
      </p:sp>
      <p:sp>
        <p:nvSpPr>
          <p:cNvPr id="6" name="Footer Placeholder 5"/>
          <p:cNvSpPr>
            <a:spLocks noGrp="1"/>
          </p:cNvSpPr>
          <p:nvPr>
            <p:ph type="ftr" sz="quarter" idx="11"/>
          </p:nvPr>
        </p:nvSpPr>
        <p:spPr/>
        <p:txBody>
          <a:bodyPr/>
          <a:lstStyle/>
          <a:p>
            <a:r>
              <a:rPr lang="en-US" dirty="0"/>
              <a:t>© 2020 Pullman &amp; Comley LLC</a:t>
            </a:r>
          </a:p>
        </p:txBody>
      </p:sp>
      <p:sp>
        <p:nvSpPr>
          <p:cNvPr id="7" name="Slide Number Placeholder 6"/>
          <p:cNvSpPr>
            <a:spLocks noGrp="1"/>
          </p:cNvSpPr>
          <p:nvPr>
            <p:ph type="sldNum" sz="quarter" idx="12"/>
          </p:nvPr>
        </p:nvSpPr>
        <p:spPr/>
        <p:txBody>
          <a:bodyPr/>
          <a:lstStyle/>
          <a:p>
            <a:fld id="{080DD68C-5486-4B9A-B844-882072ED2919}" type="slidenum">
              <a:rPr lang="en-US" smtClean="0"/>
              <a:t>‹#›</a:t>
            </a:fld>
            <a:endParaRPr lang="en-US" dirty="0"/>
          </a:p>
        </p:txBody>
      </p:sp>
    </p:spTree>
    <p:extLst>
      <p:ext uri="{BB962C8B-B14F-4D97-AF65-F5344CB8AC3E}">
        <p14:creationId xmlns:p14="http://schemas.microsoft.com/office/powerpoint/2010/main" val="314749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1600"/>
            <a:ext cx="3886200" cy="685800"/>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33600"/>
            <a:ext cx="3886200" cy="365759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04386" y="1371600"/>
            <a:ext cx="3886200" cy="685800"/>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04386" y="2133600"/>
            <a:ext cx="3886200" cy="365759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B984E3-6B6B-4AF5-BDDD-108AB62D347C}" type="datetime1">
              <a:rPr lang="en-US" smtClean="0"/>
              <a:t>1/7/2024</a:t>
            </a:fld>
            <a:endParaRPr lang="en-US" dirty="0"/>
          </a:p>
        </p:txBody>
      </p:sp>
      <p:sp>
        <p:nvSpPr>
          <p:cNvPr id="8" name="Footer Placeholder 7"/>
          <p:cNvSpPr>
            <a:spLocks noGrp="1"/>
          </p:cNvSpPr>
          <p:nvPr>
            <p:ph type="ftr" sz="quarter" idx="11"/>
          </p:nvPr>
        </p:nvSpPr>
        <p:spPr/>
        <p:txBody>
          <a:bodyPr/>
          <a:lstStyle/>
          <a:p>
            <a:r>
              <a:rPr lang="en-US" dirty="0"/>
              <a:t>© 2020 Pullman &amp; Comley LLC</a:t>
            </a:r>
          </a:p>
        </p:txBody>
      </p:sp>
      <p:sp>
        <p:nvSpPr>
          <p:cNvPr id="9" name="Slide Number Placeholder 8"/>
          <p:cNvSpPr>
            <a:spLocks noGrp="1"/>
          </p:cNvSpPr>
          <p:nvPr>
            <p:ph type="sldNum" sz="quarter" idx="12"/>
          </p:nvPr>
        </p:nvSpPr>
        <p:spPr/>
        <p:txBody>
          <a:bodyPr/>
          <a:lstStyle/>
          <a:p>
            <a:fld id="{080DD68C-5486-4B9A-B844-882072ED2919}" type="slidenum">
              <a:rPr lang="en-US" smtClean="0"/>
              <a:t>‹#›</a:t>
            </a:fld>
            <a:endParaRPr lang="en-US" dirty="0"/>
          </a:p>
        </p:txBody>
      </p:sp>
    </p:spTree>
    <p:extLst>
      <p:ext uri="{BB962C8B-B14F-4D97-AF65-F5344CB8AC3E}">
        <p14:creationId xmlns:p14="http://schemas.microsoft.com/office/powerpoint/2010/main" val="158169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ECE37F-5721-4E5B-B840-F1F61F9E56D0}" type="datetime1">
              <a:rPr lang="en-US" smtClean="0"/>
              <a:t>1/7/2024</a:t>
            </a:fld>
            <a:endParaRPr lang="en-US" dirty="0"/>
          </a:p>
        </p:txBody>
      </p:sp>
      <p:sp>
        <p:nvSpPr>
          <p:cNvPr id="4" name="Footer Placeholder 3"/>
          <p:cNvSpPr>
            <a:spLocks noGrp="1"/>
          </p:cNvSpPr>
          <p:nvPr>
            <p:ph type="ftr" sz="quarter" idx="11"/>
          </p:nvPr>
        </p:nvSpPr>
        <p:spPr/>
        <p:txBody>
          <a:bodyPr/>
          <a:lstStyle/>
          <a:p>
            <a:r>
              <a:rPr lang="en-US" dirty="0"/>
              <a:t>© 2020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a:t>
            </a:fld>
            <a:endParaRPr lang="en-US" dirty="0"/>
          </a:p>
        </p:txBody>
      </p:sp>
    </p:spTree>
    <p:extLst>
      <p:ext uri="{BB962C8B-B14F-4D97-AF65-F5344CB8AC3E}">
        <p14:creationId xmlns:p14="http://schemas.microsoft.com/office/powerpoint/2010/main" val="15575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29D34-56CA-43D6-BF9A-D3B6087F4849}" type="datetime1">
              <a:rPr lang="en-US" smtClean="0"/>
              <a:t>1/7/2024</a:t>
            </a:fld>
            <a:endParaRPr lang="en-US" dirty="0"/>
          </a:p>
        </p:txBody>
      </p:sp>
      <p:sp>
        <p:nvSpPr>
          <p:cNvPr id="3" name="Footer Placeholder 2"/>
          <p:cNvSpPr>
            <a:spLocks noGrp="1"/>
          </p:cNvSpPr>
          <p:nvPr>
            <p:ph type="ftr" sz="quarter" idx="11"/>
          </p:nvPr>
        </p:nvSpPr>
        <p:spPr/>
        <p:txBody>
          <a:bodyPr/>
          <a:lstStyle/>
          <a:p>
            <a:r>
              <a:rPr lang="en-US" dirty="0"/>
              <a:t>© 2020 Pullman &amp; Comley LLC</a:t>
            </a:r>
          </a:p>
        </p:txBody>
      </p:sp>
      <p:sp>
        <p:nvSpPr>
          <p:cNvPr id="4" name="Slide Number Placeholder 3"/>
          <p:cNvSpPr>
            <a:spLocks noGrp="1"/>
          </p:cNvSpPr>
          <p:nvPr>
            <p:ph type="sldNum" sz="quarter" idx="12"/>
          </p:nvPr>
        </p:nvSpPr>
        <p:spPr/>
        <p:txBody>
          <a:bodyPr/>
          <a:lstStyle/>
          <a:p>
            <a:fld id="{080DD68C-5486-4B9A-B844-882072ED2919}" type="slidenum">
              <a:rPr lang="en-US" smtClean="0"/>
              <a:t>‹#›</a:t>
            </a:fld>
            <a:endParaRPr lang="en-US" dirty="0"/>
          </a:p>
        </p:txBody>
      </p:sp>
    </p:spTree>
    <p:extLst>
      <p:ext uri="{BB962C8B-B14F-4D97-AF65-F5344CB8AC3E}">
        <p14:creationId xmlns:p14="http://schemas.microsoft.com/office/powerpoint/2010/main" val="119496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5870448" cy="9144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4752"/>
            <a:ext cx="82296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46520"/>
            <a:ext cx="1371600" cy="274320"/>
          </a:xfrm>
          <a:prstGeom prst="rect">
            <a:avLst/>
          </a:prstGeom>
        </p:spPr>
        <p:txBody>
          <a:bodyPr vert="horz" lIns="91440" tIns="45720" rIns="91440" bIns="45720" rtlCol="0" anchor="ctr"/>
          <a:lstStyle>
            <a:lvl1pPr algn="l">
              <a:defRPr sz="1000">
                <a:solidFill>
                  <a:schemeClr val="bg1"/>
                </a:solidFill>
                <a:latin typeface="+mj-lt"/>
              </a:defRPr>
            </a:lvl1pPr>
          </a:lstStyle>
          <a:p>
            <a:fld id="{9B0DAFC3-9774-45F4-875A-C579428BA548}" type="datetime1">
              <a:rPr lang="en-US" smtClean="0"/>
              <a:t>1/7/2024</a:t>
            </a:fld>
            <a:endParaRPr lang="en-US" dirty="0"/>
          </a:p>
        </p:txBody>
      </p:sp>
      <p:sp>
        <p:nvSpPr>
          <p:cNvPr id="5" name="Footer Placeholder 4"/>
          <p:cNvSpPr>
            <a:spLocks noGrp="1"/>
          </p:cNvSpPr>
          <p:nvPr>
            <p:ph type="ftr" sz="quarter" idx="3"/>
          </p:nvPr>
        </p:nvSpPr>
        <p:spPr>
          <a:xfrm>
            <a:off x="6762482" y="6446520"/>
            <a:ext cx="2096036" cy="274320"/>
          </a:xfrm>
          <a:prstGeom prst="rect">
            <a:avLst/>
          </a:prstGeom>
        </p:spPr>
        <p:txBody>
          <a:bodyPr vert="horz" lIns="91440" tIns="45720" rIns="91440" bIns="45720" rtlCol="0" anchor="ctr"/>
          <a:lstStyle>
            <a:lvl1pPr algn="ctr">
              <a:defRPr sz="1000" b="1" i="0">
                <a:solidFill>
                  <a:srgbClr val="112732"/>
                </a:solidFill>
                <a:latin typeface="Arial"/>
                <a:cs typeface="Arial"/>
              </a:defRPr>
            </a:lvl1pPr>
          </a:lstStyle>
          <a:p>
            <a:r>
              <a:rPr lang="en-US" dirty="0"/>
              <a:t>© 2020 Pullman &amp; Comley LLC</a:t>
            </a:r>
          </a:p>
        </p:txBody>
      </p:sp>
      <p:sp>
        <p:nvSpPr>
          <p:cNvPr id="6" name="Slide Number Placeholder 5"/>
          <p:cNvSpPr>
            <a:spLocks noGrp="1"/>
          </p:cNvSpPr>
          <p:nvPr>
            <p:ph type="sldNum" sz="quarter" idx="4"/>
          </p:nvPr>
        </p:nvSpPr>
        <p:spPr>
          <a:xfrm>
            <a:off x="4114800" y="6446520"/>
            <a:ext cx="2133600" cy="274320"/>
          </a:xfrm>
          <a:prstGeom prst="rect">
            <a:avLst/>
          </a:prstGeom>
        </p:spPr>
        <p:txBody>
          <a:bodyPr vert="horz" lIns="0" tIns="0" rIns="0" bIns="0" rtlCol="0" anchor="ctr"/>
          <a:lstStyle>
            <a:lvl1pPr algn="r">
              <a:defRPr sz="1000" b="1">
                <a:solidFill>
                  <a:schemeClr val="bg1"/>
                </a:solidFill>
                <a:latin typeface="Arial"/>
                <a:cs typeface="Arial"/>
              </a:defRPr>
            </a:lvl1pPr>
          </a:lstStyle>
          <a:p>
            <a:fld id="{080DD68C-5486-4B9A-B844-882072ED2919}" type="slidenum">
              <a:rPr lang="en-US" smtClean="0"/>
              <a:t>‹#›</a:t>
            </a:fld>
            <a:endParaRPr lang="en-US" dirty="0"/>
          </a:p>
        </p:txBody>
      </p:sp>
    </p:spTree>
    <p:extLst>
      <p:ext uri="{BB962C8B-B14F-4D97-AF65-F5344CB8AC3E}">
        <p14:creationId xmlns:p14="http://schemas.microsoft.com/office/powerpoint/2010/main" val="93450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61" r:id="rId11"/>
    <p:sldLayoutId id="2147483663" r:id="rId12"/>
    <p:sldLayoutId id="2147483665" r:id="rId13"/>
    <p:sldLayoutId id="214748367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200" kern="1200">
          <a:solidFill>
            <a:schemeClr val="tx2"/>
          </a:solidFill>
          <a:latin typeface="+mj-lt"/>
          <a:ea typeface="+mj-ea"/>
          <a:cs typeface="+mj-cs"/>
        </a:defRPr>
      </a:lvl1pPr>
    </p:titleStyle>
    <p:bodyStyle>
      <a:lvl1pPr marL="231775" indent="-231775" algn="l" defTabSz="914400" rtl="0" eaLnBrk="1" latinLnBrk="0" hangingPunct="1">
        <a:spcBef>
          <a:spcPts val="800"/>
        </a:spcBef>
        <a:buFont typeface="Wingdings" pitchFamily="2" charset="2"/>
        <a:buChar char="§"/>
        <a:defRPr sz="2000" kern="1200">
          <a:solidFill>
            <a:schemeClr val="tx2"/>
          </a:solidFill>
          <a:latin typeface="+mn-lt"/>
          <a:ea typeface="+mn-ea"/>
          <a:cs typeface="+mn-cs"/>
        </a:defRPr>
      </a:lvl1pPr>
      <a:lvl2pPr marL="561975" indent="-214313" algn="l" defTabSz="914400" rtl="0" eaLnBrk="1" latinLnBrk="0" hangingPunct="1">
        <a:spcBef>
          <a:spcPts val="600"/>
        </a:spcBef>
        <a:buFont typeface="Arial" pitchFamily="34" charset="0"/>
        <a:buChar char="–"/>
        <a:defRPr sz="1800" kern="1200">
          <a:solidFill>
            <a:schemeClr val="tx2"/>
          </a:solidFill>
          <a:latin typeface="+mn-lt"/>
          <a:ea typeface="+mn-ea"/>
          <a:cs typeface="+mn-cs"/>
        </a:defRPr>
      </a:lvl2pPr>
      <a:lvl3pPr marL="914400" indent="-231775" algn="l" defTabSz="914400" rtl="0" eaLnBrk="1" latinLnBrk="0" hangingPunct="1">
        <a:spcBef>
          <a:spcPts val="600"/>
        </a:spcBef>
        <a:buFont typeface="Wingdings" pitchFamily="2" charset="2"/>
        <a:buChar char="§"/>
        <a:defRPr sz="1600" kern="1200">
          <a:solidFill>
            <a:schemeClr val="tx2"/>
          </a:solidFill>
          <a:latin typeface="+mn-lt"/>
          <a:ea typeface="+mn-ea"/>
          <a:cs typeface="+mn-cs"/>
        </a:defRPr>
      </a:lvl3pPr>
      <a:lvl4pPr marL="1262063" indent="-231775" algn="l" defTabSz="914400" rtl="0" eaLnBrk="1" latinLnBrk="0" hangingPunct="1">
        <a:spcBef>
          <a:spcPts val="600"/>
        </a:spcBef>
        <a:buFont typeface="Arial" pitchFamily="34" charset="0"/>
        <a:buChar char="–"/>
        <a:tabLst/>
        <a:defRPr sz="1400" kern="1200">
          <a:solidFill>
            <a:schemeClr val="tx2"/>
          </a:solidFill>
          <a:latin typeface="+mn-lt"/>
          <a:ea typeface="+mn-ea"/>
          <a:cs typeface="+mn-cs"/>
        </a:defRPr>
      </a:lvl4pPr>
      <a:lvl5pPr marL="1597025" indent="-219075" algn="l" defTabSz="914400" rtl="0" eaLnBrk="1" latinLnBrk="0" hangingPunct="1">
        <a:spcBef>
          <a:spcPts val="6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abe.org/page.cfm?p=1256&amp;pback=124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762000"/>
            <a:ext cx="8305800" cy="3429000"/>
          </a:xfrm>
        </p:spPr>
        <p:txBody>
          <a:bodyPr>
            <a:normAutofit/>
          </a:bodyPr>
          <a:lstStyle/>
          <a:p>
            <a:br>
              <a:rPr lang="en-US" b="1" i="1" dirty="0">
                <a:solidFill>
                  <a:srgbClr val="002060"/>
                </a:solidFill>
              </a:rPr>
            </a:br>
            <a:r>
              <a:rPr lang="en-US" b="1" i="1" dirty="0">
                <a:solidFill>
                  <a:srgbClr val="002060"/>
                </a:solidFill>
              </a:rPr>
              <a:t>Understanding Connecticut’s Freedom of Information Act</a:t>
            </a:r>
            <a:br>
              <a:rPr lang="en-US" b="1" i="1" dirty="0">
                <a:solidFill>
                  <a:srgbClr val="002060"/>
                </a:solidFill>
              </a:rPr>
            </a:br>
            <a:endParaRPr lang="en-US" b="1" i="1" dirty="0">
              <a:solidFill>
                <a:srgbClr val="002060"/>
              </a:solidFill>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838200" y="2819400"/>
            <a:ext cx="7467600" cy="1981200"/>
          </a:xfrm>
        </p:spPr>
        <p:txBody>
          <a:bodyPr/>
          <a:lstStyle/>
          <a:p>
            <a:r>
              <a:rPr lang="en-US" dirty="0">
                <a:latin typeface="+mn-lt"/>
              </a:rPr>
              <a:t> </a:t>
            </a:r>
          </a:p>
          <a:p>
            <a:r>
              <a:rPr lang="en-US" sz="2800" dirty="0">
                <a:latin typeface="+mn-lt"/>
              </a:rPr>
              <a:t>Presented by</a:t>
            </a:r>
            <a:r>
              <a:rPr lang="en-US" dirty="0">
                <a:latin typeface="+mn-lt"/>
              </a:rPr>
              <a:t>:</a:t>
            </a:r>
          </a:p>
          <a:p>
            <a:r>
              <a:rPr lang="en-US" sz="1800" b="1" i="1" dirty="0">
                <a:solidFill>
                  <a:schemeClr val="accent1">
                    <a:lumMod val="90000"/>
                    <a:lumOff val="10000"/>
                  </a:schemeClr>
                </a:solidFill>
                <a:latin typeface="+mn-lt"/>
              </a:rPr>
              <a:t>Mark J. Sommaruga</a:t>
            </a:r>
          </a:p>
          <a:p>
            <a:r>
              <a:rPr lang="en-US" sz="1800" b="1" dirty="0">
                <a:solidFill>
                  <a:srgbClr val="00B050"/>
                </a:solidFill>
                <a:latin typeface="+mn-lt"/>
              </a:rPr>
              <a:t>Pullman &amp; Comley, LLC</a:t>
            </a:r>
          </a:p>
          <a:p>
            <a:endParaRPr lang="en-US" sz="1800" b="1" dirty="0">
              <a:solidFill>
                <a:srgbClr val="00B050"/>
              </a:solidFill>
              <a:latin typeface="+mn-lt"/>
            </a:endParaRPr>
          </a:p>
          <a:p>
            <a:endParaRPr lang="en-US" sz="1800" b="1" dirty="0">
              <a:solidFill>
                <a:srgbClr val="00B050"/>
              </a:solidFill>
              <a:latin typeface="+mn-lt"/>
            </a:endParaRPr>
          </a:p>
          <a:p>
            <a:endParaRPr lang="en-US" dirty="0">
              <a:latin typeface="+mn-lt"/>
            </a:endParaRPr>
          </a:p>
          <a:p>
            <a:r>
              <a:rPr lang="en-US" dirty="0">
                <a:latin typeface="+mn-lt"/>
              </a:rPr>
              <a:t>	</a:t>
            </a:r>
          </a:p>
          <a:p>
            <a:r>
              <a:rPr lang="en-US" dirty="0"/>
              <a:t>E</a:t>
            </a:r>
          </a:p>
        </p:txBody>
      </p:sp>
      <p:sp>
        <p:nvSpPr>
          <p:cNvPr id="9" name="Text Placeholder 8"/>
          <p:cNvSpPr>
            <a:spLocks noGrp="1"/>
          </p:cNvSpPr>
          <p:nvPr>
            <p:ph type="body" sz="quarter" idx="10"/>
          </p:nvPr>
        </p:nvSpPr>
        <p:spPr>
          <a:xfrm>
            <a:off x="1676400" y="5562600"/>
            <a:ext cx="5791200" cy="533400"/>
          </a:xfrm>
        </p:spPr>
        <p:txBody>
          <a:bodyPr/>
          <a:lstStyle/>
          <a:p>
            <a:r>
              <a:rPr lang="en-US" dirty="0"/>
              <a:t>January 9, 2024</a:t>
            </a:r>
          </a:p>
        </p:txBody>
      </p:sp>
    </p:spTree>
    <p:extLst>
      <p:ext uri="{BB962C8B-B14F-4D97-AF65-F5344CB8AC3E}">
        <p14:creationId xmlns:p14="http://schemas.microsoft.com/office/powerpoint/2010/main" val="141343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3D4C-0CCB-404F-A042-41CF5F726D3F}"/>
              </a:ext>
            </a:extLst>
          </p:cNvPr>
          <p:cNvSpPr>
            <a:spLocks noGrp="1"/>
          </p:cNvSpPr>
          <p:nvPr>
            <p:ph type="title"/>
          </p:nvPr>
        </p:nvSpPr>
        <p:spPr/>
        <p:txBody>
          <a:bodyPr/>
          <a:lstStyle/>
          <a:p>
            <a:r>
              <a:rPr lang="en-US" sz="3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Remote/Hybrid Meetings and Public Comments</a:t>
            </a:r>
            <a:endParaRPr lang="en-US" dirty="0">
              <a:solidFill>
                <a:srgbClr val="002060"/>
              </a:solidFill>
            </a:endParaRPr>
          </a:p>
        </p:txBody>
      </p:sp>
      <p:sp>
        <p:nvSpPr>
          <p:cNvPr id="3" name="Content Placeholder 2">
            <a:extLst>
              <a:ext uri="{FF2B5EF4-FFF2-40B4-BE49-F238E27FC236}">
                <a16:creationId xmlns:a16="http://schemas.microsoft.com/office/drawing/2014/main" id="{FC902688-EDF9-4A03-A27B-F98F18986251}"/>
              </a:ext>
            </a:extLst>
          </p:cNvPr>
          <p:cNvSpPr>
            <a:spLocks noGrp="1"/>
          </p:cNvSpPr>
          <p:nvPr>
            <p:ph idx="1"/>
          </p:nvPr>
        </p:nvSpPr>
        <p:spPr/>
        <p:txBody>
          <a:bodyPr/>
          <a:lstStyle/>
          <a:p>
            <a:pPr marL="0" marR="0" algn="just">
              <a:spcBef>
                <a:spcPts val="0"/>
              </a:spcBef>
              <a:spcAft>
                <a:spcPts val="0"/>
              </a:spcAft>
            </a:pP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Members of the public attending remotely must be provided with the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same opportunit</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y</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to provide comment and participate in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meeting </a:t>
            </a:r>
            <a:r>
              <a:rPr lang="x-none"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that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they</a:t>
            </a:r>
            <a:r>
              <a:rPr lang="x-none"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would be accorded if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it </a:t>
            </a:r>
            <a:r>
              <a:rPr lang="x-none"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w</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as</a:t>
            </a:r>
            <a:r>
              <a:rPr lang="x-none"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in</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x-none"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person</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algn="just">
              <a:spcBef>
                <a:spcPts val="0"/>
              </a:spcBef>
              <a:spcAft>
                <a:spcPts val="0"/>
              </a:spcAft>
              <a:buNone/>
            </a:pPr>
            <a:endPar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Boards are NOT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requir</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ed</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to offer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persons</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attending</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 meeting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remotely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opportunity for comment if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they are</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not required by law for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persons attending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person.</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a:spcBef>
                <a:spcPts val="0"/>
              </a:spcBef>
              <a:spcAft>
                <a:spcPts val="0"/>
              </a:spcAft>
              <a:buNone/>
            </a:pPr>
            <a:r>
              <a:rPr lang="x-none"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6AC89C00-00DC-4C73-9AD7-954682893792}"/>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60E45810-3D0C-4E6D-A3F0-EA140DC771EF}"/>
              </a:ext>
            </a:extLst>
          </p:cNvPr>
          <p:cNvSpPr>
            <a:spLocks noGrp="1"/>
          </p:cNvSpPr>
          <p:nvPr>
            <p:ph type="sldNum" sz="quarter" idx="12"/>
          </p:nvPr>
        </p:nvSpPr>
        <p:spPr/>
        <p:txBody>
          <a:bodyPr/>
          <a:lstStyle/>
          <a:p>
            <a:fld id="{080DD68C-5486-4B9A-B844-882072ED2919}" type="slidenum">
              <a:rPr lang="en-US" smtClean="0"/>
              <a:t>10</a:t>
            </a:fld>
            <a:endParaRPr lang="en-US" dirty="0"/>
          </a:p>
        </p:txBody>
      </p:sp>
    </p:spTree>
    <p:extLst>
      <p:ext uri="{BB962C8B-B14F-4D97-AF65-F5344CB8AC3E}">
        <p14:creationId xmlns:p14="http://schemas.microsoft.com/office/powerpoint/2010/main" val="256916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4A01-4386-44DD-9B9B-7AD502A2A638}"/>
              </a:ext>
            </a:extLst>
          </p:cNvPr>
          <p:cNvSpPr>
            <a:spLocks noGrp="1"/>
          </p:cNvSpPr>
          <p:nvPr>
            <p:ph type="title"/>
          </p:nvPr>
        </p:nvSpPr>
        <p:spPr/>
        <p:txBody>
          <a:bodyPr/>
          <a:lstStyle/>
          <a:p>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Board Member Remote Participation</a:t>
            </a:r>
            <a:endParaRPr lang="en-US" dirty="0"/>
          </a:p>
        </p:txBody>
      </p:sp>
      <p:sp>
        <p:nvSpPr>
          <p:cNvPr id="3" name="Content Placeholder 2">
            <a:extLst>
              <a:ext uri="{FF2B5EF4-FFF2-40B4-BE49-F238E27FC236}">
                <a16:creationId xmlns:a16="http://schemas.microsoft.com/office/drawing/2014/main" id="{CC4D06D0-8D90-485B-990F-0B946C48F669}"/>
              </a:ext>
            </a:extLst>
          </p:cNvPr>
          <p:cNvSpPr>
            <a:spLocks noGrp="1"/>
          </p:cNvSpPr>
          <p:nvPr>
            <p:ph idx="1"/>
          </p:nvPr>
        </p:nvSpPr>
        <p:spPr/>
        <p:txBody>
          <a:bodyPr>
            <a:normAutofit lnSpcReduction="10000"/>
          </a:bodyPr>
          <a:lstStyle/>
          <a:p>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Board members may have to be provided with the</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opportunity to participate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meetings remotely, even if it is an in-person meeting. (At least that is how I read it.)   </a:t>
            </a:r>
          </a:p>
          <a:p>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Boards are</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not required to adjourn or postpone a meeting if a member loses the ability to participate because of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issues with</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that member's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electronic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connection, </a:t>
            </a:r>
            <a:r>
              <a:rPr lang="x-none"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unless the member's participation is necessary for</a:t>
            </a:r>
            <a:r>
              <a:rPr lang="en-US"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a:t>
            </a:r>
            <a:r>
              <a:rPr lang="x-none"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quorum</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Unless</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unanimous</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vote</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taken at a meeting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which any member participates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remotely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shall be taken by rollcall</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Meeting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minutes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must identify which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members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attended </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person </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or remotely</a:t>
            </a:r>
            <a:r>
              <a:rPr lang="x-none"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6AC803B9-5784-4A74-A18C-EDB130ACBD5A}"/>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91757210-3E4A-4642-8B71-12259F62EACA}"/>
              </a:ext>
            </a:extLst>
          </p:cNvPr>
          <p:cNvSpPr>
            <a:spLocks noGrp="1"/>
          </p:cNvSpPr>
          <p:nvPr>
            <p:ph type="sldNum" sz="quarter" idx="12"/>
          </p:nvPr>
        </p:nvSpPr>
        <p:spPr/>
        <p:txBody>
          <a:bodyPr/>
          <a:lstStyle/>
          <a:p>
            <a:fld id="{080DD68C-5486-4B9A-B844-882072ED2919}" type="slidenum">
              <a:rPr lang="en-US" smtClean="0"/>
              <a:t>11</a:t>
            </a:fld>
            <a:endParaRPr lang="en-US" dirty="0"/>
          </a:p>
        </p:txBody>
      </p:sp>
    </p:spTree>
    <p:extLst>
      <p:ext uri="{BB962C8B-B14F-4D97-AF65-F5344CB8AC3E}">
        <p14:creationId xmlns:p14="http://schemas.microsoft.com/office/powerpoint/2010/main" val="219026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E8B4A-235B-43C3-8C09-B0456623608F}"/>
              </a:ext>
            </a:extLst>
          </p:cNvPr>
          <p:cNvSpPr>
            <a:spLocks noGrp="1"/>
          </p:cNvSpPr>
          <p:nvPr>
            <p:ph type="title"/>
          </p:nvPr>
        </p:nvSpPr>
        <p:spPr/>
        <p:txBody>
          <a:bodyPr/>
          <a:lstStyle/>
          <a:p>
            <a:r>
              <a:rPr lang="en-US" sz="3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Conduct at Remote/Hybrid Meetings </a:t>
            </a:r>
            <a:endParaRPr lang="en-US" dirty="0">
              <a:solidFill>
                <a:srgbClr val="002060"/>
              </a:solidFill>
            </a:endParaRPr>
          </a:p>
        </p:txBody>
      </p:sp>
      <p:sp>
        <p:nvSpPr>
          <p:cNvPr id="3" name="Content Placeholder 2">
            <a:extLst>
              <a:ext uri="{FF2B5EF4-FFF2-40B4-BE49-F238E27FC236}">
                <a16:creationId xmlns:a16="http://schemas.microsoft.com/office/drawing/2014/main" id="{26526CC4-55B5-4A74-B29B-BEB4051E7566}"/>
              </a:ext>
            </a:extLst>
          </p:cNvPr>
          <p:cNvSpPr>
            <a:spLocks noGrp="1"/>
          </p:cNvSpPr>
          <p:nvPr>
            <p:ph idx="1"/>
          </p:nvPr>
        </p:nvSpPr>
        <p:spPr/>
        <p:txBody>
          <a:bodyPr/>
          <a:lstStyle/>
          <a:p>
            <a:r>
              <a:rPr lang="en-US" sz="2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IDENTIFY YOURSELF</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Any board </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member or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member of the </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public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participating </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a meeting conducted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via</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electronic equipment shall make a good faith effort to state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one’s</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name and title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if applicable</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the outset of each occasion that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person</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participates orally during an uninterrupted dialogue or series of questions and answers.</a:t>
            </a:r>
            <a:r>
              <a:rPr lang="en-US" sz="2200" dirty="0">
                <a:effectLst/>
                <a:latin typeface="Arial" panose="020B0604020202020204" pitchFamily="34" charset="0"/>
                <a:ea typeface="Calibri" panose="020F0502020204030204" pitchFamily="34" charset="0"/>
                <a:cs typeface="Arial" panose="020B0604020202020204" pitchFamily="34" charset="0"/>
              </a:rPr>
              <a:t> </a:t>
            </a:r>
          </a:p>
          <a:p>
            <a:r>
              <a:rPr lang="en-US" sz="2200" b="1" dirty="0">
                <a:effectLst/>
                <a:latin typeface="Arial" panose="020B0604020202020204" pitchFamily="34" charset="0"/>
                <a:ea typeface="Calibri" panose="020F0502020204030204" pitchFamily="34" charset="0"/>
                <a:cs typeface="Arial" panose="020B0604020202020204" pitchFamily="34" charset="0"/>
              </a:rPr>
              <a:t>MAINTAINING ORDER</a:t>
            </a:r>
            <a:r>
              <a:rPr lang="en-US" sz="2200" dirty="0">
                <a:effectLst/>
                <a:latin typeface="Arial" panose="020B0604020202020204" pitchFamily="34" charset="0"/>
                <a:ea typeface="Calibri" panose="020F0502020204030204" pitchFamily="34" charset="0"/>
                <a:cs typeface="Arial" panose="020B0604020202020204" pitchFamily="34" charset="0"/>
              </a:rPr>
              <a:t>: Those attending remotely/ electronically who are disrupting a meeting so as to render the orderly conduct of the meeting unfeasible may have their  attendance terminated until such times as such persons conform to order (or until the meeting is closed, if necessary).  There is a similar provision for town meetings</a:t>
            </a:r>
            <a:r>
              <a:rPr lang="en-US" dirty="0">
                <a:effectLst/>
                <a:latin typeface="Arial" panose="020B0604020202020204" pitchFamily="34" charset="0"/>
                <a:ea typeface="Calibri" panose="020F0502020204030204" pitchFamily="34" charset="0"/>
                <a:cs typeface="Arial" panose="020B0604020202020204" pitchFamily="34" charset="0"/>
              </a:rPr>
              <a:t>.  </a:t>
            </a:r>
          </a:p>
          <a:p>
            <a:endParaRPr lang="en-US"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E1B44B2-3BC1-4893-9255-F6448AAB6EC0}"/>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B74A35EF-E2DE-4693-A11C-B09183535725}"/>
              </a:ext>
            </a:extLst>
          </p:cNvPr>
          <p:cNvSpPr>
            <a:spLocks noGrp="1"/>
          </p:cNvSpPr>
          <p:nvPr>
            <p:ph type="sldNum" sz="quarter" idx="12"/>
          </p:nvPr>
        </p:nvSpPr>
        <p:spPr/>
        <p:txBody>
          <a:bodyPr/>
          <a:lstStyle/>
          <a:p>
            <a:fld id="{080DD68C-5486-4B9A-B844-882072ED2919}" type="slidenum">
              <a:rPr lang="en-US" smtClean="0"/>
              <a:t>12</a:t>
            </a:fld>
            <a:endParaRPr lang="en-US" dirty="0"/>
          </a:p>
        </p:txBody>
      </p:sp>
    </p:spTree>
    <p:extLst>
      <p:ext uri="{BB962C8B-B14F-4D97-AF65-F5344CB8AC3E}">
        <p14:creationId xmlns:p14="http://schemas.microsoft.com/office/powerpoint/2010/main" val="213105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66BC-A412-4EC0-96F8-2A29D2D4D004}"/>
              </a:ext>
            </a:extLst>
          </p:cNvPr>
          <p:cNvSpPr>
            <a:spLocks noGrp="1"/>
          </p:cNvSpPr>
          <p:nvPr>
            <p:ph type="title"/>
          </p:nvPr>
        </p:nvSpPr>
        <p:spPr/>
        <p:txBody>
          <a:bodyPr/>
          <a:lstStyle/>
          <a:p>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Technology Fails</a:t>
            </a:r>
            <a:endParaRPr lang="en-US" dirty="0"/>
          </a:p>
        </p:txBody>
      </p:sp>
      <p:sp>
        <p:nvSpPr>
          <p:cNvPr id="3" name="Content Placeholder 2">
            <a:extLst>
              <a:ext uri="{FF2B5EF4-FFF2-40B4-BE49-F238E27FC236}">
                <a16:creationId xmlns:a16="http://schemas.microsoft.com/office/drawing/2014/main" id="{1243CBA7-1150-4563-A007-0AA0E9AFEDFF}"/>
              </a:ext>
            </a:extLst>
          </p:cNvPr>
          <p:cNvSpPr>
            <a:spLocks noGrp="1"/>
          </p:cNvSpPr>
          <p:nvPr>
            <p:ph idx="1"/>
          </p:nvPr>
        </p:nvSpPr>
        <p:spPr/>
        <p:txBody>
          <a:bodyPr>
            <a:normAutofit lnSpcReduction="10000"/>
          </a:bodyPr>
          <a:lstStyle/>
          <a:p>
            <a:pPr marL="0" marR="0" algn="just">
              <a:spcBef>
                <a:spcPts val="0"/>
              </a:spcBef>
              <a:spcAft>
                <a:spcPts val="0"/>
              </a:spcAft>
            </a:pP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board is </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not required to adjourn</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postpone a meeting if a member of the public loses the ability to participate because of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issues with their</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connection</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If</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 meeting conducted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via</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electronic equipment is interrupted by disconnection or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an</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unacceptable degradation of the electronic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equipment</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or if a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board </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member necessary to form a quorum loses the ability to participate because of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such issues with the </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member's connection, the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board</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may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least 30</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minutes</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-but not</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more than two hours</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after </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interruption</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resume the meeting 1) in</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person, if a quorum is present in</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person, or 2) if a quorum is restored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via </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electronic equipment, solely or in part by such equipment.  </a:t>
            </a:r>
            <a:endPar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board</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shall</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if practicable</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post a notification on its website and inform attendees by electronic transmission of the expected time of resumption</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or the adjournment or postponement of the meeting, and may announce at the beginning of meeting</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what preplanned procedures </a:t>
            </a:r>
            <a:r>
              <a:rPr lang="en-US"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exist in</a:t>
            </a:r>
            <a:r>
              <a:rPr lang="x-none" sz="1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 event of an interruption</a:t>
            </a:r>
            <a:r>
              <a:rPr lang="x-none"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6D37A7E-50EC-455D-92F6-33CCC672C085}"/>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69F59FAC-EA2E-49D5-844A-F1B65385CED7}"/>
              </a:ext>
            </a:extLst>
          </p:cNvPr>
          <p:cNvSpPr>
            <a:spLocks noGrp="1"/>
          </p:cNvSpPr>
          <p:nvPr>
            <p:ph type="sldNum" sz="quarter" idx="12"/>
          </p:nvPr>
        </p:nvSpPr>
        <p:spPr/>
        <p:txBody>
          <a:bodyPr/>
          <a:lstStyle/>
          <a:p>
            <a:fld id="{080DD68C-5486-4B9A-B844-882072ED2919}" type="slidenum">
              <a:rPr lang="en-US" smtClean="0"/>
              <a:t>13</a:t>
            </a:fld>
            <a:endParaRPr lang="en-US" dirty="0"/>
          </a:p>
        </p:txBody>
      </p:sp>
    </p:spTree>
    <p:extLst>
      <p:ext uri="{BB962C8B-B14F-4D97-AF65-F5344CB8AC3E}">
        <p14:creationId xmlns:p14="http://schemas.microsoft.com/office/powerpoint/2010/main" val="78815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9752-8D56-4486-87DD-81DB6F789759}"/>
              </a:ext>
            </a:extLst>
          </p:cNvPr>
          <p:cNvSpPr>
            <a:spLocks noGrp="1"/>
          </p:cNvSpPr>
          <p:nvPr>
            <p:ph type="title"/>
          </p:nvPr>
        </p:nvSpPr>
        <p:spPr/>
        <p:txBody>
          <a:bodyPr/>
          <a:lstStyle/>
          <a:p>
            <a:r>
              <a:rPr lang="en-US" sz="3200" i="1" kern="1200" dirty="0">
                <a:effectLst/>
                <a:latin typeface="Times New Roman" panose="02020603050405020304" pitchFamily="18" charset="0"/>
                <a:ea typeface="Times New Roman" panose="02020603050405020304" pitchFamily="18" charset="0"/>
                <a:cs typeface="Times New Roman" panose="02020603050405020304" pitchFamily="18" charset="0"/>
              </a:rPr>
              <a:t>Thoughts on New Remote and  Hybrid Provisions?</a:t>
            </a:r>
            <a:endParaRPr lang="en-US" dirty="0"/>
          </a:p>
        </p:txBody>
      </p:sp>
      <p:sp>
        <p:nvSpPr>
          <p:cNvPr id="3" name="Content Placeholder 2">
            <a:extLst>
              <a:ext uri="{FF2B5EF4-FFF2-40B4-BE49-F238E27FC236}">
                <a16:creationId xmlns:a16="http://schemas.microsoft.com/office/drawing/2014/main" id="{6FBE95CB-22E7-49C6-BBBE-850B231A8356}"/>
              </a:ext>
            </a:extLst>
          </p:cNvPr>
          <p:cNvSpPr>
            <a:spLocks noGrp="1"/>
          </p:cNvSpPr>
          <p:nvPr>
            <p:ph idx="1"/>
          </p:nvPr>
        </p:nvSpPr>
        <p:spPr/>
        <p:txBody>
          <a:bodyPr>
            <a:normAutofit lnSpcReduction="10000"/>
          </a:bodyPr>
          <a:lstStyle/>
          <a:p>
            <a:pPr marL="0" marR="0" algn="just">
              <a:spcBef>
                <a:spcPts val="0"/>
              </a:spcBef>
              <a:spcAft>
                <a:spcPts val="0"/>
              </a:spcAft>
            </a:pPr>
            <a:r>
              <a:rPr lang="en-US" sz="2200" dirty="0">
                <a:effectLst/>
                <a:ea typeface="Calibri" panose="020F0502020204030204" pitchFamily="34" charset="0"/>
                <a:cs typeface="Arial" panose="020B0604020202020204" pitchFamily="34" charset="0"/>
              </a:rPr>
              <a:t>While the new law continues much of what was in prior Executive Orders, there are important distinctions, such as having to provide (upon request) a physical location with electronic equipment necessary to attend a remote regular meeting.  </a:t>
            </a:r>
          </a:p>
          <a:p>
            <a:pPr marL="0" algn="just">
              <a:spcBef>
                <a:spcPts val="0"/>
              </a:spcBef>
            </a:pPr>
            <a:r>
              <a:rPr lang="en-US" sz="2200" b="1" dirty="0">
                <a:solidFill>
                  <a:srgbClr val="00B050"/>
                </a:solidFill>
                <a:effectLst/>
                <a:ea typeface="Calibri" panose="020F0502020204030204" pitchFamily="34" charset="0"/>
                <a:cs typeface="Arial" panose="020B0604020202020204" pitchFamily="34" charset="0"/>
              </a:rPr>
              <a:t>A </a:t>
            </a:r>
            <a:r>
              <a:rPr lang="en-US" sz="2200" b="1" kern="1200" dirty="0">
                <a:solidFill>
                  <a:srgbClr val="00B050"/>
                </a:solidFill>
                <a:effectLst/>
                <a:ea typeface="Times New Roman" panose="02020603050405020304" pitchFamily="18" charset="0"/>
                <a:cs typeface="Arial" panose="020B0604020202020204" pitchFamily="34" charset="0"/>
              </a:rPr>
              <a:t>board can still choose to conduct traditional in-person meetings (and avoid some of these new issues). </a:t>
            </a:r>
            <a:r>
              <a:rPr lang="en-US" sz="2200" b="1" u="sng" kern="1200" dirty="0">
                <a:solidFill>
                  <a:srgbClr val="00B050"/>
                </a:solidFill>
                <a:effectLst/>
                <a:ea typeface="Times New Roman" panose="02020603050405020304" pitchFamily="18" charset="0"/>
                <a:cs typeface="Arial" panose="020B0604020202020204" pitchFamily="34" charset="0"/>
              </a:rPr>
              <a:t>Your call! </a:t>
            </a:r>
          </a:p>
          <a:p>
            <a:pPr marL="0" algn="just">
              <a:spcBef>
                <a:spcPts val="0"/>
              </a:spcBef>
            </a:pPr>
            <a:r>
              <a:rPr lang="en-US" sz="2200" dirty="0">
                <a:effectLst/>
                <a:ea typeface="Calibri" panose="020F0502020204030204" pitchFamily="34" charset="0"/>
                <a:cs typeface="Arial" panose="020B0604020202020204" pitchFamily="34" charset="0"/>
              </a:rPr>
              <a:t>The new law (</a:t>
            </a:r>
            <a:r>
              <a:rPr lang="en-US" sz="2200" dirty="0">
                <a:solidFill>
                  <a:srgbClr val="FF0000"/>
                </a:solidFill>
                <a:effectLst/>
                <a:ea typeface="Calibri" panose="020F0502020204030204" pitchFamily="34" charset="0"/>
                <a:cs typeface="Arial" panose="020B0604020202020204" pitchFamily="34" charset="0"/>
              </a:rPr>
              <a:t>arguably)</a:t>
            </a:r>
            <a:r>
              <a:rPr lang="en-US" sz="2200" dirty="0">
                <a:effectLst/>
                <a:ea typeface="Calibri" panose="020F0502020204030204" pitchFamily="34" charset="0"/>
                <a:cs typeface="Arial" panose="020B0604020202020204" pitchFamily="34" charset="0"/>
              </a:rPr>
              <a:t> provides board members with a right to attend meetings remotely (even meetings held in-person) </a:t>
            </a:r>
          </a:p>
          <a:p>
            <a:pPr marL="0" algn="just">
              <a:spcBef>
                <a:spcPts val="0"/>
              </a:spcBef>
            </a:pPr>
            <a:r>
              <a:rPr lang="en-US" sz="2200" dirty="0"/>
              <a:t>Interplay between Public Act 22-3 and board bylaws addressing circumstances and procedures for remote participation in meetings by board members (as per </a:t>
            </a:r>
            <a:r>
              <a:rPr lang="en-US" sz="2200" i="1" dirty="0"/>
              <a:t>Robert’s Rules of Order</a:t>
            </a:r>
            <a:r>
              <a:rPr lang="en-US" sz="2200" dirty="0"/>
              <a:t>)? </a:t>
            </a:r>
          </a:p>
          <a:p>
            <a:endParaRPr lang="en-US" dirty="0"/>
          </a:p>
        </p:txBody>
      </p:sp>
      <p:sp>
        <p:nvSpPr>
          <p:cNvPr id="4" name="Footer Placeholder 3">
            <a:extLst>
              <a:ext uri="{FF2B5EF4-FFF2-40B4-BE49-F238E27FC236}">
                <a16:creationId xmlns:a16="http://schemas.microsoft.com/office/drawing/2014/main" id="{5EF05C8B-441D-49AB-A3B2-B250F178F521}"/>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134ACB4A-9824-4A93-8E50-EA8285093D0A}"/>
              </a:ext>
            </a:extLst>
          </p:cNvPr>
          <p:cNvSpPr>
            <a:spLocks noGrp="1"/>
          </p:cNvSpPr>
          <p:nvPr>
            <p:ph type="sldNum" sz="quarter" idx="12"/>
          </p:nvPr>
        </p:nvSpPr>
        <p:spPr/>
        <p:txBody>
          <a:bodyPr/>
          <a:lstStyle/>
          <a:p>
            <a:fld id="{080DD68C-5486-4B9A-B844-882072ED2919}" type="slidenum">
              <a:rPr lang="en-US" smtClean="0"/>
              <a:t>14</a:t>
            </a:fld>
            <a:endParaRPr lang="en-US" dirty="0"/>
          </a:p>
        </p:txBody>
      </p:sp>
    </p:spTree>
    <p:extLst>
      <p:ext uri="{BB962C8B-B14F-4D97-AF65-F5344CB8AC3E}">
        <p14:creationId xmlns:p14="http://schemas.microsoft.com/office/powerpoint/2010/main" val="139700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“Inadvertent” Electronic Meetings</a:t>
            </a:r>
          </a:p>
        </p:txBody>
      </p:sp>
      <p:sp>
        <p:nvSpPr>
          <p:cNvPr id="3" name="Content Placeholder 2"/>
          <p:cNvSpPr>
            <a:spLocks noGrp="1"/>
          </p:cNvSpPr>
          <p:nvPr>
            <p:ph idx="1"/>
          </p:nvPr>
        </p:nvSpPr>
        <p:spPr/>
        <p:txBody>
          <a:bodyPr>
            <a:noAutofit/>
          </a:bodyPr>
          <a:lstStyle/>
          <a:p>
            <a:r>
              <a:rPr lang="en-US" sz="2400" dirty="0"/>
              <a:t>A series of telephone calls or “telephone polling” (or e-mails and “e-mail polling”) by and between a quorum of board members concerning board business may be deemed to be a “meeting.” </a:t>
            </a:r>
          </a:p>
          <a:p>
            <a:r>
              <a:rPr lang="en-US" sz="2400" dirty="0"/>
              <a:t>What about an e-mail sent to the entire board?  </a:t>
            </a:r>
            <a:r>
              <a:rPr lang="en-US" sz="2400" b="1" dirty="0">
                <a:solidFill>
                  <a:srgbClr val="FF0000"/>
                </a:solidFill>
              </a:rPr>
              <a:t>WATCH OUT</a:t>
            </a:r>
            <a:r>
              <a:rPr lang="en-US" sz="2400" dirty="0"/>
              <a:t>. </a:t>
            </a:r>
            <a:r>
              <a:rPr lang="en-US" sz="2400" i="1" dirty="0"/>
              <a:t>Mauer v. Member, Board of Education, Regional School District 1</a:t>
            </a:r>
            <a:r>
              <a:rPr lang="en-US" sz="2400" dirty="0"/>
              <a:t>, #FIC 2013-367 (April 23, 2014).</a:t>
            </a:r>
          </a:p>
          <a:p>
            <a:r>
              <a:rPr lang="en-US" sz="2400" b="1" dirty="0">
                <a:solidFill>
                  <a:srgbClr val="0070C0"/>
                </a:solidFill>
              </a:rPr>
              <a:t>Best practices</a:t>
            </a:r>
            <a:r>
              <a:rPr lang="en-US" sz="2400" dirty="0"/>
              <a:t>: 1) do </a:t>
            </a:r>
            <a:r>
              <a:rPr lang="en-US" sz="2400" b="1" dirty="0"/>
              <a:t>not</a:t>
            </a:r>
            <a:r>
              <a:rPr lang="en-US" sz="2400" dirty="0"/>
              <a:t> send an e-mail to the entire membership (or quorum) of the board discussing board business; and 2) if you receive such an e-mail,</a:t>
            </a:r>
            <a:r>
              <a:rPr lang="en-US" sz="2400" dirty="0">
                <a:solidFill>
                  <a:srgbClr val="FF0000"/>
                </a:solidFill>
              </a:rPr>
              <a:t> </a:t>
            </a:r>
            <a:r>
              <a:rPr lang="en-US" sz="2400" b="1" dirty="0">
                <a:solidFill>
                  <a:srgbClr val="FF0000"/>
                </a:solidFill>
              </a:rPr>
              <a:t>do not reply</a:t>
            </a:r>
            <a:r>
              <a:rPr lang="en-US" sz="2400" dirty="0"/>
              <a:t> (and be </a:t>
            </a:r>
            <a:r>
              <a:rPr lang="en-US" sz="2400" b="1" dirty="0">
                <a:solidFill>
                  <a:srgbClr val="FF0000"/>
                </a:solidFill>
              </a:rPr>
              <a:t>very</a:t>
            </a:r>
            <a:r>
              <a:rPr lang="en-US" sz="2400" dirty="0">
                <a:solidFill>
                  <a:srgbClr val="FF0000"/>
                </a:solidFill>
              </a:rPr>
              <a:t> </a:t>
            </a:r>
            <a:r>
              <a:rPr lang="en-US" sz="2400" b="1" dirty="0">
                <a:solidFill>
                  <a:srgbClr val="FF0000"/>
                </a:solidFill>
              </a:rPr>
              <a:t>afraid</a:t>
            </a:r>
            <a:r>
              <a:rPr lang="en-US" sz="2400" dirty="0"/>
              <a:t> of hitting the “</a:t>
            </a:r>
            <a:r>
              <a:rPr lang="en-US" sz="2400" b="1" dirty="0">
                <a:solidFill>
                  <a:srgbClr val="FF0000"/>
                </a:solidFill>
              </a:rPr>
              <a:t>reply all</a:t>
            </a:r>
            <a:r>
              <a:rPr lang="en-US" sz="2400" dirty="0"/>
              <a:t>” button).</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15</a:t>
            </a:fld>
            <a:endParaRPr lang="en-US" dirty="0"/>
          </a:p>
        </p:txBody>
      </p:sp>
    </p:spTree>
    <p:extLst>
      <p:ext uri="{BB962C8B-B14F-4D97-AF65-F5344CB8AC3E}">
        <p14:creationId xmlns:p14="http://schemas.microsoft.com/office/powerpoint/2010/main" val="192525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So What About Retreats?</a:t>
            </a:r>
          </a:p>
        </p:txBody>
      </p:sp>
      <p:sp>
        <p:nvSpPr>
          <p:cNvPr id="3" name="Content Placeholder 2"/>
          <p:cNvSpPr>
            <a:spLocks noGrp="1"/>
          </p:cNvSpPr>
          <p:nvPr>
            <p:ph idx="1"/>
          </p:nvPr>
        </p:nvSpPr>
        <p:spPr/>
        <p:txBody>
          <a:bodyPr/>
          <a:lstStyle/>
          <a:p>
            <a:r>
              <a:rPr lang="en-US" sz="2800" dirty="0"/>
              <a:t>They are “meetings” and thus must be posted.  </a:t>
            </a:r>
          </a:p>
          <a:p>
            <a:r>
              <a:rPr lang="en-US" sz="2800" b="1" dirty="0"/>
              <a:t>Can you have them in executive session</a:t>
            </a:r>
            <a:r>
              <a:rPr lang="en-US" sz="2800" dirty="0"/>
              <a:t>?  </a:t>
            </a:r>
            <a:r>
              <a:rPr lang="en-US" sz="2800" b="1" dirty="0">
                <a:solidFill>
                  <a:srgbClr val="FF0000"/>
                </a:solidFill>
              </a:rPr>
              <a:t>BE CAREFUL</a:t>
            </a:r>
            <a:r>
              <a:rPr lang="en-US" sz="2800" dirty="0"/>
              <a:t>.  See </a:t>
            </a:r>
            <a:r>
              <a:rPr lang="en-US" sz="2800" i="1" dirty="0"/>
              <a:t>Fetchick v. Board of Education, Newtown Public Schools,</a:t>
            </a:r>
            <a:r>
              <a:rPr lang="en-US" sz="2800" dirty="0"/>
              <a:t> #FIC 2010-245 (February 23, 2011).  </a:t>
            </a:r>
          </a:p>
          <a:p>
            <a:r>
              <a:rPr lang="en-US" sz="2800" dirty="0"/>
              <a:t>A general discussion of board member roles and responsibilities (</a:t>
            </a:r>
            <a:r>
              <a:rPr lang="en-US" sz="2800" b="1" dirty="0">
                <a:solidFill>
                  <a:srgbClr val="00B050"/>
                </a:solidFill>
              </a:rPr>
              <a:t>including the FOIA</a:t>
            </a:r>
            <a:r>
              <a:rPr lang="en-US" sz="2800" b="1" dirty="0">
                <a:solidFill>
                  <a:srgbClr val="00B050"/>
                </a:solidFill>
                <a:sym typeface="Wingdings" panose="05000000000000000000" pitchFamily="2" charset="2"/>
              </a:rPr>
              <a:t></a:t>
            </a:r>
            <a:r>
              <a:rPr lang="en-US" sz="2800" dirty="0"/>
              <a:t>) should be in public</a:t>
            </a:r>
            <a:r>
              <a:rPr lang="en-US" dirty="0"/>
              <a:t>.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16</a:t>
            </a:fld>
            <a:endParaRPr lang="en-US" dirty="0"/>
          </a:p>
        </p:txBody>
      </p:sp>
    </p:spTree>
    <p:extLst>
      <p:ext uri="{BB962C8B-B14F-4D97-AF65-F5344CB8AC3E}">
        <p14:creationId xmlns:p14="http://schemas.microsoft.com/office/powerpoint/2010/main" val="242301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When Is A Meeting A “Non-meeting”?</a:t>
            </a:r>
          </a:p>
        </p:txBody>
      </p:sp>
      <p:sp>
        <p:nvSpPr>
          <p:cNvPr id="3" name="Content Placeholder 2"/>
          <p:cNvSpPr>
            <a:spLocks noGrp="1"/>
          </p:cNvSpPr>
          <p:nvPr>
            <p:ph idx="1"/>
          </p:nvPr>
        </p:nvSpPr>
        <p:spPr/>
        <p:txBody>
          <a:bodyPr>
            <a:normAutofit lnSpcReduction="10000"/>
          </a:bodyPr>
          <a:lstStyle/>
          <a:p>
            <a:pPr marL="0" indent="0">
              <a:buNone/>
            </a:pPr>
            <a:r>
              <a:rPr lang="en-US" sz="2200" b="1" dirty="0"/>
              <a:t>Exceptions to “meeting” definition include</a:t>
            </a:r>
            <a:r>
              <a:rPr lang="en-US" sz="2200" dirty="0"/>
              <a:t>: </a:t>
            </a:r>
          </a:p>
          <a:p>
            <a:pPr marL="0" indent="0">
              <a:buNone/>
            </a:pPr>
            <a:r>
              <a:rPr lang="en-US" sz="2200" dirty="0"/>
              <a:t>-Personnel search committee for </a:t>
            </a:r>
            <a:r>
              <a:rPr lang="en-US" sz="2200" b="1" dirty="0"/>
              <a:t>executive level </a:t>
            </a:r>
            <a:r>
              <a:rPr lang="en-US" sz="2200" dirty="0"/>
              <a:t>candidates;</a:t>
            </a:r>
          </a:p>
          <a:p>
            <a:pPr marL="0" indent="0">
              <a:buNone/>
            </a:pPr>
            <a:r>
              <a:rPr lang="en-US" sz="2200" dirty="0"/>
              <a:t>-Chance or social meeting neither planned nor intended for the purpose of discussing board business;</a:t>
            </a:r>
          </a:p>
          <a:p>
            <a:pPr marL="0" indent="0">
              <a:buNone/>
            </a:pPr>
            <a:r>
              <a:rPr lang="en-US" sz="2200" dirty="0"/>
              <a:t>-Discussions of strategy or negotiations for collective bargaining;</a:t>
            </a:r>
          </a:p>
          <a:p>
            <a:pPr marL="0" indent="0">
              <a:buNone/>
            </a:pPr>
            <a:r>
              <a:rPr lang="en-US" sz="2200" dirty="0"/>
              <a:t>-Caucus of board members of a single political party; </a:t>
            </a:r>
          </a:p>
          <a:p>
            <a:pPr marL="0" indent="0">
              <a:buNone/>
            </a:pPr>
            <a:r>
              <a:rPr lang="en-US" sz="2200" dirty="0"/>
              <a:t>-Administrative or staff meeting of a single-member public agency; </a:t>
            </a:r>
          </a:p>
          <a:p>
            <a:pPr marL="0" indent="0">
              <a:buNone/>
            </a:pPr>
            <a:r>
              <a:rPr lang="en-US" sz="2200" dirty="0"/>
              <a:t>-Communication limited to notice of board meeting or its agenda;  </a:t>
            </a:r>
          </a:p>
          <a:p>
            <a:pPr marL="0" indent="0">
              <a:buNone/>
            </a:pPr>
            <a:r>
              <a:rPr lang="en-US" sz="2200" dirty="0"/>
              <a:t>-Quorum of the board who are present at any event which has been noticed and conducted as a meeting of </a:t>
            </a:r>
            <a:r>
              <a:rPr lang="en-US" sz="2200" i="1" dirty="0"/>
              <a:t>another </a:t>
            </a:r>
            <a:r>
              <a:rPr lang="en-US" sz="2200" dirty="0"/>
              <a:t>agency</a:t>
            </a:r>
            <a:r>
              <a:rPr lang="en-US" dirty="0"/>
              <a:t>.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17</a:t>
            </a:fld>
            <a:endParaRPr lang="en-US" dirty="0"/>
          </a:p>
        </p:txBody>
      </p:sp>
    </p:spTree>
    <p:extLst>
      <p:ext uri="{BB962C8B-B14F-4D97-AF65-F5344CB8AC3E}">
        <p14:creationId xmlns:p14="http://schemas.microsoft.com/office/powerpoint/2010/main" val="425390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Additional “Collective Bargaining” Issues  (Besides Usual Negotiations) </a:t>
            </a:r>
          </a:p>
        </p:txBody>
      </p:sp>
      <p:sp>
        <p:nvSpPr>
          <p:cNvPr id="3" name="Content Placeholder 2"/>
          <p:cNvSpPr>
            <a:spLocks noGrp="1"/>
          </p:cNvSpPr>
          <p:nvPr>
            <p:ph idx="1"/>
          </p:nvPr>
        </p:nvSpPr>
        <p:spPr/>
        <p:txBody>
          <a:bodyPr/>
          <a:lstStyle/>
          <a:p>
            <a:r>
              <a:rPr lang="en-US" sz="2600" b="1" dirty="0"/>
              <a:t>Employee grievance hearing</a:t>
            </a:r>
            <a:r>
              <a:rPr lang="en-US" sz="2600" dirty="0"/>
              <a:t>? Usually, absent some other exception, evidentiary portion is in public, but deliberation can be in private (“non-meeting” or executive session) </a:t>
            </a:r>
          </a:p>
          <a:p>
            <a:r>
              <a:rPr lang="en-US" sz="2600" b="1" dirty="0"/>
              <a:t>“Interest arbitration”? </a:t>
            </a:r>
            <a:r>
              <a:rPr lang="en-US" sz="2600" dirty="0"/>
              <a:t>Teacher interest arbitrations are not covered by FOIA at all.  </a:t>
            </a:r>
            <a:r>
              <a:rPr lang="en-US" sz="2600" i="1" dirty="0"/>
              <a:t>Gould v. FOIC</a:t>
            </a:r>
            <a:r>
              <a:rPr lang="en-US" sz="2600" dirty="0"/>
              <a:t>, 314 Conn. 802 (2014).  In addition, school non-certified and municipal employee interest arbitrations under MERA  are exempt from the FOIA</a:t>
            </a:r>
            <a:r>
              <a:rPr lang="en-US" dirty="0"/>
              <a:t>.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18</a:t>
            </a:fld>
            <a:endParaRPr lang="en-US" dirty="0"/>
          </a:p>
        </p:txBody>
      </p:sp>
    </p:spTree>
    <p:extLst>
      <p:ext uri="{BB962C8B-B14F-4D97-AF65-F5344CB8AC3E}">
        <p14:creationId xmlns:p14="http://schemas.microsoft.com/office/powerpoint/2010/main" val="376679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Considerations For Meetings</a:t>
            </a:r>
          </a:p>
        </p:txBody>
      </p:sp>
      <p:sp>
        <p:nvSpPr>
          <p:cNvPr id="3" name="Content Placeholder 2"/>
          <p:cNvSpPr>
            <a:spLocks noGrp="1"/>
          </p:cNvSpPr>
          <p:nvPr>
            <p:ph idx="1"/>
          </p:nvPr>
        </p:nvSpPr>
        <p:spPr>
          <a:xfrm>
            <a:off x="457200" y="1295400"/>
            <a:ext cx="8229600" cy="4495800"/>
          </a:xfrm>
        </p:spPr>
        <p:txBody>
          <a:bodyPr>
            <a:noAutofit/>
          </a:bodyPr>
          <a:lstStyle/>
          <a:p>
            <a:r>
              <a:rPr lang="en-US" b="1" dirty="0"/>
              <a:t>24 hours</a:t>
            </a:r>
            <a:r>
              <a:rPr lang="en-US" dirty="0"/>
              <a:t>’ notice and posting of agenda</a:t>
            </a:r>
          </a:p>
          <a:p>
            <a:r>
              <a:rPr lang="en-US" b="1" dirty="0"/>
              <a:t>Agenda items</a:t>
            </a:r>
            <a:r>
              <a:rPr lang="en-US" dirty="0"/>
              <a:t>-sufficient specificity  (do </a:t>
            </a:r>
            <a:r>
              <a:rPr lang="en-US" b="1" dirty="0"/>
              <a:t>not</a:t>
            </a:r>
            <a:r>
              <a:rPr lang="en-US" dirty="0"/>
              <a:t> simply say “personnel matter” or “litigation”) </a:t>
            </a:r>
          </a:p>
          <a:p>
            <a:r>
              <a:rPr lang="en-US" b="1" dirty="0"/>
              <a:t>Adding items </a:t>
            </a:r>
            <a:r>
              <a:rPr lang="en-US" dirty="0"/>
              <a:t>to agendas at regular (but not special) meetings via a </a:t>
            </a:r>
            <a:r>
              <a:rPr lang="en-US" b="1" dirty="0"/>
              <a:t>2/3 </a:t>
            </a:r>
            <a:r>
              <a:rPr lang="en-US" dirty="0"/>
              <a:t>vote of agency members who are present and voting</a:t>
            </a:r>
          </a:p>
          <a:p>
            <a:r>
              <a:rPr lang="en-US" b="1" dirty="0"/>
              <a:t>Votes</a:t>
            </a:r>
            <a:r>
              <a:rPr lang="en-US" dirty="0"/>
              <a:t> by members must be in </a:t>
            </a:r>
            <a:r>
              <a:rPr lang="en-US" b="1" dirty="0"/>
              <a:t>public</a:t>
            </a:r>
            <a:r>
              <a:rPr lang="en-US" dirty="0"/>
              <a:t> </a:t>
            </a:r>
          </a:p>
          <a:p>
            <a:r>
              <a:rPr lang="en-US" b="1" dirty="0"/>
              <a:t>Minutes</a:t>
            </a:r>
            <a:r>
              <a:rPr lang="en-US" dirty="0"/>
              <a:t>/record of votes</a:t>
            </a:r>
          </a:p>
          <a:p>
            <a:r>
              <a:rPr lang="en-US" b="1" dirty="0"/>
              <a:t>Order</a:t>
            </a:r>
            <a:r>
              <a:rPr lang="en-US" dirty="0"/>
              <a:t>: keeping control v. over-reaching</a:t>
            </a:r>
          </a:p>
          <a:p>
            <a:r>
              <a:rPr lang="en-US" b="1" dirty="0"/>
              <a:t>Recording</a:t>
            </a:r>
            <a:r>
              <a:rPr lang="en-US" dirty="0"/>
              <a:t> by public and media</a:t>
            </a:r>
          </a:p>
          <a:p>
            <a:r>
              <a:rPr lang="en-US" b="1" dirty="0"/>
              <a:t>Website posting?</a:t>
            </a:r>
            <a:r>
              <a:rPr lang="en-US" dirty="0"/>
              <a:t> Usually</a:t>
            </a:r>
            <a:r>
              <a:rPr lang="en-US" i="1" dirty="0"/>
              <a:t> (pre-pandemic) </a:t>
            </a:r>
            <a:r>
              <a:rPr lang="en-US" dirty="0"/>
              <a:t>just required for special meetings notices. Now required for remote meetings and </a:t>
            </a:r>
            <a:r>
              <a:rPr lang="en-US" dirty="0">
                <a:sym typeface="Wingdings" panose="05000000000000000000" pitchFamily="2" charset="2"/>
              </a:rPr>
              <a:t>…</a:t>
            </a:r>
            <a:r>
              <a:rPr lang="en-US" dirty="0"/>
              <a:t>. </a:t>
            </a:r>
          </a:p>
          <a:p>
            <a:endParaRPr lang="en-US" sz="2200"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19</a:t>
            </a:fld>
            <a:endParaRPr lang="en-US" dirty="0"/>
          </a:p>
        </p:txBody>
      </p:sp>
    </p:spTree>
    <p:extLst>
      <p:ext uri="{BB962C8B-B14F-4D97-AF65-F5344CB8AC3E}">
        <p14:creationId xmlns:p14="http://schemas.microsoft.com/office/powerpoint/2010/main" val="6370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Book Antiqua" pitchFamily="18" charset="0"/>
              </a:rPr>
              <a:t>So What Is The FOIA?</a:t>
            </a:r>
            <a:endParaRPr lang="en-US" dirty="0"/>
          </a:p>
        </p:txBody>
      </p:sp>
      <p:sp>
        <p:nvSpPr>
          <p:cNvPr id="3" name="Content Placeholder 2"/>
          <p:cNvSpPr>
            <a:spLocks noGrp="1"/>
          </p:cNvSpPr>
          <p:nvPr>
            <p:ph idx="1"/>
          </p:nvPr>
        </p:nvSpPr>
        <p:spPr/>
        <p:txBody>
          <a:bodyPr>
            <a:normAutofit/>
          </a:bodyPr>
          <a:lstStyle/>
          <a:p>
            <a:r>
              <a:rPr lang="en-US" sz="2400" dirty="0"/>
              <a:t>Connecticut’s Freedom of Information Act (“</a:t>
            </a:r>
            <a:r>
              <a:rPr lang="en-US" sz="2400" b="1" dirty="0"/>
              <a:t>FOIA</a:t>
            </a:r>
            <a:r>
              <a:rPr lang="en-US" sz="2400" dirty="0"/>
              <a:t>”) was enacted in 1975.  </a:t>
            </a:r>
          </a:p>
          <a:p>
            <a:r>
              <a:rPr lang="en-US" sz="2400" dirty="0">
                <a:solidFill>
                  <a:srgbClr val="004055"/>
                </a:solidFill>
              </a:rPr>
              <a:t>Connecticut’s Freedom of Information Commission (“FOIC”) is primarily responsible for enforcement of our FOIA.</a:t>
            </a:r>
          </a:p>
          <a:p>
            <a:r>
              <a:rPr lang="en-US" sz="2400" dirty="0"/>
              <a:t>The FOIA essentially has two requirements: 1) meetings of public agencies must be held in open, and 2) records of public agencies are subject to disclosure and inspection by the public at large. </a:t>
            </a:r>
          </a:p>
          <a:p>
            <a:r>
              <a:rPr lang="en-US" sz="2400" dirty="0"/>
              <a:t>The FOIA also sets forth numerous exceptions to its open meetings and records requirements</a:t>
            </a:r>
            <a:r>
              <a:rPr lang="en-US" dirty="0"/>
              <a:t>. </a:t>
            </a:r>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2</a:t>
            </a:fld>
            <a:endParaRPr lang="en-US" dirty="0"/>
          </a:p>
        </p:txBody>
      </p:sp>
    </p:spTree>
    <p:extLst>
      <p:ext uri="{BB962C8B-B14F-4D97-AF65-F5344CB8AC3E}">
        <p14:creationId xmlns:p14="http://schemas.microsoft.com/office/powerpoint/2010/main" val="111737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1A64-E9A5-8F7A-5C81-3E5518DDD858}"/>
              </a:ext>
            </a:extLst>
          </p:cNvPr>
          <p:cNvSpPr>
            <a:spLocks noGrp="1"/>
          </p:cNvSpPr>
          <p:nvPr>
            <p:ph type="title"/>
          </p:nvPr>
        </p:nvSpPr>
        <p:spPr/>
        <p:txBody>
          <a:bodyPr/>
          <a:lstStyle/>
          <a:p>
            <a:r>
              <a:rPr lang="en-US" dirty="0"/>
              <a:t>Public Act 23-160 (effective 7/1/23)-Just For School Boards</a:t>
            </a:r>
          </a:p>
        </p:txBody>
      </p:sp>
      <p:sp>
        <p:nvSpPr>
          <p:cNvPr id="3" name="Content Placeholder 2">
            <a:extLst>
              <a:ext uri="{FF2B5EF4-FFF2-40B4-BE49-F238E27FC236}">
                <a16:creationId xmlns:a16="http://schemas.microsoft.com/office/drawing/2014/main" id="{9BE2E819-45EA-7FCB-3616-68C7C243560A}"/>
              </a:ext>
            </a:extLst>
          </p:cNvPr>
          <p:cNvSpPr>
            <a:spLocks noGrp="1"/>
          </p:cNvSpPr>
          <p:nvPr>
            <p:ph idx="1"/>
          </p:nvPr>
        </p:nvSpPr>
        <p:spPr/>
        <p:txBody>
          <a:bodyPr>
            <a:normAutofit lnSpcReduction="10000"/>
          </a:bodyPr>
          <a:lstStyle/>
          <a:p>
            <a:r>
              <a:rPr lang="en-US" sz="1800" dirty="0">
                <a:effectLst/>
                <a:ea typeface="Calibri" panose="020F0502020204030204" pitchFamily="34" charset="0"/>
                <a:cs typeface="Times New Roman" panose="02020603050405020304" pitchFamily="18" charset="0"/>
              </a:rPr>
              <a:t>Expressly requires </a:t>
            </a:r>
            <a:r>
              <a:rPr lang="en-US" sz="1800" b="1" dirty="0">
                <a:solidFill>
                  <a:srgbClr val="FF0000"/>
                </a:solidFill>
                <a:effectLst/>
                <a:ea typeface="Calibri" panose="020F0502020204030204" pitchFamily="34" charset="0"/>
                <a:cs typeface="Times New Roman" panose="02020603050405020304" pitchFamily="18" charset="0"/>
              </a:rPr>
              <a:t>local and regional boards of education </a:t>
            </a:r>
            <a:r>
              <a:rPr lang="en-US" sz="1800" dirty="0">
                <a:effectLst/>
                <a:ea typeface="Calibri" panose="020F0502020204030204" pitchFamily="34" charset="0"/>
                <a:cs typeface="Times New Roman" panose="02020603050405020304" pitchFamily="18" charset="0"/>
              </a:rPr>
              <a:t>conducting a regular </a:t>
            </a:r>
            <a:r>
              <a:rPr lang="en-US" sz="1800" i="1" dirty="0">
                <a:effectLst/>
                <a:ea typeface="Calibri" panose="020F0502020204030204" pitchFamily="34" charset="0"/>
                <a:cs typeface="Times New Roman" panose="02020603050405020304" pitchFamily="18" charset="0"/>
              </a:rPr>
              <a:t>or</a:t>
            </a:r>
            <a:r>
              <a:rPr lang="en-US" sz="1800" dirty="0">
                <a:effectLst/>
                <a:ea typeface="Calibri" panose="020F0502020204030204" pitchFamily="34" charset="0"/>
                <a:cs typeface="Times New Roman" panose="02020603050405020304" pitchFamily="18" charset="0"/>
              </a:rPr>
              <a:t> special meeting to 1) make available for public inspection the </a:t>
            </a:r>
            <a:r>
              <a:rPr lang="en-US" sz="1800" b="1" dirty="0">
                <a:effectLst/>
                <a:ea typeface="Calibri" panose="020F0502020204030204" pitchFamily="34" charset="0"/>
                <a:cs typeface="Times New Roman" panose="02020603050405020304" pitchFamily="18" charset="0"/>
              </a:rPr>
              <a:t>agenda</a:t>
            </a:r>
            <a:r>
              <a:rPr lang="en-US" sz="1800" dirty="0">
                <a:effectLst/>
                <a:ea typeface="Calibri" panose="020F0502020204030204" pitchFamily="34" charset="0"/>
                <a:cs typeface="Times New Roman" panose="02020603050405020304" pitchFamily="18" charset="0"/>
              </a:rPr>
              <a:t> for the meeting, along with “</a:t>
            </a:r>
            <a:r>
              <a:rPr lang="en-US" sz="1800" b="1" dirty="0">
                <a:effectLst/>
                <a:ea typeface="Calibri" panose="020F0502020204030204" pitchFamily="34" charset="0"/>
                <a:cs typeface="Times New Roman" panose="02020603050405020304" pitchFamily="18" charset="0"/>
              </a:rPr>
              <a:t>any</a:t>
            </a:r>
            <a:r>
              <a:rPr lang="en-US" sz="1800" dirty="0">
                <a:effectLst/>
                <a:ea typeface="Calibri" panose="020F0502020204030204" pitchFamily="34" charset="0"/>
                <a:cs typeface="Times New Roman" panose="02020603050405020304" pitchFamily="18" charset="0"/>
              </a:rPr>
              <a:t> </a:t>
            </a:r>
            <a:r>
              <a:rPr lang="en-US" sz="1800" b="1" dirty="0">
                <a:effectLst/>
                <a:ea typeface="Calibri" panose="020F0502020204030204" pitchFamily="34" charset="0"/>
                <a:cs typeface="Times New Roman" panose="02020603050405020304" pitchFamily="18" charset="0"/>
              </a:rPr>
              <a:t>associated documents</a:t>
            </a:r>
            <a:r>
              <a:rPr lang="en-US" sz="1800" dirty="0">
                <a:effectLst/>
                <a:ea typeface="Calibri" panose="020F0502020204030204" pitchFamily="34" charset="0"/>
                <a:cs typeface="Times New Roman" panose="02020603050405020304" pitchFamily="18" charset="0"/>
              </a:rPr>
              <a:t> that may be reviewed by members of the board at the meeting” </a:t>
            </a:r>
            <a:r>
              <a:rPr lang="en-US" sz="1800" i="1" dirty="0">
                <a:effectLst/>
                <a:ea typeface="Calibri" panose="020F0502020204030204" pitchFamily="34" charset="0"/>
                <a:cs typeface="Times New Roman" panose="02020603050405020304" pitchFamily="18" charset="0"/>
              </a:rPr>
              <a:t>and </a:t>
            </a:r>
            <a:r>
              <a:rPr lang="en-US" sz="1800" dirty="0">
                <a:effectLst/>
                <a:ea typeface="Calibri" panose="020F0502020204030204" pitchFamily="34" charset="0"/>
                <a:cs typeface="Times New Roman" panose="02020603050405020304" pitchFamily="18" charset="0"/>
              </a:rPr>
              <a:t>2) post such agenda and documents on the school district’s </a:t>
            </a:r>
            <a:r>
              <a:rPr lang="en-US" sz="1800" b="1" dirty="0">
                <a:effectLst/>
                <a:ea typeface="Calibri" panose="020F0502020204030204" pitchFamily="34" charset="0"/>
                <a:cs typeface="Times New Roman" panose="02020603050405020304" pitchFamily="18" charset="0"/>
              </a:rPr>
              <a:t>website</a:t>
            </a:r>
            <a:r>
              <a:rPr lang="en-US" sz="1800" dirty="0">
                <a:effectLst/>
                <a:ea typeface="Calibri" panose="020F0502020204030204" pitchFamily="34" charset="0"/>
                <a:cs typeface="Times New Roman" panose="02020603050405020304" pitchFamily="18" charset="0"/>
              </a:rPr>
              <a:t>.  </a:t>
            </a:r>
          </a:p>
          <a:p>
            <a:r>
              <a:rPr lang="en-US" sz="1800" dirty="0">
                <a:effectLst/>
                <a:ea typeface="Calibri" panose="020F0502020204030204" pitchFamily="34" charset="0"/>
                <a:cs typeface="Times New Roman" panose="02020603050405020304" pitchFamily="18" charset="0"/>
              </a:rPr>
              <a:t>The requirement of having such “associated materials” be available to the public prior to the meeting (and be posted online) would clearly not apply to records that are exempt from public disclosure, but it basically requires that traditional “board members packets” be produced/be available in advance to the public at large.</a:t>
            </a:r>
          </a:p>
          <a:p>
            <a:r>
              <a:rPr lang="en-US" sz="1800" dirty="0">
                <a:effectLst/>
                <a:ea typeface="Calibri" panose="020F0502020204030204" pitchFamily="34" charset="0"/>
                <a:cs typeface="Times New Roman" panose="02020603050405020304" pitchFamily="18" charset="0"/>
              </a:rPr>
              <a:t>This new law does not specify when (and how much in advance of the meeting) “board member packet” documents must be posted.  In addition, the law also does not address unique circumstances where the materials may not have been available or even existed prior to the meeting; post as soon as reasonably possible?</a:t>
            </a:r>
          </a:p>
          <a:p>
            <a:r>
              <a:rPr lang="en-US" sz="1800" dirty="0">
                <a:ea typeface="Calibri" panose="020F0502020204030204" pitchFamily="34" charset="0"/>
                <a:cs typeface="Times New Roman" panose="02020603050405020304" pitchFamily="18" charset="0"/>
              </a:rPr>
              <a:t>Not a part of the FOIA; who will enforce?</a:t>
            </a:r>
            <a:r>
              <a:rPr lang="en-US" sz="1800" dirty="0">
                <a:effectLst/>
                <a:ea typeface="Calibri" panose="020F0502020204030204" pitchFamily="34" charset="0"/>
                <a:cs typeface="Times New Roman" panose="02020603050405020304" pitchFamily="18" charset="0"/>
              </a:rPr>
              <a:t> </a:t>
            </a:r>
          </a:p>
          <a:p>
            <a:endParaRPr lang="en-US" dirty="0"/>
          </a:p>
        </p:txBody>
      </p:sp>
      <p:sp>
        <p:nvSpPr>
          <p:cNvPr id="4" name="Footer Placeholder 3">
            <a:extLst>
              <a:ext uri="{FF2B5EF4-FFF2-40B4-BE49-F238E27FC236}">
                <a16:creationId xmlns:a16="http://schemas.microsoft.com/office/drawing/2014/main" id="{46333207-5634-4F11-3E44-DA6350BF59E9}"/>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8DAD0865-123F-33C7-F803-E65A57C2F7C5}"/>
              </a:ext>
            </a:extLst>
          </p:cNvPr>
          <p:cNvSpPr>
            <a:spLocks noGrp="1"/>
          </p:cNvSpPr>
          <p:nvPr>
            <p:ph type="sldNum" sz="quarter" idx="12"/>
          </p:nvPr>
        </p:nvSpPr>
        <p:spPr/>
        <p:txBody>
          <a:bodyPr/>
          <a:lstStyle/>
          <a:p>
            <a:fld id="{080DD68C-5486-4B9A-B844-882072ED2919}" type="slidenum">
              <a:rPr lang="en-US" smtClean="0"/>
              <a:t>20</a:t>
            </a:fld>
            <a:endParaRPr lang="en-US" dirty="0"/>
          </a:p>
        </p:txBody>
      </p:sp>
    </p:spTree>
    <p:extLst>
      <p:ext uri="{BB962C8B-B14F-4D97-AF65-F5344CB8AC3E}">
        <p14:creationId xmlns:p14="http://schemas.microsoft.com/office/powerpoint/2010/main" val="123548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3C3A-F80E-4D74-809D-EB5986847DC4}"/>
              </a:ext>
            </a:extLst>
          </p:cNvPr>
          <p:cNvSpPr>
            <a:spLocks noGrp="1"/>
          </p:cNvSpPr>
          <p:nvPr>
            <p:ph type="title"/>
          </p:nvPr>
        </p:nvSpPr>
        <p:spPr/>
        <p:txBody>
          <a:bodyPr/>
          <a:lstStyle/>
          <a:p>
            <a:r>
              <a:rPr lang="en-US" i="1" dirty="0"/>
              <a:t>Minutes</a:t>
            </a:r>
          </a:p>
        </p:txBody>
      </p:sp>
      <p:sp>
        <p:nvSpPr>
          <p:cNvPr id="3" name="Content Placeholder 2">
            <a:extLst>
              <a:ext uri="{FF2B5EF4-FFF2-40B4-BE49-F238E27FC236}">
                <a16:creationId xmlns:a16="http://schemas.microsoft.com/office/drawing/2014/main" id="{EAF4885B-A49A-4F69-BCA3-763FE7A083B7}"/>
              </a:ext>
            </a:extLst>
          </p:cNvPr>
          <p:cNvSpPr>
            <a:spLocks noGrp="1"/>
          </p:cNvSpPr>
          <p:nvPr>
            <p:ph idx="1"/>
          </p:nvPr>
        </p:nvSpPr>
        <p:spPr/>
        <p:txBody>
          <a:bodyPr>
            <a:normAutofit fontScale="92500" lnSpcReduction="20000"/>
          </a:bodyPr>
          <a:lstStyle/>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dirty="0">
                <a:effectLst/>
                <a:latin typeface="Arial" panose="020B0604020202020204" pitchFamily="34" charset="0"/>
                <a:ea typeface="Calibri" panose="020F0502020204030204" pitchFamily="34" charset="0"/>
                <a:cs typeface="Arial" panose="020B0604020202020204" pitchFamily="34" charset="0"/>
              </a:rPr>
              <a:t>The FOIA does not indicate how detailed the minutes of a meeting should be, besides a command that votes be recorded so that the public can determine how each member voted.  </a:t>
            </a:r>
          </a:p>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dirty="0">
                <a:effectLst/>
                <a:latin typeface="Arial" panose="020B0604020202020204" pitchFamily="34" charset="0"/>
                <a:ea typeface="Calibri" panose="020F0502020204030204" pitchFamily="34" charset="0"/>
                <a:cs typeface="Arial" panose="020B0604020202020204" pitchFamily="34" charset="0"/>
              </a:rPr>
              <a:t>Minutes should reflect: 1) the agency members present at the meeting; 2) the text of all</a:t>
            </a:r>
            <a:r>
              <a:rPr lang="en-US" sz="1900" b="1" dirty="0">
                <a:effectLst/>
                <a:latin typeface="Arial" panose="020B0604020202020204" pitchFamily="34" charset="0"/>
                <a:ea typeface="Calibri" panose="020F0502020204030204" pitchFamily="34" charset="0"/>
                <a:cs typeface="Arial" panose="020B0604020202020204" pitchFamily="34" charset="0"/>
              </a:rPr>
              <a:t> </a:t>
            </a:r>
            <a:r>
              <a:rPr lang="en-US" sz="1900" dirty="0">
                <a:effectLst/>
                <a:latin typeface="Arial" panose="020B0604020202020204" pitchFamily="34" charset="0"/>
                <a:ea typeface="Calibri" panose="020F0502020204030204" pitchFamily="34" charset="0"/>
                <a:cs typeface="Arial" panose="020B0604020202020204" pitchFamily="34" charset="0"/>
              </a:rPr>
              <a:t>motions and resolutions voted on at the meeting, along with the votes cast by each member; 3) </a:t>
            </a:r>
            <a:r>
              <a:rPr lang="en-US" sz="1900" b="1" dirty="0">
                <a:effectLst/>
                <a:latin typeface="Arial" panose="020B0604020202020204" pitchFamily="34" charset="0"/>
                <a:ea typeface="Calibri" panose="020F0502020204030204" pitchFamily="34" charset="0"/>
                <a:cs typeface="Arial" panose="020B0604020202020204" pitchFamily="34" charset="0"/>
              </a:rPr>
              <a:t>if </a:t>
            </a:r>
            <a:r>
              <a:rPr lang="en-US" sz="1900" dirty="0">
                <a:effectLst/>
                <a:latin typeface="Arial" panose="020B0604020202020204" pitchFamily="34" charset="0"/>
                <a:ea typeface="Calibri" panose="020F0502020204030204" pitchFamily="34" charset="0"/>
                <a:cs typeface="Arial" panose="020B0604020202020204" pitchFamily="34" charset="0"/>
              </a:rPr>
              <a:t>there is an executive session, the reason for such session; 4) except where there is an exception under the law, those persons present during an executive session, along with the times that the agency (and those persons) entered/exited executive session; 5) the date and time the meeting was convened and adjourned; 6) the meeting location; and 7) a general description of those items from the agenda that were discussed at the meeting.  </a:t>
            </a:r>
          </a:p>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dirty="0">
                <a:effectLst/>
                <a:latin typeface="Arial" panose="020B0604020202020204" pitchFamily="34" charset="0"/>
                <a:ea typeface="Calibri" panose="020F0502020204030204" pitchFamily="34" charset="0"/>
                <a:cs typeface="Arial" panose="020B0604020202020204" pitchFamily="34" charset="0"/>
              </a:rPr>
              <a:t>The FOIC has noted that the FOIA generally requires that minutes provide an “accurate” record of the proceedings.  </a:t>
            </a:r>
          </a:p>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dirty="0">
                <a:effectLst/>
                <a:latin typeface="Arial" panose="020B0604020202020204" pitchFamily="34" charset="0"/>
                <a:ea typeface="Calibri" panose="020F0502020204030204" pitchFamily="34" charset="0"/>
                <a:cs typeface="Arial" panose="020B0604020202020204" pitchFamily="34" charset="0"/>
              </a:rPr>
              <a:t>Beyond that, there is </a:t>
            </a:r>
            <a:r>
              <a:rPr lang="en-US" sz="1900" b="1" dirty="0">
                <a:effectLst/>
                <a:latin typeface="Arial" panose="020B0604020202020204" pitchFamily="34" charset="0"/>
                <a:ea typeface="Calibri" panose="020F0502020204030204" pitchFamily="34" charset="0"/>
                <a:cs typeface="Arial" panose="020B0604020202020204" pitchFamily="34" charset="0"/>
              </a:rPr>
              <a:t>no</a:t>
            </a:r>
            <a:r>
              <a:rPr lang="en-US" sz="1900" dirty="0">
                <a:effectLst/>
                <a:latin typeface="Arial" panose="020B0604020202020204" pitchFamily="34" charset="0"/>
                <a:ea typeface="Calibri" panose="020F0502020204030204" pitchFamily="34" charset="0"/>
                <a:cs typeface="Arial" panose="020B0604020202020204" pitchFamily="34" charset="0"/>
              </a:rPr>
              <a:t> requirement under the FOIA that the minutes be akin to a verbatim transcript of the meeting.  </a:t>
            </a:r>
          </a:p>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dirty="0">
                <a:effectLst/>
                <a:latin typeface="Arial" panose="020B0604020202020204" pitchFamily="34" charset="0"/>
                <a:ea typeface="Calibri" panose="020F0502020204030204" pitchFamily="34" charset="0"/>
                <a:cs typeface="Arial" panose="020B0604020202020204" pitchFamily="34" charset="0"/>
              </a:rPr>
              <a:t>To repeat an old maxim, </a:t>
            </a:r>
            <a:r>
              <a:rPr lang="en-US" sz="1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sometimes less is more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7C41841-80F8-42AB-BFE9-5D961CB2BEB1}"/>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B18737E1-3B8F-4437-8F59-98C8A7ADC63F}"/>
              </a:ext>
            </a:extLst>
          </p:cNvPr>
          <p:cNvSpPr>
            <a:spLocks noGrp="1"/>
          </p:cNvSpPr>
          <p:nvPr>
            <p:ph type="sldNum" sz="quarter" idx="12"/>
          </p:nvPr>
        </p:nvSpPr>
        <p:spPr/>
        <p:txBody>
          <a:bodyPr/>
          <a:lstStyle/>
          <a:p>
            <a:fld id="{080DD68C-5486-4B9A-B844-882072ED2919}" type="slidenum">
              <a:rPr lang="en-US" smtClean="0"/>
              <a:t>21</a:t>
            </a:fld>
            <a:endParaRPr lang="en-US" dirty="0"/>
          </a:p>
        </p:txBody>
      </p:sp>
    </p:spTree>
    <p:extLst>
      <p:ext uri="{BB962C8B-B14F-4D97-AF65-F5344CB8AC3E}">
        <p14:creationId xmlns:p14="http://schemas.microsoft.com/office/powerpoint/2010/main" val="116563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0BA6-1390-43A7-A7E4-E2B228CD07A9}"/>
              </a:ext>
            </a:extLst>
          </p:cNvPr>
          <p:cNvSpPr>
            <a:spLocks noGrp="1"/>
          </p:cNvSpPr>
          <p:nvPr>
            <p:ph type="title"/>
          </p:nvPr>
        </p:nvSpPr>
        <p:spPr/>
        <p:txBody>
          <a:bodyPr/>
          <a:lstStyle/>
          <a:p>
            <a:r>
              <a:rPr lang="en-US" b="1" i="1" dirty="0"/>
              <a:t>Keeping Order </a:t>
            </a:r>
          </a:p>
        </p:txBody>
      </p:sp>
      <p:sp>
        <p:nvSpPr>
          <p:cNvPr id="3" name="Content Placeholder 2">
            <a:extLst>
              <a:ext uri="{FF2B5EF4-FFF2-40B4-BE49-F238E27FC236}">
                <a16:creationId xmlns:a16="http://schemas.microsoft.com/office/drawing/2014/main" id="{AF72EE55-4485-415B-9D60-BA1D9F161B12}"/>
              </a:ext>
            </a:extLst>
          </p:cNvPr>
          <p:cNvSpPr>
            <a:spLocks noGrp="1"/>
          </p:cNvSpPr>
          <p:nvPr>
            <p:ph idx="1"/>
          </p:nvPr>
        </p:nvSpPr>
        <p:spPr/>
        <p:txBody>
          <a:bodyPr>
            <a:normAutofit/>
          </a:bodyPr>
          <a:lstStyle/>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dirty="0">
                <a:effectLst/>
                <a:latin typeface="Arial" panose="020B0604020202020204" pitchFamily="34" charset="0"/>
                <a:ea typeface="Calibri" panose="020F0502020204030204" pitchFamily="34" charset="0"/>
                <a:cs typeface="Arial" panose="020B0604020202020204" pitchFamily="34" charset="0"/>
              </a:rPr>
              <a:t>If a meeting is interrupted by any person so as to render the orderly conduct of the meeting unfeasible, </a:t>
            </a:r>
            <a:r>
              <a:rPr lang="en-US" sz="1900" b="1" i="1" dirty="0">
                <a:effectLst/>
                <a:latin typeface="Arial" panose="020B0604020202020204" pitchFamily="34" charset="0"/>
                <a:ea typeface="Calibri" panose="020F0502020204030204" pitchFamily="34" charset="0"/>
                <a:cs typeface="Arial" panose="020B0604020202020204" pitchFamily="34" charset="0"/>
              </a:rPr>
              <a:t>and if</a:t>
            </a:r>
            <a:r>
              <a:rPr lang="en-US" sz="1900" dirty="0">
                <a:effectLst/>
                <a:latin typeface="Arial" panose="020B0604020202020204" pitchFamily="34" charset="0"/>
                <a:ea typeface="Calibri" panose="020F0502020204030204" pitchFamily="34" charset="0"/>
                <a:cs typeface="Arial" panose="020B0604020202020204" pitchFamily="34" charset="0"/>
              </a:rPr>
              <a:t> order cannot be restored by the removal of persons willfully interrupting the meeting, the agency may order the meeting room cleared and continue with its meeting. CGS §1-232.  </a:t>
            </a:r>
          </a:p>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dirty="0">
                <a:effectLst/>
                <a:latin typeface="Arial" panose="020B0604020202020204" pitchFamily="34" charset="0"/>
                <a:ea typeface="Calibri" panose="020F0502020204030204" pitchFamily="34" charset="0"/>
                <a:cs typeface="Arial" panose="020B0604020202020204" pitchFamily="34" charset="0"/>
              </a:rPr>
              <a:t>Only matters on the agenda may be considered in such a meeting.  </a:t>
            </a:r>
          </a:p>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dirty="0">
                <a:effectLst/>
                <a:latin typeface="Arial" panose="020B0604020202020204" pitchFamily="34" charset="0"/>
                <a:ea typeface="Calibri" panose="020F0502020204030204" pitchFamily="34" charset="0"/>
                <a:cs typeface="Arial" panose="020B0604020202020204" pitchFamily="34" charset="0"/>
              </a:rPr>
              <a:t>“</a:t>
            </a:r>
            <a:r>
              <a:rPr lang="en-US" sz="1900" dirty="0">
                <a:solidFill>
                  <a:srgbClr val="FF0000"/>
                </a:solidFill>
                <a:effectLst/>
                <a:latin typeface="Arial" panose="020B0604020202020204" pitchFamily="34" charset="0"/>
                <a:ea typeface="Calibri" panose="020F0502020204030204" pitchFamily="34" charset="0"/>
                <a:cs typeface="Arial" panose="020B0604020202020204" pitchFamily="34" charset="0"/>
              </a:rPr>
              <a:t>Duly accredited</a:t>
            </a:r>
            <a:r>
              <a:rPr lang="en-US" sz="1900" dirty="0">
                <a:effectLst/>
                <a:latin typeface="Arial" panose="020B0604020202020204" pitchFamily="34" charset="0"/>
                <a:ea typeface="Calibri" panose="020F0502020204030204" pitchFamily="34" charset="0"/>
                <a:cs typeface="Arial" panose="020B0604020202020204" pitchFamily="34" charset="0"/>
              </a:rPr>
              <a:t>” representatives of the press/news media, except those participating in the disturbance, must be allowed to attend. </a:t>
            </a:r>
          </a:p>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b="1" dirty="0">
                <a:effectLst/>
                <a:latin typeface="Arial" panose="020B0604020202020204" pitchFamily="34" charset="0"/>
                <a:ea typeface="Calibri" panose="020F0502020204030204" pitchFamily="34" charset="0"/>
                <a:cs typeface="Arial" panose="020B0604020202020204" pitchFamily="34" charset="0"/>
              </a:rPr>
              <a:t>PRACTICAL POINTERS</a:t>
            </a:r>
            <a:r>
              <a:rPr lang="en-US" sz="1900" dirty="0">
                <a:effectLst/>
                <a:latin typeface="Arial" panose="020B0604020202020204" pitchFamily="34" charset="0"/>
                <a:ea typeface="Calibri" panose="020F0502020204030204" pitchFamily="34" charset="0"/>
                <a:cs typeface="Arial" panose="020B0604020202020204" pitchFamily="34" charset="0"/>
              </a:rPr>
              <a:t>: Before an agency seeks to remove a possibly “unruly” person from a meeting, it must first ask the person to refrain from speaking and/or to sit down.</a:t>
            </a:r>
          </a:p>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900" dirty="0">
                <a:effectLst/>
                <a:latin typeface="Arial" panose="020B0604020202020204" pitchFamily="34" charset="0"/>
                <a:ea typeface="Calibri" panose="020F0502020204030204" pitchFamily="34" charset="0"/>
                <a:cs typeface="Arial" panose="020B0604020202020204" pitchFamily="34" charset="0"/>
              </a:rPr>
              <a:t>Clearing the room is a measure of last resort, and only can be done if one can prove that order could not have been restored merely by the removal of the individual(s) who were interrupting the meeting</a:t>
            </a:r>
            <a:r>
              <a:rPr lang="en-US" sz="1800"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
        <p:nvSpPr>
          <p:cNvPr id="4" name="Footer Placeholder 3">
            <a:extLst>
              <a:ext uri="{FF2B5EF4-FFF2-40B4-BE49-F238E27FC236}">
                <a16:creationId xmlns:a16="http://schemas.microsoft.com/office/drawing/2014/main" id="{B2763D2B-D59E-4FD6-AF56-2A2BF7FDE71F}"/>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0C1DC2C2-AD64-4ADA-B43E-E833979D1C53}"/>
              </a:ext>
            </a:extLst>
          </p:cNvPr>
          <p:cNvSpPr>
            <a:spLocks noGrp="1"/>
          </p:cNvSpPr>
          <p:nvPr>
            <p:ph type="sldNum" sz="quarter" idx="12"/>
          </p:nvPr>
        </p:nvSpPr>
        <p:spPr/>
        <p:txBody>
          <a:bodyPr/>
          <a:lstStyle/>
          <a:p>
            <a:fld id="{080DD68C-5486-4B9A-B844-882072ED2919}" type="slidenum">
              <a:rPr lang="en-US" smtClean="0"/>
              <a:t>22</a:t>
            </a:fld>
            <a:endParaRPr lang="en-US" dirty="0"/>
          </a:p>
        </p:txBody>
      </p:sp>
    </p:spTree>
    <p:extLst>
      <p:ext uri="{BB962C8B-B14F-4D97-AF65-F5344CB8AC3E}">
        <p14:creationId xmlns:p14="http://schemas.microsoft.com/office/powerpoint/2010/main" val="79460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BDE4-75DB-4EB5-BB22-2DC1A5599343}"/>
              </a:ext>
            </a:extLst>
          </p:cNvPr>
          <p:cNvSpPr>
            <a:spLocks noGrp="1"/>
          </p:cNvSpPr>
          <p:nvPr>
            <p:ph type="title"/>
          </p:nvPr>
        </p:nvSpPr>
        <p:spPr/>
        <p:txBody>
          <a:bodyPr/>
          <a:lstStyle/>
          <a:p>
            <a:r>
              <a:rPr lang="en-US" b="1" i="1" dirty="0"/>
              <a:t>Public Access and Comments</a:t>
            </a:r>
          </a:p>
        </p:txBody>
      </p:sp>
      <p:sp>
        <p:nvSpPr>
          <p:cNvPr id="3" name="Content Placeholder 2">
            <a:extLst>
              <a:ext uri="{FF2B5EF4-FFF2-40B4-BE49-F238E27FC236}">
                <a16:creationId xmlns:a16="http://schemas.microsoft.com/office/drawing/2014/main" id="{7FFCF4B1-5911-41C6-8B42-B1B62D328DBE}"/>
              </a:ext>
            </a:extLst>
          </p:cNvPr>
          <p:cNvSpPr>
            <a:spLocks noGrp="1"/>
          </p:cNvSpPr>
          <p:nvPr>
            <p:ph idx="1"/>
          </p:nvPr>
        </p:nvSpPr>
        <p:spPr/>
        <p:txBody>
          <a:bodyPr>
            <a:normAutofit/>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A public agency must permit any member of the public to attend meetings without being required to register by name, furnish information of any kind, complete a questionnaire, or fulfill any other condition before entering the meeting place.  </a:t>
            </a:r>
            <a:r>
              <a:rPr lang="en-US" sz="1800" i="1" dirty="0">
                <a:effectLst/>
                <a:latin typeface="Arial" panose="020B0604020202020204" pitchFamily="34" charset="0"/>
                <a:ea typeface="Calibri" panose="020F0502020204030204" pitchFamily="34" charset="0"/>
                <a:cs typeface="Arial" panose="020B0604020202020204" pitchFamily="34" charset="0"/>
              </a:rPr>
              <a:t>Connecticut General Statutes §1-225(e).  </a:t>
            </a:r>
          </a:p>
          <a:p>
            <a:r>
              <a:rPr lang="en-US" sz="1800" dirty="0">
                <a:latin typeface="Arial" panose="020B0604020202020204" pitchFamily="34" charset="0"/>
                <a:ea typeface="Calibri" panose="020F0502020204030204" pitchFamily="34" charset="0"/>
                <a:cs typeface="Arial" panose="020B0604020202020204" pitchFamily="34" charset="0"/>
              </a:rPr>
              <a:t>W</a:t>
            </a:r>
            <a:r>
              <a:rPr lang="en-US" sz="1800" dirty="0">
                <a:effectLst/>
                <a:latin typeface="Arial" panose="020B0604020202020204" pitchFamily="34" charset="0"/>
                <a:ea typeface="Calibri" panose="020F0502020204030204" pitchFamily="34" charset="0"/>
                <a:cs typeface="Arial" panose="020B0604020202020204" pitchFamily="34" charset="0"/>
              </a:rPr>
              <a:t>hile an agency may have a sign-in sheet for persons attending or speaking at a meeting, the agency cannot then prevent members of the public who refuse to provide their names from attending the meeting. </a:t>
            </a:r>
          </a:p>
          <a:p>
            <a:r>
              <a:rPr lang="en-US" sz="1800" dirty="0">
                <a:effectLst/>
                <a:latin typeface="Arial" panose="020B0604020202020204" pitchFamily="34" charset="0"/>
                <a:ea typeface="Calibri" panose="020F0502020204030204" pitchFamily="34" charset="0"/>
                <a:cs typeface="Arial" panose="020B0604020202020204" pitchFamily="34" charset="0"/>
              </a:rPr>
              <a:t>While the FOIA gives the public the right to be present at meetings, nothing in the FOIA confers upon the public the right to speak at a meeting. </a:t>
            </a:r>
            <a:r>
              <a:rPr lang="en-US" sz="1800" i="1" dirty="0">
                <a:effectLst/>
                <a:latin typeface="Arial" panose="020B0604020202020204" pitchFamily="34" charset="0"/>
                <a:ea typeface="Calibri" panose="020F0502020204030204" pitchFamily="34" charset="0"/>
                <a:cs typeface="Arial" panose="020B0604020202020204" pitchFamily="34" charset="0"/>
              </a:rPr>
              <a:t>Mosby v. Chairman, Norwalk Board of Education,</a:t>
            </a:r>
            <a:r>
              <a:rPr lang="en-US" sz="1800" dirty="0">
                <a:effectLst/>
                <a:latin typeface="Arial" panose="020B0604020202020204" pitchFamily="34" charset="0"/>
                <a:ea typeface="Calibri" panose="020F0502020204030204" pitchFamily="34" charset="0"/>
                <a:cs typeface="Arial" panose="020B0604020202020204" pitchFamily="34" charset="0"/>
              </a:rPr>
              <a:t> #FIC 2013-384 (April 9, 2014).  </a:t>
            </a:r>
          </a:p>
          <a:p>
            <a:r>
              <a:rPr lang="en-US" sz="1800" dirty="0">
                <a:effectLst/>
                <a:latin typeface="Arial" panose="020B0604020202020204" pitchFamily="34" charset="0"/>
                <a:ea typeface="Calibri" panose="020F0502020204030204" pitchFamily="34" charset="0"/>
                <a:cs typeface="Arial" panose="020B0604020202020204" pitchFamily="34" charset="0"/>
              </a:rPr>
              <a:t>An agency’s determination as to whether to even permit public comments at its meetings is governed by other policy considerations (and under certain circumstances, legal/constitutional mandates concerning viewpoint neutrality) but is </a:t>
            </a:r>
            <a:r>
              <a:rPr lang="en-US" sz="1800" b="1" dirty="0">
                <a:effectLst/>
                <a:latin typeface="Arial" panose="020B0604020202020204" pitchFamily="34" charset="0"/>
                <a:ea typeface="Calibri" panose="020F0502020204030204" pitchFamily="34" charset="0"/>
                <a:cs typeface="Arial" panose="020B0604020202020204" pitchFamily="34" charset="0"/>
              </a:rPr>
              <a:t>not</a:t>
            </a:r>
            <a:r>
              <a:rPr lang="en-US" sz="1800" dirty="0">
                <a:effectLst/>
                <a:latin typeface="Arial" panose="020B0604020202020204" pitchFamily="34" charset="0"/>
                <a:ea typeface="Calibri" panose="020F0502020204030204" pitchFamily="34" charset="0"/>
                <a:cs typeface="Arial" panose="020B0604020202020204" pitchFamily="34" charset="0"/>
              </a:rPr>
              <a:t> a matter that (yet) concerns the FOIC.</a:t>
            </a:r>
          </a:p>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9EB476A-5977-4633-897A-D83F0AEE966E}"/>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062691B7-60DE-400C-BF7F-F3C651D010EA}"/>
              </a:ext>
            </a:extLst>
          </p:cNvPr>
          <p:cNvSpPr>
            <a:spLocks noGrp="1"/>
          </p:cNvSpPr>
          <p:nvPr>
            <p:ph type="sldNum" sz="quarter" idx="12"/>
          </p:nvPr>
        </p:nvSpPr>
        <p:spPr/>
        <p:txBody>
          <a:bodyPr/>
          <a:lstStyle/>
          <a:p>
            <a:fld id="{080DD68C-5486-4B9A-B844-882072ED2919}" type="slidenum">
              <a:rPr lang="en-US" smtClean="0"/>
              <a:t>23</a:t>
            </a:fld>
            <a:endParaRPr lang="en-US" dirty="0"/>
          </a:p>
        </p:txBody>
      </p:sp>
    </p:spTree>
    <p:extLst>
      <p:ext uri="{BB962C8B-B14F-4D97-AF65-F5344CB8AC3E}">
        <p14:creationId xmlns:p14="http://schemas.microsoft.com/office/powerpoint/2010/main" val="371922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Keys For Executive Session </a:t>
            </a:r>
          </a:p>
        </p:txBody>
      </p:sp>
      <p:sp>
        <p:nvSpPr>
          <p:cNvPr id="3" name="Content Placeholder 2"/>
          <p:cNvSpPr>
            <a:spLocks noGrp="1"/>
          </p:cNvSpPr>
          <p:nvPr>
            <p:ph idx="1"/>
          </p:nvPr>
        </p:nvSpPr>
        <p:spPr/>
        <p:txBody>
          <a:bodyPr/>
          <a:lstStyle/>
          <a:p>
            <a:r>
              <a:rPr lang="en-US" sz="2800" dirty="0"/>
              <a:t>You need a 2/3 vote to go into executive session.</a:t>
            </a:r>
          </a:p>
          <a:p>
            <a:r>
              <a:rPr lang="en-US" sz="2800" dirty="0"/>
              <a:t>You need a valid reason (as set forth in the FOIA). </a:t>
            </a:r>
          </a:p>
          <a:p>
            <a:r>
              <a:rPr lang="en-US" sz="2800" dirty="0"/>
              <a:t>You need to provide </a:t>
            </a:r>
            <a:r>
              <a:rPr lang="en-US" sz="2800" i="1" dirty="0"/>
              <a:t>some</a:t>
            </a:r>
            <a:r>
              <a:rPr lang="en-US" sz="2800" dirty="0"/>
              <a:t> specificity as to the purpose of the executive session (do not simply say “personnel matter” or even “attorney client privileged communication”). </a:t>
            </a:r>
          </a:p>
          <a:p>
            <a:r>
              <a:rPr lang="en-US" sz="2800" b="1" dirty="0"/>
              <a:t>Query</a:t>
            </a:r>
            <a:r>
              <a:rPr lang="en-US" sz="2800" dirty="0"/>
              <a:t>: Who can attend besides the board members?  </a:t>
            </a:r>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24</a:t>
            </a:fld>
            <a:endParaRPr lang="en-US" dirty="0"/>
          </a:p>
        </p:txBody>
      </p:sp>
    </p:spTree>
    <p:extLst>
      <p:ext uri="{BB962C8B-B14F-4D97-AF65-F5344CB8AC3E}">
        <p14:creationId xmlns:p14="http://schemas.microsoft.com/office/powerpoint/2010/main" val="86006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“Popular” Reasons For Executive Session: “Personnel Matter”</a:t>
            </a:r>
          </a:p>
        </p:txBody>
      </p:sp>
      <p:sp>
        <p:nvSpPr>
          <p:cNvPr id="3" name="Content Placeholder 2"/>
          <p:cNvSpPr>
            <a:spLocks noGrp="1"/>
          </p:cNvSpPr>
          <p:nvPr>
            <p:ph idx="1"/>
          </p:nvPr>
        </p:nvSpPr>
        <p:spPr/>
        <p:txBody>
          <a:bodyPr>
            <a:normAutofit/>
          </a:bodyPr>
          <a:lstStyle/>
          <a:p>
            <a:r>
              <a:rPr lang="en-US" sz="2100" b="1" i="1" dirty="0"/>
              <a:t>Discussion concerning the appointment, employment, performance, evaluation, health or dismissal of a public officer </a:t>
            </a:r>
            <a:r>
              <a:rPr lang="en-US" sz="2100" b="1" i="1" u="sng" dirty="0">
                <a:solidFill>
                  <a:srgbClr val="7030A0"/>
                </a:solidFill>
              </a:rPr>
              <a:t>or</a:t>
            </a:r>
            <a:r>
              <a:rPr lang="en-US" sz="2100" b="1" i="1" dirty="0">
                <a:solidFill>
                  <a:srgbClr val="7030A0"/>
                </a:solidFill>
              </a:rPr>
              <a:t> </a:t>
            </a:r>
            <a:r>
              <a:rPr lang="en-US" sz="2100" b="1" i="1" dirty="0"/>
              <a:t>employee, </a:t>
            </a:r>
            <a:r>
              <a:rPr lang="en-US" sz="2100" b="1" i="1" u="sng" dirty="0">
                <a:solidFill>
                  <a:srgbClr val="FF0000"/>
                </a:solidFill>
              </a:rPr>
              <a:t>provided</a:t>
            </a:r>
            <a:r>
              <a:rPr lang="en-US" sz="2100" b="1" i="1" dirty="0">
                <a:solidFill>
                  <a:srgbClr val="FF0000"/>
                </a:solidFill>
              </a:rPr>
              <a:t> that such individual may require that the discussion be held at an open meeting.*</a:t>
            </a:r>
          </a:p>
          <a:p>
            <a:r>
              <a:rPr lang="en-US" sz="2100" dirty="0"/>
              <a:t>This exception only applies to a discussion regarding a specific employee, not general classes or categories of employees. </a:t>
            </a:r>
          </a:p>
          <a:p>
            <a:r>
              <a:rPr lang="en-US" sz="2100" dirty="0"/>
              <a:t>This exception would include discussions by a board on filling a vacancy in its membership (including candidate interviews).</a:t>
            </a:r>
          </a:p>
          <a:p>
            <a:r>
              <a:rPr lang="en-US" sz="2100" dirty="0"/>
              <a:t>This exception usually does not provide a basis to have the evidentiary portion of an employee grievance or administrative hearing (as opposed to the deliberation phase) in executive session.</a:t>
            </a:r>
            <a:r>
              <a:rPr lang="en-US" sz="2100" b="1" i="1" dirty="0">
                <a:solidFill>
                  <a:srgbClr val="FF0000"/>
                </a:solidFill>
              </a:rPr>
              <a:t>   </a:t>
            </a:r>
            <a:r>
              <a:rPr lang="en-US" sz="2100" b="1" i="1" u="sng" dirty="0">
                <a:solidFill>
                  <a:srgbClr val="FF0000"/>
                </a:solidFill>
              </a:rPr>
              <a:t>Deliberation=discussion; evidence does not</a:t>
            </a:r>
            <a:r>
              <a:rPr lang="en-US" b="1" i="1" dirty="0">
                <a:solidFill>
                  <a:srgbClr val="FF0000"/>
                </a:solidFill>
              </a:rPr>
              <a:t>. </a:t>
            </a:r>
          </a:p>
          <a:p>
            <a:endParaRPr lang="en-US" dirty="0">
              <a:solidFill>
                <a:srgbClr val="FF0000"/>
              </a:solidFill>
            </a:endParaRP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a:xfrm>
            <a:off x="4094991" y="6400800"/>
            <a:ext cx="2133600" cy="320040"/>
          </a:xfrm>
        </p:spPr>
        <p:txBody>
          <a:bodyPr/>
          <a:lstStyle/>
          <a:p>
            <a:fld id="{080DD68C-5486-4B9A-B844-882072ED2919}" type="slidenum">
              <a:rPr lang="en-US" smtClean="0"/>
              <a:t>25</a:t>
            </a:fld>
            <a:r>
              <a:rPr lang="en-US" dirty="0"/>
              <a:t> </a:t>
            </a:r>
            <a:r>
              <a:rPr lang="en-US" i="1" dirty="0">
                <a:solidFill>
                  <a:srgbClr val="FF0000"/>
                </a:solidFill>
              </a:rPr>
              <a:t> </a:t>
            </a:r>
            <a:endParaRPr lang="en-US" dirty="0"/>
          </a:p>
        </p:txBody>
      </p:sp>
    </p:spTree>
    <p:extLst>
      <p:ext uri="{BB962C8B-B14F-4D97-AF65-F5344CB8AC3E}">
        <p14:creationId xmlns:p14="http://schemas.microsoft.com/office/powerpoint/2010/main" val="340460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Other Common Reasons For Executive Sessions  </a:t>
            </a:r>
          </a:p>
        </p:txBody>
      </p:sp>
      <p:sp>
        <p:nvSpPr>
          <p:cNvPr id="3" name="Content Placeholder 2"/>
          <p:cNvSpPr>
            <a:spLocks noGrp="1"/>
          </p:cNvSpPr>
          <p:nvPr>
            <p:ph idx="1"/>
          </p:nvPr>
        </p:nvSpPr>
        <p:spPr/>
        <p:txBody>
          <a:bodyPr>
            <a:normAutofit fontScale="92500"/>
          </a:bodyPr>
          <a:lstStyle/>
          <a:p>
            <a:r>
              <a:rPr lang="en-US" sz="2400" b="1" i="1" dirty="0"/>
              <a:t>Strategy and negotiations </a:t>
            </a:r>
            <a:r>
              <a:rPr lang="en-US" sz="2400" i="1" dirty="0"/>
              <a:t>with respect to </a:t>
            </a:r>
            <a:r>
              <a:rPr lang="en-US" sz="2400" b="1" i="1" dirty="0"/>
              <a:t>pending</a:t>
            </a:r>
            <a:r>
              <a:rPr lang="en-US" sz="2400" i="1" dirty="0"/>
              <a:t> </a:t>
            </a:r>
            <a:r>
              <a:rPr lang="en-US" sz="2400" b="1" i="1" dirty="0"/>
              <a:t>claims or pending litigation</a:t>
            </a:r>
            <a:r>
              <a:rPr lang="en-US" sz="2400" i="1" dirty="0"/>
              <a:t>  </a:t>
            </a:r>
            <a:r>
              <a:rPr lang="en-US" sz="2400" b="1" i="1" dirty="0"/>
              <a:t>involving board (or board member)-until such litigation or claim has been finally adjudicated or otherwise settled</a:t>
            </a:r>
            <a:r>
              <a:rPr lang="en-US" sz="2400" dirty="0"/>
              <a:t>.</a:t>
            </a:r>
          </a:p>
          <a:p>
            <a:pPr lvl="1"/>
            <a:r>
              <a:rPr lang="en-US" sz="2400" dirty="0"/>
              <a:t>Would include discussion of whether to initiate litigation or other legal action.</a:t>
            </a:r>
          </a:p>
          <a:p>
            <a:r>
              <a:rPr lang="en-US" sz="2400" b="1" i="1" dirty="0"/>
              <a:t>Matters concerning security strategy or the deployment of security personnel, or devices affecting public security</a:t>
            </a:r>
            <a:r>
              <a:rPr lang="en-US" sz="2400" dirty="0"/>
              <a:t>.</a:t>
            </a:r>
          </a:p>
          <a:p>
            <a:pPr marL="566928" indent="-210312">
              <a:buNone/>
            </a:pPr>
            <a:r>
              <a:rPr lang="en-US" sz="2400" dirty="0"/>
              <a:t>  -Examples: Discussion of the layout of the security system, the best types of security devices to use to secure a building and where these devices should be located</a:t>
            </a:r>
            <a:r>
              <a:rPr lang="en-US" dirty="0"/>
              <a:t>.</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26</a:t>
            </a:fld>
            <a:endParaRPr lang="en-US" dirty="0"/>
          </a:p>
        </p:txBody>
      </p:sp>
    </p:spTree>
    <p:extLst>
      <p:ext uri="{BB962C8B-B14F-4D97-AF65-F5344CB8AC3E}">
        <p14:creationId xmlns:p14="http://schemas.microsoft.com/office/powerpoint/2010/main" val="133060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3D15-67E3-4DE3-AE8C-E08A6082F4C2}"/>
              </a:ext>
            </a:extLst>
          </p:cNvPr>
          <p:cNvSpPr>
            <a:spLocks noGrp="1"/>
          </p:cNvSpPr>
          <p:nvPr>
            <p:ph type="title"/>
          </p:nvPr>
        </p:nvSpPr>
        <p:spPr/>
        <p:txBody>
          <a:bodyPr/>
          <a:lstStyle/>
          <a:p>
            <a:r>
              <a:rPr lang="en-US" i="1" dirty="0"/>
              <a:t>Other Common Reasons For Executive Sessions </a:t>
            </a:r>
            <a:endParaRPr lang="en-US" dirty="0"/>
          </a:p>
        </p:txBody>
      </p:sp>
      <p:sp>
        <p:nvSpPr>
          <p:cNvPr id="3" name="Content Placeholder 2">
            <a:extLst>
              <a:ext uri="{FF2B5EF4-FFF2-40B4-BE49-F238E27FC236}">
                <a16:creationId xmlns:a16="http://schemas.microsoft.com/office/drawing/2014/main" id="{CA3682EF-DF94-474F-BC70-713B10D572CD}"/>
              </a:ext>
            </a:extLst>
          </p:cNvPr>
          <p:cNvSpPr>
            <a:spLocks noGrp="1"/>
          </p:cNvSpPr>
          <p:nvPr>
            <p:ph idx="1"/>
          </p:nvPr>
        </p:nvSpPr>
        <p:spPr/>
        <p:txBody>
          <a:bodyPr>
            <a:normAutofit lnSpcReduction="10000"/>
          </a:bodyPr>
          <a:lstStyle/>
          <a:p>
            <a:r>
              <a:rPr lang="en-US" sz="2400" b="1" i="1" dirty="0"/>
              <a:t>Discussion of the selection of a site or the lease, sale, or purchase of real estate by the state (or political subdivision) </a:t>
            </a:r>
            <a:r>
              <a:rPr lang="en-US" sz="2400" dirty="0"/>
              <a:t>when publicity regarding such site, lease, sale, purchase or construction would adversely impact its price </a:t>
            </a:r>
            <a:r>
              <a:rPr lang="en-US" sz="2400" b="1" u="sng" dirty="0">
                <a:solidFill>
                  <a:srgbClr val="FF0000"/>
                </a:solidFill>
              </a:rPr>
              <a:t>until</a:t>
            </a:r>
            <a:r>
              <a:rPr lang="en-US" sz="2400" b="1" dirty="0">
                <a:solidFill>
                  <a:srgbClr val="FF0000"/>
                </a:solidFill>
              </a:rPr>
              <a:t> </a:t>
            </a:r>
            <a:r>
              <a:rPr lang="en-US" sz="2400" dirty="0"/>
              <a:t>such time as all of the property has been acquired, or all proceedings or transactions concerning the property have been terminated or abandoned</a:t>
            </a:r>
            <a:r>
              <a:rPr lang="en-US" sz="2400" b="1" i="1" dirty="0"/>
              <a:t>.</a:t>
            </a:r>
            <a:r>
              <a:rPr lang="en-US" sz="2400" dirty="0"/>
              <a:t> </a:t>
            </a:r>
          </a:p>
          <a:p>
            <a:r>
              <a:rPr lang="en-US" sz="2400" dirty="0"/>
              <a:t>Discussion of any matter that would </a:t>
            </a:r>
            <a:r>
              <a:rPr lang="en-US" sz="2400" b="1" i="1" dirty="0"/>
              <a:t>result in the disclosure of confidential records or information excluded from the FOIA’s disclosure </a:t>
            </a:r>
            <a:r>
              <a:rPr lang="en-US" sz="2400" dirty="0"/>
              <a:t>requirements under Connecticut General Statutes §1-210(b), which leads to </a:t>
            </a:r>
            <a:r>
              <a:rPr lang="en-US" sz="2400" b="1" dirty="0"/>
              <a:t>exempt  records </a:t>
            </a:r>
            <a:r>
              <a:rPr lang="en-US" sz="2400" dirty="0"/>
              <a:t>such as  </a:t>
            </a:r>
            <a:r>
              <a:rPr lang="en-US" b="1" i="1" dirty="0"/>
              <a:t>….</a:t>
            </a:r>
            <a:endParaRPr lang="en-US" dirty="0"/>
          </a:p>
          <a:p>
            <a:endParaRPr lang="en-US" dirty="0"/>
          </a:p>
        </p:txBody>
      </p:sp>
      <p:sp>
        <p:nvSpPr>
          <p:cNvPr id="4" name="Footer Placeholder 3">
            <a:extLst>
              <a:ext uri="{FF2B5EF4-FFF2-40B4-BE49-F238E27FC236}">
                <a16:creationId xmlns:a16="http://schemas.microsoft.com/office/drawing/2014/main" id="{CC1EE267-A99E-43C2-8D7E-CFA5A22CC53B}"/>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EFB66A16-0676-42B5-8F2E-E55C6C3ABA30}"/>
              </a:ext>
            </a:extLst>
          </p:cNvPr>
          <p:cNvSpPr>
            <a:spLocks noGrp="1"/>
          </p:cNvSpPr>
          <p:nvPr>
            <p:ph type="sldNum" sz="quarter" idx="12"/>
          </p:nvPr>
        </p:nvSpPr>
        <p:spPr/>
        <p:txBody>
          <a:bodyPr/>
          <a:lstStyle/>
          <a:p>
            <a:fld id="{080DD68C-5486-4B9A-B844-882072ED2919}" type="slidenum">
              <a:rPr lang="en-US" smtClean="0"/>
              <a:t>27</a:t>
            </a:fld>
            <a:endParaRPr lang="en-US" dirty="0"/>
          </a:p>
        </p:txBody>
      </p:sp>
    </p:spTree>
    <p:extLst>
      <p:ext uri="{BB962C8B-B14F-4D97-AF65-F5344CB8AC3E}">
        <p14:creationId xmlns:p14="http://schemas.microsoft.com/office/powerpoint/2010/main" val="31716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latin typeface="Book Antiqua" pitchFamily="18" charset="0"/>
              </a:rPr>
              <a:t>Public Records and “Personnel Files” Exemption</a:t>
            </a:r>
          </a:p>
        </p:txBody>
      </p:sp>
      <p:sp>
        <p:nvSpPr>
          <p:cNvPr id="3" name="Content Placeholder 2"/>
          <p:cNvSpPr>
            <a:spLocks noGrp="1"/>
          </p:cNvSpPr>
          <p:nvPr>
            <p:ph idx="1"/>
          </p:nvPr>
        </p:nvSpPr>
        <p:spPr/>
        <p:txBody>
          <a:bodyPr>
            <a:normAutofit fontScale="92500" lnSpcReduction="20000"/>
          </a:bodyPr>
          <a:lstStyle/>
          <a:p>
            <a:r>
              <a:rPr lang="en-US" sz="3000" dirty="0"/>
              <a:t>Need not disclose “</a:t>
            </a:r>
            <a:r>
              <a:rPr lang="en-US" sz="3000" dirty="0">
                <a:solidFill>
                  <a:srgbClr val="7030A0"/>
                </a:solidFill>
              </a:rPr>
              <a:t>personnel or medical files and similar files </a:t>
            </a:r>
            <a:r>
              <a:rPr lang="en-US" sz="3000" dirty="0">
                <a:solidFill>
                  <a:srgbClr val="FF0000"/>
                </a:solidFill>
              </a:rPr>
              <a:t>the disclosure of which would constitute an invasion of personal privacy</a:t>
            </a:r>
            <a:r>
              <a:rPr lang="en-US" sz="3000" dirty="0"/>
              <a:t>.” </a:t>
            </a:r>
            <a:r>
              <a:rPr lang="en-US" sz="3000" i="1" dirty="0"/>
              <a:t>Connecticut General Statutes §1-210(b)(2). </a:t>
            </a:r>
          </a:p>
          <a:p>
            <a:r>
              <a:rPr lang="en-US" sz="3000" dirty="0"/>
              <a:t>This exception precludes disclosure of such files </a:t>
            </a:r>
            <a:r>
              <a:rPr lang="en-US" sz="3000" b="1" u="sng" dirty="0"/>
              <a:t>only</a:t>
            </a:r>
            <a:r>
              <a:rPr lang="en-US" sz="3000" dirty="0"/>
              <a:t> when the information sought “does not pertain to legitimate matters of public concern </a:t>
            </a:r>
            <a:r>
              <a:rPr lang="en-US" sz="3000" b="1" i="1" u="sng" dirty="0"/>
              <a:t>and</a:t>
            </a:r>
            <a:r>
              <a:rPr lang="en-US" sz="3000" i="1" dirty="0"/>
              <a:t> </a:t>
            </a:r>
            <a:r>
              <a:rPr lang="en-US" sz="3000" dirty="0"/>
              <a:t>is highly offensive to a reasonable person.”  </a:t>
            </a:r>
            <a:r>
              <a:rPr lang="en-US" sz="3000" i="1" dirty="0"/>
              <a:t>Perkins v. FOIC, </a:t>
            </a:r>
            <a:r>
              <a:rPr lang="en-US" sz="3000" dirty="0"/>
              <a:t>228 Conn. 158 (1993). </a:t>
            </a:r>
            <a:r>
              <a:rPr lang="en-US" sz="3000" b="1" dirty="0">
                <a:solidFill>
                  <a:srgbClr val="FF0000"/>
                </a:solidFill>
              </a:rPr>
              <a:t>This is a tough burden</a:t>
            </a:r>
            <a:r>
              <a:rPr lang="en-US" sz="3100" dirty="0">
                <a:solidFill>
                  <a:srgbClr val="FF0000"/>
                </a:solidFill>
              </a:rPr>
              <a:t>.</a:t>
            </a:r>
            <a:r>
              <a:rPr lang="en-US" sz="3100" dirty="0"/>
              <a:t> </a:t>
            </a:r>
            <a:endParaRPr lang="en-US" sz="2200" dirty="0"/>
          </a:p>
          <a:p>
            <a:pPr marL="0" indent="0">
              <a:buNone/>
            </a:pPr>
            <a:r>
              <a:rPr lang="en-US" sz="2200" dirty="0"/>
              <a:t> </a:t>
            </a:r>
          </a:p>
          <a:p>
            <a:pPr marL="0" indent="0">
              <a:buNone/>
            </a:pPr>
            <a:r>
              <a:rPr lang="en-US" sz="2200" dirty="0"/>
              <a:t>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28</a:t>
            </a:fld>
            <a:endParaRPr lang="en-US" dirty="0"/>
          </a:p>
        </p:txBody>
      </p:sp>
    </p:spTree>
    <p:extLst>
      <p:ext uri="{BB962C8B-B14F-4D97-AF65-F5344CB8AC3E}">
        <p14:creationId xmlns:p14="http://schemas.microsoft.com/office/powerpoint/2010/main" val="9193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Evaluations and Records of Employee Misconduct</a:t>
            </a:r>
          </a:p>
        </p:txBody>
      </p:sp>
      <p:sp>
        <p:nvSpPr>
          <p:cNvPr id="3" name="Content Placeholder 2"/>
          <p:cNvSpPr>
            <a:spLocks noGrp="1"/>
          </p:cNvSpPr>
          <p:nvPr>
            <p:ph idx="1"/>
          </p:nvPr>
        </p:nvSpPr>
        <p:spPr/>
        <p:txBody>
          <a:bodyPr>
            <a:normAutofit fontScale="92500" lnSpcReduction="20000"/>
          </a:bodyPr>
          <a:lstStyle/>
          <a:p>
            <a:r>
              <a:rPr lang="en-US" sz="2800" dirty="0"/>
              <a:t>Records of alleged misconduct by an employee are usually subject to disclosure, as “the public has a right to know not only who their public employees are, but also when their public employees are and are not performing their duties.” </a:t>
            </a:r>
            <a:r>
              <a:rPr lang="en-US" sz="2800" i="1" dirty="0"/>
              <a:t>Perkins v. FOIC, </a:t>
            </a:r>
            <a:r>
              <a:rPr lang="en-US" sz="2800" dirty="0"/>
              <a:t>supra</a:t>
            </a:r>
            <a:r>
              <a:rPr lang="en-US" sz="2800" i="1" dirty="0"/>
              <a:t>.</a:t>
            </a:r>
          </a:p>
          <a:p>
            <a:r>
              <a:rPr lang="en-US" sz="2800" dirty="0"/>
              <a:t>Police IA investigation reports are generally subject to disclosure. </a:t>
            </a:r>
          </a:p>
          <a:p>
            <a:r>
              <a:rPr lang="en-US" sz="2800" b="1" dirty="0"/>
              <a:t>Most employee evaluations are public records subject to disclosure</a:t>
            </a:r>
            <a:r>
              <a:rPr lang="en-US" sz="2800" dirty="0"/>
              <a:t>.  Teacher (and school administrator) evaluations are a notable exception, but written superintendent evaluations must be disclosed</a:t>
            </a:r>
            <a:r>
              <a:rPr lang="en-US" dirty="0"/>
              <a:t>.</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29</a:t>
            </a:fld>
            <a:endParaRPr lang="en-US" dirty="0"/>
          </a:p>
        </p:txBody>
      </p:sp>
    </p:spTree>
    <p:extLst>
      <p:ext uri="{BB962C8B-B14F-4D97-AF65-F5344CB8AC3E}">
        <p14:creationId xmlns:p14="http://schemas.microsoft.com/office/powerpoint/2010/main" val="313102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What Is A Public Agency</a:t>
            </a:r>
            <a:r>
              <a:rPr lang="en-US" dirty="0"/>
              <a:t>?</a:t>
            </a:r>
          </a:p>
        </p:txBody>
      </p:sp>
      <p:sp>
        <p:nvSpPr>
          <p:cNvPr id="3" name="Content Placeholder 2"/>
          <p:cNvSpPr>
            <a:spLocks noGrp="1"/>
          </p:cNvSpPr>
          <p:nvPr>
            <p:ph idx="1"/>
          </p:nvPr>
        </p:nvSpPr>
        <p:spPr/>
        <p:txBody>
          <a:bodyPr>
            <a:normAutofit/>
          </a:bodyPr>
          <a:lstStyle/>
          <a:p>
            <a:r>
              <a:rPr lang="en-US" sz="2400" dirty="0"/>
              <a:t>A “public agency” is not only the agency itself, but also includes any committee (or “subcommittee”) of or </a:t>
            </a:r>
            <a:r>
              <a:rPr lang="en-US" sz="2400" b="1" dirty="0"/>
              <a:t>created by</a:t>
            </a:r>
            <a:r>
              <a:rPr lang="en-US" sz="2400" dirty="0"/>
              <a:t> the agency. </a:t>
            </a:r>
            <a:r>
              <a:rPr lang="en-US" sz="2400" i="1" dirty="0"/>
              <a:t>Connecticut General Statutes §1-200(1).</a:t>
            </a:r>
          </a:p>
          <a:p>
            <a:r>
              <a:rPr lang="en-US" sz="2400" dirty="0"/>
              <a:t>Thus, board subcommittees generally must comply with all of the same FOIA requirements as the board itself. </a:t>
            </a:r>
          </a:p>
          <a:p>
            <a:r>
              <a:rPr lang="en-US" sz="2400" dirty="0"/>
              <a:t>Covers most quasi-public agencies and the “</a:t>
            </a:r>
            <a:r>
              <a:rPr lang="en-US" sz="2400" b="1" dirty="0">
                <a:solidFill>
                  <a:srgbClr val="FF0000"/>
                </a:solidFill>
              </a:rPr>
              <a:t>functional equivalent</a:t>
            </a:r>
            <a:r>
              <a:rPr lang="en-US" sz="2400" dirty="0"/>
              <a:t>” of public agencies (i.e., </a:t>
            </a:r>
            <a:r>
              <a:rPr lang="en-US" sz="2400" b="1" dirty="0">
                <a:solidFill>
                  <a:srgbClr val="FF0000"/>
                </a:solidFill>
              </a:rPr>
              <a:t>entities publicly </a:t>
            </a:r>
            <a:r>
              <a:rPr lang="en-US" sz="2400" b="1" u="sng" dirty="0">
                <a:solidFill>
                  <a:srgbClr val="FF0000"/>
                </a:solidFill>
              </a:rPr>
              <a:t>funded</a:t>
            </a:r>
            <a:r>
              <a:rPr lang="en-US" sz="2400" b="1" dirty="0">
                <a:solidFill>
                  <a:srgbClr val="FF0000"/>
                </a:solidFill>
              </a:rPr>
              <a:t>/created, highly regulated, </a:t>
            </a:r>
            <a:r>
              <a:rPr lang="en-US" sz="2400" b="1" u="sng" dirty="0">
                <a:solidFill>
                  <a:srgbClr val="FF0000"/>
                </a:solidFill>
              </a:rPr>
              <a:t>and/or performing a governmental function</a:t>
            </a:r>
            <a:r>
              <a:rPr lang="en-US" sz="2400" dirty="0"/>
              <a:t>).    </a:t>
            </a:r>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3</a:t>
            </a:fld>
            <a:endParaRPr lang="en-US" dirty="0"/>
          </a:p>
        </p:txBody>
      </p:sp>
    </p:spTree>
    <p:extLst>
      <p:ext uri="{BB962C8B-B14F-4D97-AF65-F5344CB8AC3E}">
        <p14:creationId xmlns:p14="http://schemas.microsoft.com/office/powerpoint/2010/main" val="19799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Student Records Exemption</a:t>
            </a:r>
            <a:endParaRPr lang="en-US" dirty="0"/>
          </a:p>
        </p:txBody>
      </p:sp>
      <p:sp>
        <p:nvSpPr>
          <p:cNvPr id="3" name="Content Placeholder 2"/>
          <p:cNvSpPr>
            <a:spLocks noGrp="1"/>
          </p:cNvSpPr>
          <p:nvPr>
            <p:ph idx="1"/>
          </p:nvPr>
        </p:nvSpPr>
        <p:spPr/>
        <p:txBody>
          <a:bodyPr>
            <a:normAutofit/>
          </a:bodyPr>
          <a:lstStyle/>
          <a:p>
            <a:r>
              <a:rPr lang="en-US" sz="2200" dirty="0"/>
              <a:t>Applies to educational records which are protected from disclosure under the Family Educational Rights and Privacy Act.  </a:t>
            </a:r>
            <a:r>
              <a:rPr lang="en-US" sz="2200" i="1" dirty="0"/>
              <a:t>See Connecticut General Statutes §1-210(b)(17)</a:t>
            </a:r>
            <a:r>
              <a:rPr lang="en-US" sz="2200" dirty="0"/>
              <a:t>.  </a:t>
            </a:r>
          </a:p>
          <a:p>
            <a:r>
              <a:rPr lang="en-US" sz="2200" dirty="0"/>
              <a:t>This exception applies not only to student records but also to “personally identifiable information” concerning the student.  </a:t>
            </a:r>
          </a:p>
          <a:p>
            <a:r>
              <a:rPr lang="en-US" sz="2200" dirty="0"/>
              <a:t>Can board still be required to produce student record and simply redact student names?  </a:t>
            </a:r>
            <a:r>
              <a:rPr lang="en-US" sz="2200" b="1" dirty="0">
                <a:solidFill>
                  <a:srgbClr val="0070C0"/>
                </a:solidFill>
              </a:rPr>
              <a:t>It depends</a:t>
            </a:r>
            <a:r>
              <a:rPr lang="en-US" sz="2200" dirty="0"/>
              <a:t>.  See </a:t>
            </a:r>
            <a:r>
              <a:rPr lang="en-US" sz="2200" i="1" dirty="0"/>
              <a:t>Smith v. Superintendent,  Middletown Public Schools</a:t>
            </a:r>
            <a:r>
              <a:rPr lang="en-US" sz="2200" dirty="0"/>
              <a:t>, #FIC 2013-333 (January 30, 2014).   </a:t>
            </a:r>
          </a:p>
          <a:p>
            <a:r>
              <a:rPr lang="en-US" sz="2200" dirty="0"/>
              <a:t>Access to videotapes with student images?  </a:t>
            </a:r>
            <a:r>
              <a:rPr lang="en-US" sz="2200" i="1" dirty="0"/>
              <a:t>Ezzo v.</a:t>
            </a:r>
            <a:r>
              <a:rPr lang="en-US" sz="2200" dirty="0"/>
              <a:t> </a:t>
            </a:r>
            <a:r>
              <a:rPr lang="en-US" sz="2200" i="1" dirty="0"/>
              <a:t>Superintendent of Schools, Berlin  Public Schools</a:t>
            </a:r>
            <a:r>
              <a:rPr lang="en-US" sz="2200" dirty="0"/>
              <a:t>, #FIC 2017-0663 (March 14, 2018).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30</a:t>
            </a:fld>
            <a:endParaRPr lang="en-US" dirty="0"/>
          </a:p>
        </p:txBody>
      </p:sp>
    </p:spTree>
    <p:extLst>
      <p:ext uri="{BB962C8B-B14F-4D97-AF65-F5344CB8AC3E}">
        <p14:creationId xmlns:p14="http://schemas.microsoft.com/office/powerpoint/2010/main" val="31082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“Trade Secret” Exception</a:t>
            </a:r>
          </a:p>
        </p:txBody>
      </p:sp>
      <p:sp>
        <p:nvSpPr>
          <p:cNvPr id="3" name="Content Placeholder 2"/>
          <p:cNvSpPr>
            <a:spLocks noGrp="1"/>
          </p:cNvSpPr>
          <p:nvPr>
            <p:ph idx="1"/>
          </p:nvPr>
        </p:nvSpPr>
        <p:spPr/>
        <p:txBody>
          <a:bodyPr>
            <a:normAutofit fontScale="92500" lnSpcReduction="10000"/>
          </a:bodyPr>
          <a:lstStyle/>
          <a:p>
            <a:r>
              <a:rPr lang="en-US" sz="2300" b="1" i="1" dirty="0"/>
              <a:t>Trade secrets (Connecticut General Statutes §1-210(b)(5)).</a:t>
            </a:r>
            <a:r>
              <a:rPr lang="en-US" sz="2300" dirty="0"/>
              <a:t> Need not disclose “trade secrets,” defined as “information, including formulas, patterns, compilations, programs, devices, methods, techniques, processes, drawings, cost data, or customer lists, film or television scripts or detailed production budgets that: </a:t>
            </a:r>
          </a:p>
          <a:p>
            <a:pPr marL="457200" indent="0">
              <a:buNone/>
            </a:pPr>
            <a:r>
              <a:rPr lang="en-US" sz="2300" dirty="0"/>
              <a:t>(a) derive independent economic value, actual or potential, from not being generally known to, and not being readily ascertainable by proper means by, other persons who can obtain economic value from its disclosure or use, and </a:t>
            </a:r>
          </a:p>
          <a:p>
            <a:pPr marL="457200" indent="0">
              <a:buNone/>
            </a:pPr>
            <a:r>
              <a:rPr lang="en-US" sz="2300" dirty="0"/>
              <a:t>(b) are the subject of efforts that are reasonable under the circumstances to maintain secrecy” and “commercial or financial information given in confidence, not required by statute.”  </a:t>
            </a:r>
          </a:p>
          <a:p>
            <a:pPr marL="0" indent="0">
              <a:buNone/>
            </a:pPr>
            <a:r>
              <a:rPr lang="en-US" dirty="0"/>
              <a:t> </a:t>
            </a:r>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31</a:t>
            </a:fld>
            <a:endParaRPr lang="en-US" dirty="0"/>
          </a:p>
        </p:txBody>
      </p:sp>
    </p:spTree>
    <p:extLst>
      <p:ext uri="{BB962C8B-B14F-4D97-AF65-F5344CB8AC3E}">
        <p14:creationId xmlns:p14="http://schemas.microsoft.com/office/powerpoint/2010/main" val="365186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Examples of “trade secrets”</a:t>
            </a:r>
          </a:p>
        </p:txBody>
      </p:sp>
      <p:sp>
        <p:nvSpPr>
          <p:cNvPr id="3" name="Content Placeholder 2"/>
          <p:cNvSpPr>
            <a:spLocks noGrp="1"/>
          </p:cNvSpPr>
          <p:nvPr>
            <p:ph idx="1"/>
          </p:nvPr>
        </p:nvSpPr>
        <p:spPr/>
        <p:txBody>
          <a:bodyPr>
            <a:normAutofit/>
          </a:bodyPr>
          <a:lstStyle/>
          <a:p>
            <a:r>
              <a:rPr lang="en-US" sz="2100" b="1" dirty="0"/>
              <a:t>Portions of a RFP response (even after there is a final contract) </a:t>
            </a:r>
            <a:r>
              <a:rPr lang="en-US" sz="2100" dirty="0"/>
              <a:t>could be exempt from disclosure where the information is not generally known to competitors (e.g.,  size and scope of proposed facilities and amenities to be provided at a gaming facility, database fields). </a:t>
            </a:r>
            <a:r>
              <a:rPr lang="en-US" sz="2100" i="1" dirty="0"/>
              <a:t>Rubin v. Executive Director, Connecticut Airport Authority, </a:t>
            </a:r>
            <a:r>
              <a:rPr lang="en-US" sz="2100" dirty="0"/>
              <a:t>#FIC 2016-0035 (August 24, 2016); </a:t>
            </a:r>
            <a:r>
              <a:rPr lang="en-US" sz="2100" i="1" dirty="0"/>
              <a:t>Database USA LLC v. Commissioner, Connecticut Department of Administrative Services, #FIC 2015-209</a:t>
            </a:r>
            <a:r>
              <a:rPr lang="en-US" sz="2100" dirty="0"/>
              <a:t> (February 10, 2016).   </a:t>
            </a:r>
          </a:p>
          <a:p>
            <a:r>
              <a:rPr lang="en-US" sz="2100" dirty="0"/>
              <a:t>This exception has been repeatedly found to cover the formula and calculations used by a company hired to </a:t>
            </a:r>
            <a:r>
              <a:rPr lang="en-US" sz="2100" b="1" dirty="0"/>
              <a:t>calculate property assessments for a municipality</a:t>
            </a:r>
            <a:r>
              <a:rPr lang="en-US" sz="2100" dirty="0"/>
              <a:t>.  </a:t>
            </a:r>
            <a:r>
              <a:rPr lang="en-US" sz="2100" i="1" dirty="0"/>
              <a:t>Vartulli v. Chairman, Board of Assessment, City of Stamford</a:t>
            </a:r>
            <a:r>
              <a:rPr lang="en-US" sz="2100" dirty="0"/>
              <a:t>, #FIC 2013-029 (October 23, 2013).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32</a:t>
            </a:fld>
            <a:endParaRPr lang="en-US" dirty="0"/>
          </a:p>
        </p:txBody>
      </p:sp>
    </p:spTree>
    <p:extLst>
      <p:ext uri="{BB962C8B-B14F-4D97-AF65-F5344CB8AC3E}">
        <p14:creationId xmlns:p14="http://schemas.microsoft.com/office/powerpoint/2010/main" val="48629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latin typeface="Book Antiqua" pitchFamily="18" charset="0"/>
              </a:rPr>
              <a:t>Attorney-Client Privilege</a:t>
            </a:r>
          </a:p>
        </p:txBody>
      </p:sp>
      <p:sp>
        <p:nvSpPr>
          <p:cNvPr id="3" name="Content Placeholder 2"/>
          <p:cNvSpPr>
            <a:spLocks noGrp="1"/>
          </p:cNvSpPr>
          <p:nvPr>
            <p:ph idx="1"/>
          </p:nvPr>
        </p:nvSpPr>
        <p:spPr/>
        <p:txBody>
          <a:bodyPr>
            <a:normAutofit lnSpcReduction="10000"/>
          </a:bodyPr>
          <a:lstStyle/>
          <a:p>
            <a:r>
              <a:rPr lang="en-US" sz="2500" dirty="0"/>
              <a:t>Protects communications between a public official and attorney that are confidential, made in the course of the professional relationship, and relate to legal advice sought by the agency. </a:t>
            </a:r>
            <a:r>
              <a:rPr lang="en-US" sz="2500" i="1" dirty="0"/>
              <a:t>Connecticut General Statutes §52-146r</a:t>
            </a:r>
            <a:r>
              <a:rPr lang="en-US" sz="2500" dirty="0"/>
              <a:t>.  </a:t>
            </a:r>
          </a:p>
          <a:p>
            <a:r>
              <a:rPr lang="en-US" sz="2500" dirty="0"/>
              <a:t>If a </a:t>
            </a:r>
            <a:r>
              <a:rPr lang="en-US" sz="2500" b="1" dirty="0">
                <a:solidFill>
                  <a:schemeClr val="tx1"/>
                </a:solidFill>
              </a:rPr>
              <a:t>written</a:t>
            </a:r>
            <a:r>
              <a:rPr lang="en-US" sz="2500" b="1" dirty="0">
                <a:solidFill>
                  <a:srgbClr val="FF0000"/>
                </a:solidFill>
              </a:rPr>
              <a:t> </a:t>
            </a:r>
            <a:r>
              <a:rPr lang="en-US" sz="2500" dirty="0"/>
              <a:t>communication offers such confidential legal advice, and </a:t>
            </a:r>
            <a:r>
              <a:rPr lang="en-US" sz="2500" b="1" u="sng" dirty="0">
                <a:solidFill>
                  <a:srgbClr val="FF0000"/>
                </a:solidFill>
              </a:rPr>
              <a:t>if</a:t>
            </a:r>
            <a:r>
              <a:rPr lang="en-US" sz="2500" dirty="0">
                <a:solidFill>
                  <a:srgbClr val="FF0000"/>
                </a:solidFill>
              </a:rPr>
              <a:t> the agency maintains the confidentiality of the advice </a:t>
            </a:r>
            <a:r>
              <a:rPr lang="en-US" sz="2500" dirty="0"/>
              <a:t>and written legal opinion, then the record is exempt from disclosure.  </a:t>
            </a:r>
            <a:r>
              <a:rPr lang="en-US" sz="2500" i="1" dirty="0"/>
              <a:t>Dostaler v. Town of East Hampton,</a:t>
            </a:r>
            <a:r>
              <a:rPr lang="en-US" sz="2500" dirty="0"/>
              <a:t> #FIC 2008-041 (July 9, 2008).</a:t>
            </a:r>
          </a:p>
          <a:p>
            <a:r>
              <a:rPr lang="en-US" sz="2500" dirty="0"/>
              <a:t>Key for an </a:t>
            </a:r>
            <a:r>
              <a:rPr lang="en-US" sz="2500" b="1" dirty="0">
                <a:solidFill>
                  <a:srgbClr val="FF0000"/>
                </a:solidFill>
              </a:rPr>
              <a:t>executive session:</a:t>
            </a:r>
            <a:r>
              <a:rPr lang="en-US" sz="2500" dirty="0">
                <a:solidFill>
                  <a:srgbClr val="FF0000"/>
                </a:solidFill>
              </a:rPr>
              <a:t> </a:t>
            </a:r>
            <a:r>
              <a:rPr lang="en-US" sz="2500" dirty="0"/>
              <a:t>Must have </a:t>
            </a:r>
            <a:r>
              <a:rPr lang="en-US" sz="2500" b="1" dirty="0">
                <a:solidFill>
                  <a:srgbClr val="FF0000"/>
                </a:solidFill>
              </a:rPr>
              <a:t>written</a:t>
            </a:r>
            <a:r>
              <a:rPr lang="en-US" sz="2500" dirty="0"/>
              <a:t> communication</a:t>
            </a:r>
            <a:r>
              <a:rPr lang="en-US" dirty="0"/>
              <a:t>.</a:t>
            </a:r>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33</a:t>
            </a:fld>
            <a:endParaRPr lang="en-US" dirty="0"/>
          </a:p>
        </p:txBody>
      </p:sp>
    </p:spTree>
    <p:extLst>
      <p:ext uri="{BB962C8B-B14F-4D97-AF65-F5344CB8AC3E}">
        <p14:creationId xmlns:p14="http://schemas.microsoft.com/office/powerpoint/2010/main" val="299408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04DF9-01E7-4757-B4B1-208B00037B30}"/>
              </a:ext>
            </a:extLst>
          </p:cNvPr>
          <p:cNvSpPr>
            <a:spLocks noGrp="1"/>
          </p:cNvSpPr>
          <p:nvPr>
            <p:ph type="title"/>
          </p:nvPr>
        </p:nvSpPr>
        <p:spPr/>
        <p:txBody>
          <a:bodyPr/>
          <a:lstStyle/>
          <a:p>
            <a:r>
              <a:rPr lang="en-US" i="1" dirty="0"/>
              <a:t>Arrest Reports and Access</a:t>
            </a:r>
          </a:p>
        </p:txBody>
      </p:sp>
      <p:sp>
        <p:nvSpPr>
          <p:cNvPr id="3" name="Content Placeholder 2">
            <a:extLst>
              <a:ext uri="{FF2B5EF4-FFF2-40B4-BE49-F238E27FC236}">
                <a16:creationId xmlns:a16="http://schemas.microsoft.com/office/drawing/2014/main" id="{075E4EA3-4B17-4458-8F36-38D02384A2E7}"/>
              </a:ext>
            </a:extLst>
          </p:cNvPr>
          <p:cNvSpPr>
            <a:spLocks noGrp="1"/>
          </p:cNvSpPr>
          <p:nvPr>
            <p:ph idx="1"/>
          </p:nvPr>
        </p:nvSpPr>
        <p:spPr>
          <a:xfrm>
            <a:off x="449451" y="1371600"/>
            <a:ext cx="8229600" cy="4419600"/>
          </a:xfrm>
        </p:spPr>
        <p:txBody>
          <a:bodyPr>
            <a:noAutofit/>
          </a:bodyPr>
          <a:lstStyle/>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800" b="1" i="1" dirty="0">
                <a:effectLst/>
                <a:latin typeface="Arial" panose="020B0604020202020204" pitchFamily="34" charset="0"/>
                <a:ea typeface="Calibri" panose="020F0502020204030204" pitchFamily="34" charset="0"/>
                <a:cs typeface="Arial" panose="020B0604020202020204" pitchFamily="34" charset="0"/>
              </a:rPr>
              <a:t>Connecticut General Statutes §1-215</a:t>
            </a:r>
            <a:r>
              <a:rPr lang="en-US" sz="1800" dirty="0">
                <a:effectLst/>
                <a:latin typeface="Arial" panose="020B0604020202020204" pitchFamily="34" charset="0"/>
                <a:ea typeface="Calibri" panose="020F0502020204030204" pitchFamily="34" charset="0"/>
                <a:cs typeface="Arial" panose="020B0604020202020204" pitchFamily="34" charset="0"/>
              </a:rPr>
              <a:t>: Arrest records (including arrest warrant applications and affidavits, and for arrests without a warrant, official arrest or incident reports) are generally deemed to be public records from the time of the arrest and  subject to disclosure. </a:t>
            </a:r>
          </a:p>
          <a:p>
            <a:pPr marL="0" marR="0" algn="just">
              <a:lnSpc>
                <a:spcPct val="107000"/>
              </a:lnSpc>
              <a:spcBef>
                <a:spcPts val="0"/>
              </a:spcBef>
              <a:spcAft>
                <a:spcPts val="0"/>
              </a:spcAft>
              <a:tabLst>
                <a:tab pos="152400" algn="l"/>
                <a:tab pos="304800" algn="l"/>
                <a:tab pos="457200" algn="l"/>
                <a:tab pos="609600" algn="l"/>
                <a:tab pos="762000" algn="l"/>
                <a:tab pos="914400" algn="l"/>
              </a:tabLst>
            </a:pPr>
            <a:r>
              <a:rPr lang="en-US" sz="1800" dirty="0">
                <a:effectLst/>
                <a:latin typeface="Arial" panose="020B0604020202020204" pitchFamily="34" charset="0"/>
                <a:ea typeface="Calibri" panose="020F0502020204030204" pitchFamily="34" charset="0"/>
                <a:cs typeface="Arial" panose="020B0604020202020204" pitchFamily="34" charset="0"/>
              </a:rPr>
              <a:t>Law enforcement officials are only permitted to redact/withhold from disclosure 1) the identity of witnesses, 2) </a:t>
            </a:r>
            <a:r>
              <a:rPr lang="en-US" sz="1800" dirty="0">
                <a:effectLst/>
                <a:latin typeface="Arial" panose="020B0604020202020204" pitchFamily="34" charset="0"/>
                <a:ea typeface="Times New Roman" panose="02020603050405020304" pitchFamily="18" charset="0"/>
                <a:cs typeface="Arial" panose="020B0604020202020204" pitchFamily="34" charset="0"/>
              </a:rPr>
              <a:t>specific information about the commission of a crime, which the agency reasonably believes (if disclosed) may prejudice a pending prosecution or a prospective law enforcement action, or 3) any information that a court has ordered to be sealed from public inspection or disclosure.</a:t>
            </a:r>
          </a:p>
          <a:p>
            <a:pPr marL="0" algn="just">
              <a:lnSpc>
                <a:spcPct val="107000"/>
              </a:lnSpc>
              <a:spcBef>
                <a:spcPts val="0"/>
              </a:spcBef>
              <a:tabLst>
                <a:tab pos="152400" algn="l"/>
                <a:tab pos="304800" algn="l"/>
                <a:tab pos="457200" algn="l"/>
                <a:tab pos="609600" algn="l"/>
                <a:tab pos="762000" algn="l"/>
                <a:tab pos="9144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Any </a:t>
            </a:r>
            <a:r>
              <a:rPr lang="en-US" sz="1800" b="1" dirty="0">
                <a:effectLst/>
                <a:latin typeface="Arial" panose="020B0604020202020204" pitchFamily="34" charset="0"/>
                <a:ea typeface="Times New Roman" panose="02020603050405020304" pitchFamily="18" charset="0"/>
                <a:cs typeface="Arial" panose="020B0604020202020204" pitchFamily="34" charset="0"/>
              </a:rPr>
              <a:t>other</a:t>
            </a:r>
            <a:r>
              <a:rPr lang="en-US" sz="1800" dirty="0">
                <a:effectLst/>
                <a:latin typeface="Arial" panose="020B0604020202020204" pitchFamily="34" charset="0"/>
                <a:ea typeface="Times New Roman" panose="02020603050405020304" pitchFamily="18" charset="0"/>
                <a:cs typeface="Arial" panose="020B0604020202020204" pitchFamily="34" charset="0"/>
              </a:rPr>
              <a:t> public record of a law enforcement agency that “documents or depicts the arrest or custody of a person” during the period in which the prosecution of such person is pending will be subject to disclosure under the FOIA unless it is subject to any applicable exemption from disclosure contained in the law.  </a:t>
            </a:r>
            <a:endParaRPr lang="en-US" sz="1800" i="1" dirty="0">
              <a:latin typeface="Arial" panose="020B0604020202020204" pitchFamily="34" charset="0"/>
              <a:cs typeface="Arial" panose="020B0604020202020204" pitchFamily="34" charset="0"/>
            </a:endParaRPr>
          </a:p>
          <a:p>
            <a:pPr marL="0" marR="0" algn="just">
              <a:lnSpc>
                <a:spcPct val="107000"/>
              </a:lnSpc>
              <a:spcBef>
                <a:spcPts val="0"/>
              </a:spcBef>
              <a:spcAft>
                <a:spcPts val="0"/>
              </a:spcAft>
              <a:tabLst>
                <a:tab pos="152400" algn="l"/>
                <a:tab pos="304800" algn="l"/>
                <a:tab pos="457200" algn="l"/>
                <a:tab pos="609600" algn="l"/>
                <a:tab pos="762000" algn="l"/>
                <a:tab pos="9144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Footer Placeholder 3">
            <a:extLst>
              <a:ext uri="{FF2B5EF4-FFF2-40B4-BE49-F238E27FC236}">
                <a16:creationId xmlns:a16="http://schemas.microsoft.com/office/drawing/2014/main" id="{2A4BF073-ADE4-4BD4-B906-93AB1B15AE75}"/>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CACA029B-658C-4B32-987D-211F8A6C9C8A}"/>
              </a:ext>
            </a:extLst>
          </p:cNvPr>
          <p:cNvSpPr>
            <a:spLocks noGrp="1"/>
          </p:cNvSpPr>
          <p:nvPr>
            <p:ph type="sldNum" sz="quarter" idx="12"/>
          </p:nvPr>
        </p:nvSpPr>
        <p:spPr/>
        <p:txBody>
          <a:bodyPr/>
          <a:lstStyle/>
          <a:p>
            <a:fld id="{080DD68C-5486-4B9A-B844-882072ED2919}" type="slidenum">
              <a:rPr lang="en-US" smtClean="0"/>
              <a:t>34</a:t>
            </a:fld>
            <a:endParaRPr lang="en-US" dirty="0"/>
          </a:p>
        </p:txBody>
      </p:sp>
    </p:spTree>
    <p:extLst>
      <p:ext uri="{BB962C8B-B14F-4D97-AF65-F5344CB8AC3E}">
        <p14:creationId xmlns:p14="http://schemas.microsoft.com/office/powerpoint/2010/main" val="322007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6E6C-10A6-4FA6-957E-6E131C6EC847}"/>
              </a:ext>
            </a:extLst>
          </p:cNvPr>
          <p:cNvSpPr>
            <a:spLocks noGrp="1"/>
          </p:cNvSpPr>
          <p:nvPr>
            <p:ph type="title"/>
          </p:nvPr>
        </p:nvSpPr>
        <p:spPr/>
        <p:txBody>
          <a:bodyPr/>
          <a:lstStyle/>
          <a:p>
            <a:r>
              <a:rPr lang="en-US" i="1" dirty="0"/>
              <a:t>More on Arrest Reports</a:t>
            </a:r>
          </a:p>
        </p:txBody>
      </p:sp>
      <p:sp>
        <p:nvSpPr>
          <p:cNvPr id="3" name="Content Placeholder 2">
            <a:extLst>
              <a:ext uri="{FF2B5EF4-FFF2-40B4-BE49-F238E27FC236}">
                <a16:creationId xmlns:a16="http://schemas.microsoft.com/office/drawing/2014/main" id="{A7B63B59-880D-4E26-BE09-EB04E98CD1A0}"/>
              </a:ext>
            </a:extLst>
          </p:cNvPr>
          <p:cNvSpPr>
            <a:spLocks noGrp="1"/>
          </p:cNvSpPr>
          <p:nvPr>
            <p:ph idx="1"/>
          </p:nvPr>
        </p:nvSpPr>
        <p:spPr/>
        <p:txBody>
          <a:bodyPr>
            <a:normAutofit fontScale="92500" lnSpcReduction="10000"/>
          </a:bodyPr>
          <a:lstStyle/>
          <a:p>
            <a:pPr marR="0" algn="just">
              <a:lnSpc>
                <a:spcPct val="107000"/>
              </a:lnSpc>
              <a:spcBef>
                <a:spcPts val="0"/>
              </a:spcBef>
              <a:spcAft>
                <a:spcPts val="0"/>
              </a:spcAft>
              <a:buFontTx/>
              <a:buChar char="-"/>
              <a:tabLst>
                <a:tab pos="152400" algn="l"/>
                <a:tab pos="304800" algn="l"/>
                <a:tab pos="457200" algn="l"/>
                <a:tab pos="609600" algn="l"/>
                <a:tab pos="762000" algn="l"/>
                <a:tab pos="9144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Surveillance video of the crime in a pending prosecution need not be disclosed, since the video neither was an “arrest record” nor a record that “documents or depicts the arrest or custody of a person”.   </a:t>
            </a:r>
            <a:r>
              <a:rPr lang="en-US" sz="2100" i="1" dirty="0" err="1">
                <a:effectLst/>
                <a:latin typeface="Arial" panose="020B0604020202020204" pitchFamily="34" charset="0"/>
                <a:ea typeface="Times New Roman" panose="02020603050405020304" pitchFamily="18" charset="0"/>
                <a:cs typeface="Arial" panose="020B0604020202020204" pitchFamily="34" charset="0"/>
              </a:rPr>
              <a:t>DesRoches</a:t>
            </a:r>
            <a:r>
              <a:rPr lang="en-US" sz="2100" i="1" dirty="0">
                <a:effectLst/>
                <a:latin typeface="Arial" panose="020B0604020202020204" pitchFamily="34" charset="0"/>
                <a:ea typeface="Times New Roman" panose="02020603050405020304" pitchFamily="18" charset="0"/>
                <a:cs typeface="Arial" panose="020B0604020202020204" pitchFamily="34" charset="0"/>
              </a:rPr>
              <a:t> v. Chief, Police Department, Greenwich</a:t>
            </a:r>
            <a:r>
              <a:rPr lang="en-US" sz="2100" dirty="0">
                <a:effectLst/>
                <a:latin typeface="Arial" panose="020B0604020202020204" pitchFamily="34" charset="0"/>
                <a:ea typeface="Times New Roman" panose="02020603050405020304" pitchFamily="18" charset="0"/>
                <a:cs typeface="Arial" panose="020B0604020202020204" pitchFamily="34" charset="0"/>
              </a:rPr>
              <a:t>, #FIC 2017-0070 (September 27, 2017).</a:t>
            </a:r>
          </a:p>
          <a:p>
            <a:pPr marR="0" algn="just">
              <a:lnSpc>
                <a:spcPct val="107000"/>
              </a:lnSpc>
              <a:spcBef>
                <a:spcPts val="0"/>
              </a:spcBef>
              <a:spcAft>
                <a:spcPts val="0"/>
              </a:spcAft>
              <a:buFontTx/>
              <a:buChar char="-"/>
              <a:tabLst>
                <a:tab pos="152400" algn="l"/>
                <a:tab pos="304800" algn="l"/>
                <a:tab pos="457200" algn="l"/>
                <a:tab pos="609600" algn="l"/>
                <a:tab pos="762000" algn="l"/>
                <a:tab pos="914400" algn="l"/>
              </a:tabLst>
            </a:pPr>
            <a:r>
              <a:rPr lang="en-US" sz="2100" dirty="0">
                <a:effectLst/>
                <a:latin typeface="Arial" panose="020B0604020202020204" pitchFamily="34" charset="0"/>
                <a:ea typeface="Calibri" panose="020F0502020204030204" pitchFamily="34" charset="0"/>
                <a:cs typeface="Arial" panose="020B0604020202020204" pitchFamily="34" charset="0"/>
              </a:rPr>
              <a:t>A </a:t>
            </a:r>
            <a:r>
              <a:rPr lang="en-US" sz="2100" dirty="0">
                <a:effectLst/>
                <a:latin typeface="Arial" panose="020B0604020202020204" pitchFamily="34" charset="0"/>
                <a:ea typeface="Times New Roman" panose="02020603050405020304" pitchFamily="18" charset="0"/>
                <a:cs typeface="Arial" panose="020B0604020202020204" pitchFamily="34" charset="0"/>
              </a:rPr>
              <a:t>“record of the arrest” does not include any record of arrest of a </a:t>
            </a:r>
            <a:r>
              <a:rPr lang="en-US" sz="2100" b="1" dirty="0">
                <a:effectLst/>
                <a:latin typeface="Arial" panose="020B0604020202020204" pitchFamily="34" charset="0"/>
                <a:ea typeface="Times New Roman" panose="02020603050405020304" pitchFamily="18" charset="0"/>
                <a:cs typeface="Arial" panose="020B0604020202020204" pitchFamily="34" charset="0"/>
              </a:rPr>
              <a:t>juvenile</a:t>
            </a:r>
            <a:r>
              <a:rPr lang="en-US" sz="2100" dirty="0">
                <a:effectLst/>
                <a:latin typeface="Arial" panose="020B0604020202020204" pitchFamily="34" charset="0"/>
                <a:ea typeface="Times New Roman" panose="02020603050405020304" pitchFamily="18" charset="0"/>
                <a:cs typeface="Arial" panose="020B0604020202020204" pitchFamily="34" charset="0"/>
              </a:rPr>
              <a:t>, a record that has already been “</a:t>
            </a:r>
            <a:r>
              <a:rPr lang="en-US" sz="2100" b="1" dirty="0">
                <a:effectLst/>
                <a:latin typeface="Arial" panose="020B0604020202020204" pitchFamily="34" charset="0"/>
                <a:ea typeface="Times New Roman" panose="02020603050405020304" pitchFamily="18" charset="0"/>
                <a:cs typeface="Arial" panose="020B0604020202020204" pitchFamily="34" charset="0"/>
              </a:rPr>
              <a:t>erased</a:t>
            </a:r>
            <a:r>
              <a:rPr lang="en-US" sz="2100" dirty="0">
                <a:effectLst/>
                <a:latin typeface="Arial" panose="020B0604020202020204" pitchFamily="34" charset="0"/>
                <a:ea typeface="Times New Roman" panose="02020603050405020304" pitchFamily="18" charset="0"/>
                <a:cs typeface="Arial" panose="020B0604020202020204" pitchFamily="34" charset="0"/>
              </a:rPr>
              <a:t>”, or any investigative file of a law enforcement agency compiled in connection with the investigation of a crime resulting in an arrest. Conn. Gen. Stat. §1-215(a)</a:t>
            </a:r>
          </a:p>
          <a:p>
            <a:pPr marR="0" algn="just">
              <a:lnSpc>
                <a:spcPct val="107000"/>
              </a:lnSpc>
              <a:spcBef>
                <a:spcPts val="0"/>
              </a:spcBef>
              <a:spcAft>
                <a:spcPts val="0"/>
              </a:spcAft>
              <a:buFontTx/>
              <a:buChar char="-"/>
              <a:tabLst>
                <a:tab pos="152400" algn="l"/>
                <a:tab pos="304800" algn="l"/>
                <a:tab pos="457200" algn="l"/>
                <a:tab pos="609600" algn="l"/>
                <a:tab pos="762000" algn="l"/>
                <a:tab pos="9144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Conn. Gen. Stat.§1-215 is </a:t>
            </a:r>
            <a:r>
              <a:rPr lang="en-US" sz="2100" b="1" dirty="0">
                <a:effectLst/>
                <a:latin typeface="Arial" panose="020B0604020202020204" pitchFamily="34" charset="0"/>
                <a:ea typeface="Times New Roman" panose="02020603050405020304" pitchFamily="18" charset="0"/>
                <a:cs typeface="Arial" panose="020B0604020202020204" pitchFamily="34" charset="0"/>
              </a:rPr>
              <a:t>only</a:t>
            </a:r>
            <a:r>
              <a:rPr lang="en-US" sz="2100" dirty="0">
                <a:effectLst/>
                <a:latin typeface="Arial" panose="020B0604020202020204" pitchFamily="34" charset="0"/>
                <a:ea typeface="Times New Roman" panose="02020603050405020304" pitchFamily="18" charset="0"/>
                <a:cs typeface="Arial" panose="020B0604020202020204" pitchFamily="34" charset="0"/>
              </a:rPr>
              <a:t> applicable during the period in which a prosecution is pending against a person who is the subject of the record. </a:t>
            </a:r>
          </a:p>
          <a:p>
            <a:pPr marR="0" algn="just">
              <a:lnSpc>
                <a:spcPct val="107000"/>
              </a:lnSpc>
              <a:spcBef>
                <a:spcPts val="0"/>
              </a:spcBef>
              <a:spcAft>
                <a:spcPts val="0"/>
              </a:spcAft>
              <a:buFontTx/>
              <a:buChar char="-"/>
              <a:tabLst>
                <a:tab pos="152400" algn="l"/>
                <a:tab pos="304800" algn="l"/>
                <a:tab pos="457200" algn="l"/>
                <a:tab pos="609600" algn="l"/>
                <a:tab pos="762000" algn="l"/>
                <a:tab pos="9144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At all other times (i.e., after the prosecution is no longer pending), the other FOIA provisions concerning the disclosure of such records govern, which leads to …</a:t>
            </a:r>
            <a:endParaRPr lang="en-US" sz="2100" dirty="0">
              <a:latin typeface="Arial" panose="020B060402020202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605482C7-F7B5-499C-B3B1-63BD7CE19465}"/>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1B56118E-454F-466A-ADE4-FBF1DEE49B7F}"/>
              </a:ext>
            </a:extLst>
          </p:cNvPr>
          <p:cNvSpPr>
            <a:spLocks noGrp="1"/>
          </p:cNvSpPr>
          <p:nvPr>
            <p:ph type="sldNum" sz="quarter" idx="12"/>
          </p:nvPr>
        </p:nvSpPr>
        <p:spPr/>
        <p:txBody>
          <a:bodyPr/>
          <a:lstStyle/>
          <a:p>
            <a:fld id="{080DD68C-5486-4B9A-B844-882072ED2919}" type="slidenum">
              <a:rPr lang="en-US" smtClean="0"/>
              <a:t>35</a:t>
            </a:fld>
            <a:endParaRPr lang="en-US" dirty="0"/>
          </a:p>
        </p:txBody>
      </p:sp>
    </p:spTree>
    <p:extLst>
      <p:ext uri="{BB962C8B-B14F-4D97-AF65-F5344CB8AC3E}">
        <p14:creationId xmlns:p14="http://schemas.microsoft.com/office/powerpoint/2010/main" val="292425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89E6-2A0E-45C6-A306-57E181121F66}"/>
              </a:ext>
            </a:extLst>
          </p:cNvPr>
          <p:cNvSpPr>
            <a:spLocks noGrp="1"/>
          </p:cNvSpPr>
          <p:nvPr>
            <p:ph type="title"/>
          </p:nvPr>
        </p:nvSpPr>
        <p:spPr>
          <a:xfrm>
            <a:off x="457200" y="121662"/>
            <a:ext cx="5870448" cy="914400"/>
          </a:xfrm>
        </p:spPr>
        <p:txBody>
          <a:bodyPr>
            <a:normAutofit/>
          </a:bodyPr>
          <a:lstStyle/>
          <a:p>
            <a:r>
              <a:rPr lang="en-US" sz="2400" i="1" dirty="0">
                <a:cs typeface="Arial" panose="020B0604020202020204" pitchFamily="34" charset="0"/>
              </a:rPr>
              <a:t>Connecticut General Statutes §1-210(b)(3): </a:t>
            </a:r>
            <a:r>
              <a:rPr lang="en-US" sz="2400" i="1" dirty="0"/>
              <a:t>Law Enforcement Records Exemptions </a:t>
            </a:r>
          </a:p>
        </p:txBody>
      </p:sp>
      <p:sp>
        <p:nvSpPr>
          <p:cNvPr id="3" name="Content Placeholder 2">
            <a:extLst>
              <a:ext uri="{FF2B5EF4-FFF2-40B4-BE49-F238E27FC236}">
                <a16:creationId xmlns:a16="http://schemas.microsoft.com/office/drawing/2014/main" id="{FBFEE21C-5419-49BC-9946-9DA84858AD1F}"/>
              </a:ext>
            </a:extLst>
          </p:cNvPr>
          <p:cNvSpPr>
            <a:spLocks noGrp="1"/>
          </p:cNvSpPr>
          <p:nvPr>
            <p:ph idx="1"/>
          </p:nvPr>
        </p:nvSpPr>
        <p:spPr/>
        <p:txBody>
          <a:bodyPr>
            <a:normAutofit fontScale="85000" lnSpcReduction="10000"/>
          </a:bodyPr>
          <a:lstStyle/>
          <a:p>
            <a:pPr marL="0" indent="0">
              <a:buNone/>
            </a:pPr>
            <a:r>
              <a:rPr lang="en-US" sz="1900" dirty="0">
                <a:effectLst/>
                <a:latin typeface="Arial" panose="020B0604020202020204" pitchFamily="34" charset="0"/>
                <a:ea typeface="Calibri" panose="020F0502020204030204" pitchFamily="34" charset="0"/>
                <a:cs typeface="Arial" panose="020B0604020202020204" pitchFamily="34" charset="0"/>
              </a:rPr>
              <a:t>Records of law enforcement agencies not otherwise available to the public which were compiled in connection with the detection or investigation of crime, if disclosure of the records would not be in the public interest because it would result in the disclosure of: </a:t>
            </a:r>
          </a:p>
          <a:p>
            <a:r>
              <a:rPr lang="en-US" sz="1900" dirty="0">
                <a:effectLst/>
                <a:latin typeface="Arial" panose="020B0604020202020204" pitchFamily="34" charset="0"/>
                <a:ea typeface="Calibri" panose="020F0502020204030204" pitchFamily="34" charset="0"/>
                <a:cs typeface="Arial" panose="020B0604020202020204" pitchFamily="34" charset="0"/>
              </a:rPr>
              <a:t>the identity of informants not otherwise known or witnesses not otherwise known whose safety would be endangered or who would be subject to threat or intimidation if their identity was made known, </a:t>
            </a:r>
          </a:p>
          <a:p>
            <a:r>
              <a:rPr lang="en-US" sz="1900" dirty="0">
                <a:effectLst/>
                <a:latin typeface="Arial" panose="020B0604020202020204" pitchFamily="34" charset="0"/>
                <a:ea typeface="Calibri" panose="020F0502020204030204" pitchFamily="34" charset="0"/>
                <a:cs typeface="Arial" panose="020B0604020202020204" pitchFamily="34" charset="0"/>
              </a:rPr>
              <a:t>the identity of minor witnesses; </a:t>
            </a:r>
          </a:p>
          <a:p>
            <a:r>
              <a:rPr lang="en-US" sz="1900" dirty="0">
                <a:effectLst/>
                <a:latin typeface="Arial" panose="020B0604020202020204" pitchFamily="34" charset="0"/>
                <a:ea typeface="Calibri" panose="020F0502020204030204" pitchFamily="34" charset="0"/>
                <a:cs typeface="Arial" panose="020B0604020202020204" pitchFamily="34" charset="0"/>
              </a:rPr>
              <a:t>signed statements of witnesses, </a:t>
            </a:r>
          </a:p>
          <a:p>
            <a:r>
              <a:rPr lang="en-US" sz="1900" dirty="0">
                <a:effectLst/>
                <a:latin typeface="Arial" panose="020B0604020202020204" pitchFamily="34" charset="0"/>
                <a:ea typeface="Calibri" panose="020F0502020204030204" pitchFamily="34" charset="0"/>
                <a:cs typeface="Arial" panose="020B0604020202020204" pitchFamily="34" charset="0"/>
              </a:rPr>
              <a:t>information to be used in a prospective law enforcement action if prejudicial to such action, </a:t>
            </a:r>
          </a:p>
          <a:p>
            <a:r>
              <a:rPr lang="en-US" sz="1900" dirty="0">
                <a:effectLst/>
                <a:latin typeface="Arial" panose="020B0604020202020204" pitchFamily="34" charset="0"/>
                <a:ea typeface="Calibri" panose="020F0502020204030204" pitchFamily="34" charset="0"/>
                <a:cs typeface="Arial" panose="020B0604020202020204" pitchFamily="34" charset="0"/>
              </a:rPr>
              <a:t>investigatory techniques not otherwise known to the general public, </a:t>
            </a:r>
          </a:p>
          <a:p>
            <a:r>
              <a:rPr lang="en-US" sz="1900" dirty="0">
                <a:effectLst/>
                <a:latin typeface="Arial" panose="020B0604020202020204" pitchFamily="34" charset="0"/>
                <a:ea typeface="Calibri" panose="020F0502020204030204" pitchFamily="34" charset="0"/>
                <a:cs typeface="Arial" panose="020B0604020202020204" pitchFamily="34" charset="0"/>
              </a:rPr>
              <a:t>arrest records of a juvenile, which shall also include any investigatory files, concerning the arrest of such juvenile, compiled for law enforcement purposes, </a:t>
            </a:r>
          </a:p>
          <a:p>
            <a:r>
              <a:rPr lang="en-US" sz="1900" dirty="0">
                <a:effectLst/>
                <a:latin typeface="Arial" panose="020B0604020202020204" pitchFamily="34" charset="0"/>
                <a:ea typeface="Calibri" panose="020F0502020204030204" pitchFamily="34" charset="0"/>
                <a:cs typeface="Arial" panose="020B0604020202020204" pitchFamily="34" charset="0"/>
              </a:rPr>
              <a:t>the name and address of the victim of a sexual assault, voyeurism, injury or risk of injury, or impairing of morals, </a:t>
            </a:r>
            <a:r>
              <a:rPr lang="en-US" sz="19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or family violence,</a:t>
            </a:r>
            <a:r>
              <a:rPr lang="en-US" sz="1900" dirty="0">
                <a:effectLst/>
                <a:latin typeface="Arial" panose="020B0604020202020204" pitchFamily="34" charset="0"/>
                <a:ea typeface="Calibri" panose="020F0502020204030204" pitchFamily="34" charset="0"/>
                <a:cs typeface="Arial" panose="020B0604020202020204" pitchFamily="34" charset="0"/>
              </a:rPr>
              <a:t> or of an attempt thereof, or </a:t>
            </a:r>
          </a:p>
          <a:p>
            <a:r>
              <a:rPr lang="en-US" sz="1900" dirty="0">
                <a:effectLst/>
                <a:latin typeface="Arial" panose="020B0604020202020204" pitchFamily="34" charset="0"/>
                <a:ea typeface="Calibri" panose="020F0502020204030204" pitchFamily="34" charset="0"/>
                <a:cs typeface="Arial" panose="020B0604020202020204" pitchFamily="34" charset="0"/>
              </a:rPr>
              <a:t>uncorroborated allegations subject to destruction under Conn. Gen. Stat. §1-216.</a:t>
            </a:r>
          </a:p>
          <a:p>
            <a:endParaRPr lang="en-US" dirty="0"/>
          </a:p>
        </p:txBody>
      </p:sp>
      <p:sp>
        <p:nvSpPr>
          <p:cNvPr id="4" name="Footer Placeholder 3">
            <a:extLst>
              <a:ext uri="{FF2B5EF4-FFF2-40B4-BE49-F238E27FC236}">
                <a16:creationId xmlns:a16="http://schemas.microsoft.com/office/drawing/2014/main" id="{BB662D3F-96F8-4491-86D1-EB91067EB71C}"/>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EB9A9DD2-1BD1-4950-9688-DAAE35F4F3D9}"/>
              </a:ext>
            </a:extLst>
          </p:cNvPr>
          <p:cNvSpPr>
            <a:spLocks noGrp="1"/>
          </p:cNvSpPr>
          <p:nvPr>
            <p:ph type="sldNum" sz="quarter" idx="12"/>
          </p:nvPr>
        </p:nvSpPr>
        <p:spPr/>
        <p:txBody>
          <a:bodyPr/>
          <a:lstStyle/>
          <a:p>
            <a:fld id="{080DD68C-5486-4B9A-B844-882072ED2919}" type="slidenum">
              <a:rPr lang="en-US" smtClean="0"/>
              <a:t>36</a:t>
            </a:fld>
            <a:endParaRPr lang="en-US" dirty="0"/>
          </a:p>
        </p:txBody>
      </p:sp>
    </p:spTree>
    <p:extLst>
      <p:ext uri="{BB962C8B-B14F-4D97-AF65-F5344CB8AC3E}">
        <p14:creationId xmlns:p14="http://schemas.microsoft.com/office/powerpoint/2010/main" val="315653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Other Notable Exemptions</a:t>
            </a:r>
          </a:p>
        </p:txBody>
      </p:sp>
      <p:sp>
        <p:nvSpPr>
          <p:cNvPr id="3" name="Content Placeholder 2"/>
          <p:cNvSpPr>
            <a:spLocks noGrp="1"/>
          </p:cNvSpPr>
          <p:nvPr>
            <p:ph idx="1"/>
          </p:nvPr>
        </p:nvSpPr>
        <p:spPr/>
        <p:txBody>
          <a:bodyPr>
            <a:normAutofit fontScale="92500"/>
          </a:bodyPr>
          <a:lstStyle/>
          <a:p>
            <a:r>
              <a:rPr lang="en-US" sz="2400" b="1" i="1" dirty="0"/>
              <a:t>Pending claims (Connecticut General Statutes §1-210(b)(4)).</a:t>
            </a:r>
            <a:r>
              <a:rPr lang="en-US" sz="2400" dirty="0"/>
              <a:t>   Need not disclose “records pertaining to strategy and negotiations with respect to pending claims or pending litigation to which the public agency is a party </a:t>
            </a:r>
            <a:r>
              <a:rPr lang="en-US" sz="2400" dirty="0">
                <a:solidFill>
                  <a:srgbClr val="FF0000"/>
                </a:solidFill>
              </a:rPr>
              <a:t>until </a:t>
            </a:r>
            <a:r>
              <a:rPr lang="en-US" sz="2400" dirty="0"/>
              <a:t>such litigation or claim has been finally adjudicated or otherwise settled.”</a:t>
            </a:r>
          </a:p>
          <a:p>
            <a:r>
              <a:rPr lang="en-US" sz="2400" b="1" i="1" dirty="0"/>
              <a:t>Preliminary drafts and notes (Connecticut General Statutes §1-210(b)(1)).</a:t>
            </a:r>
            <a:r>
              <a:rPr lang="en-US" sz="2400" dirty="0"/>
              <a:t>  Need not disclose “preliminary drafts or notes provided the public agency has determined that the public interest in withholding such documents clearly outweighs the public interest in disclosure.” </a:t>
            </a:r>
            <a:r>
              <a:rPr lang="en-US" sz="2400" dirty="0">
                <a:solidFill>
                  <a:srgbClr val="FF0000"/>
                </a:solidFill>
              </a:rPr>
              <a:t> (Example: personal notes, prior drafts of contracts or reports) </a:t>
            </a:r>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37</a:t>
            </a:fld>
            <a:endParaRPr lang="en-US" dirty="0"/>
          </a:p>
        </p:txBody>
      </p:sp>
    </p:spTree>
    <p:extLst>
      <p:ext uri="{BB962C8B-B14F-4D97-AF65-F5344CB8AC3E}">
        <p14:creationId xmlns:p14="http://schemas.microsoft.com/office/powerpoint/2010/main" val="17308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E8B8-308A-4C5A-B058-3DC72E12364E}"/>
              </a:ext>
            </a:extLst>
          </p:cNvPr>
          <p:cNvSpPr>
            <a:spLocks noGrp="1"/>
          </p:cNvSpPr>
          <p:nvPr>
            <p:ph type="title"/>
          </p:nvPr>
        </p:nvSpPr>
        <p:spPr/>
        <p:txBody>
          <a:bodyPr/>
          <a:lstStyle/>
          <a:p>
            <a:r>
              <a:rPr lang="en-US" i="1" dirty="0"/>
              <a:t>Other Notable Exemptions</a:t>
            </a:r>
            <a:endParaRPr lang="en-US" dirty="0"/>
          </a:p>
        </p:txBody>
      </p:sp>
      <p:sp>
        <p:nvSpPr>
          <p:cNvPr id="3" name="Content Placeholder 2">
            <a:extLst>
              <a:ext uri="{FF2B5EF4-FFF2-40B4-BE49-F238E27FC236}">
                <a16:creationId xmlns:a16="http://schemas.microsoft.com/office/drawing/2014/main" id="{82570A52-F665-4622-B5E6-04A47CC412AE}"/>
              </a:ext>
            </a:extLst>
          </p:cNvPr>
          <p:cNvSpPr>
            <a:spLocks noGrp="1"/>
          </p:cNvSpPr>
          <p:nvPr>
            <p:ph idx="1"/>
          </p:nvPr>
        </p:nvSpPr>
        <p:spPr/>
        <p:txBody>
          <a:bodyPr/>
          <a:lstStyle/>
          <a:p>
            <a:r>
              <a:rPr lang="en-US" b="1" i="1" dirty="0"/>
              <a:t>Real estate appraisals (Connecticut General Statutes §1-210(b)(7))</a:t>
            </a:r>
            <a:r>
              <a:rPr lang="en-US" dirty="0"/>
              <a:t>.  Need not disclose “contents of real estate appraisals, engineering or feasibility estimates and evaluations made for or by an agency relative to the acquisition of property or to prospective public supply and construction contracts, until such time as all of the property has been acquired or all proceedings or transactions have been terminated or abandoned, provided the law of eminent domain shall not be affected by this provision.”</a:t>
            </a:r>
            <a:r>
              <a:rPr lang="en-US" b="1" i="1" dirty="0"/>
              <a:t> </a:t>
            </a:r>
          </a:p>
          <a:p>
            <a:r>
              <a:rPr lang="en-US" b="1" i="1" dirty="0"/>
              <a:t>Safety risk (Connecticut General Statutes §1-210(b)(19))</a:t>
            </a:r>
            <a:r>
              <a:rPr lang="en-US" dirty="0"/>
              <a:t>.  Exempts from disclosure documents where there are reasonable grounds to believe that disclosure may result in a safety risk.  </a:t>
            </a:r>
          </a:p>
          <a:p>
            <a:r>
              <a:rPr lang="en-US" b="1" dirty="0">
                <a:solidFill>
                  <a:srgbClr val="FF0000"/>
                </a:solidFill>
              </a:rPr>
              <a:t>Of course, records exempt due to other state or federal laws</a:t>
            </a:r>
            <a:r>
              <a:rPr lang="en-US" dirty="0">
                <a:solidFill>
                  <a:schemeClr val="tx1"/>
                </a:solidFill>
              </a:rPr>
              <a:t>.   </a:t>
            </a:r>
          </a:p>
          <a:p>
            <a:endParaRPr lang="en-US" dirty="0"/>
          </a:p>
        </p:txBody>
      </p:sp>
      <p:sp>
        <p:nvSpPr>
          <p:cNvPr id="4" name="Footer Placeholder 3">
            <a:extLst>
              <a:ext uri="{FF2B5EF4-FFF2-40B4-BE49-F238E27FC236}">
                <a16:creationId xmlns:a16="http://schemas.microsoft.com/office/drawing/2014/main" id="{5A27829E-D0C7-4D8B-8530-EB7B135981AA}"/>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3E2B4C37-AA91-4B4B-8E5C-00F0CAE49BCB}"/>
              </a:ext>
            </a:extLst>
          </p:cNvPr>
          <p:cNvSpPr>
            <a:spLocks noGrp="1"/>
          </p:cNvSpPr>
          <p:nvPr>
            <p:ph type="sldNum" sz="quarter" idx="12"/>
          </p:nvPr>
        </p:nvSpPr>
        <p:spPr/>
        <p:txBody>
          <a:bodyPr/>
          <a:lstStyle/>
          <a:p>
            <a:fld id="{080DD68C-5486-4B9A-B844-882072ED2919}" type="slidenum">
              <a:rPr lang="en-US" smtClean="0"/>
              <a:t>38</a:t>
            </a:fld>
            <a:endParaRPr lang="en-US" dirty="0"/>
          </a:p>
        </p:txBody>
      </p:sp>
    </p:spTree>
    <p:extLst>
      <p:ext uri="{BB962C8B-B14F-4D97-AF65-F5344CB8AC3E}">
        <p14:creationId xmlns:p14="http://schemas.microsoft.com/office/powerpoint/2010/main" val="280072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Compliance With Requests</a:t>
            </a:r>
          </a:p>
        </p:txBody>
      </p:sp>
      <p:sp>
        <p:nvSpPr>
          <p:cNvPr id="3" name="Content Placeholder 2"/>
          <p:cNvSpPr>
            <a:spLocks noGrp="1"/>
          </p:cNvSpPr>
          <p:nvPr>
            <p:ph idx="1"/>
          </p:nvPr>
        </p:nvSpPr>
        <p:spPr/>
        <p:txBody>
          <a:bodyPr>
            <a:normAutofit/>
          </a:bodyPr>
          <a:lstStyle/>
          <a:p>
            <a:r>
              <a:rPr lang="en-US" sz="2400" dirty="0"/>
              <a:t>Public has the right to 1) inspect records during regular business hours, and 2) receive copies of records, subject to FOIA fees and payment procedures</a:t>
            </a:r>
            <a:r>
              <a:rPr lang="en-US" sz="2400" i="1" dirty="0"/>
              <a:t>.  Connecticut General Statutes §1-210(a). </a:t>
            </a:r>
          </a:p>
          <a:p>
            <a:r>
              <a:rPr lang="en-US" sz="2400" dirty="0"/>
              <a:t>The FOIA does not require agencies to 1) respond to written questions or inquiries or 2) create documents.  </a:t>
            </a:r>
            <a:r>
              <a:rPr lang="en-US" sz="2400" i="1" dirty="0"/>
              <a:t>Howard v. Regional School District No. 14, </a:t>
            </a:r>
            <a:r>
              <a:rPr lang="en-US" sz="2400" dirty="0"/>
              <a:t>#FIC 2011-075 (August  24, 2011).  </a:t>
            </a:r>
          </a:p>
          <a:p>
            <a:r>
              <a:rPr lang="en-US" sz="2400" b="1" i="1" u="sng" dirty="0"/>
              <a:t>IMPORTANT:</a:t>
            </a:r>
            <a:r>
              <a:rPr lang="en-US" sz="2400" b="1" i="1" dirty="0"/>
              <a:t> </a:t>
            </a:r>
            <a:r>
              <a:rPr lang="en-US" sz="2400" dirty="0"/>
              <a:t>agencies may require that requests for copies be in writing, but not requests to inspect records</a:t>
            </a:r>
            <a:r>
              <a:rPr lang="en-US" b="1" i="1" dirty="0"/>
              <a:t>.</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39</a:t>
            </a:fld>
            <a:endParaRPr lang="en-US" dirty="0"/>
          </a:p>
        </p:txBody>
      </p:sp>
    </p:spTree>
    <p:extLst>
      <p:ext uri="{BB962C8B-B14F-4D97-AF65-F5344CB8AC3E}">
        <p14:creationId xmlns:p14="http://schemas.microsoft.com/office/powerpoint/2010/main" val="54096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What Is A Public Record?</a:t>
            </a:r>
          </a:p>
        </p:txBody>
      </p:sp>
      <p:sp>
        <p:nvSpPr>
          <p:cNvPr id="3" name="Content Placeholder 2"/>
          <p:cNvSpPr>
            <a:spLocks noGrp="1"/>
          </p:cNvSpPr>
          <p:nvPr>
            <p:ph idx="1"/>
          </p:nvPr>
        </p:nvSpPr>
        <p:spPr/>
        <p:txBody>
          <a:bodyPr/>
          <a:lstStyle/>
          <a:p>
            <a:r>
              <a:rPr lang="en-US" sz="2400" dirty="0"/>
              <a:t>A</a:t>
            </a:r>
            <a:r>
              <a:rPr lang="en-US" sz="2400" b="1" dirty="0"/>
              <a:t> </a:t>
            </a:r>
            <a:r>
              <a:rPr lang="en-US" sz="2400" dirty="0"/>
              <a:t>public record includes “</a:t>
            </a:r>
            <a:r>
              <a:rPr lang="en-US" sz="2400" b="1" u="sng" dirty="0">
                <a:solidFill>
                  <a:srgbClr val="FF0000"/>
                </a:solidFill>
              </a:rPr>
              <a:t>any</a:t>
            </a:r>
            <a:r>
              <a:rPr lang="en-US" sz="2400" dirty="0"/>
              <a:t> recorded data or information relating to the conduct of the public’s business prepared, owned, used, received or retained by a public agency, … , whether such data or information be handwritten, typed, tape-recorded, videotaped, printed, photostated, photographed or recorded by any other method.”  </a:t>
            </a:r>
            <a:r>
              <a:rPr lang="en-US" sz="2400" i="1" dirty="0"/>
              <a:t>Connecticut General Statutes §1-200(5).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a:t>
            </a:fld>
            <a:endParaRPr lang="en-US" dirty="0"/>
          </a:p>
        </p:txBody>
      </p:sp>
    </p:spTree>
    <p:extLst>
      <p:ext uri="{BB962C8B-B14F-4D97-AF65-F5344CB8AC3E}">
        <p14:creationId xmlns:p14="http://schemas.microsoft.com/office/powerpoint/2010/main" val="6332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Mode of Compliance: Copies</a:t>
            </a:r>
          </a:p>
        </p:txBody>
      </p:sp>
      <p:sp>
        <p:nvSpPr>
          <p:cNvPr id="3" name="Content Placeholder 2"/>
          <p:cNvSpPr>
            <a:spLocks noGrp="1"/>
          </p:cNvSpPr>
          <p:nvPr>
            <p:ph idx="1"/>
          </p:nvPr>
        </p:nvSpPr>
        <p:spPr/>
        <p:txBody>
          <a:bodyPr>
            <a:normAutofit lnSpcReduction="10000"/>
          </a:bodyPr>
          <a:lstStyle/>
          <a:p>
            <a:r>
              <a:rPr lang="en-US" sz="2400" dirty="0"/>
              <a:t>The type of copy to be provided is within the discretion of the public agency, except the agency (1) must provide a certified copy if requested, and (2) cannot not provide an electronic or fax copy of the record if the applicant does not have access to a computer or fax machine.</a:t>
            </a:r>
            <a:r>
              <a:rPr lang="en-US" sz="2400" i="1" dirty="0"/>
              <a:t> </a:t>
            </a:r>
            <a:r>
              <a:rPr lang="en-US" sz="2400" b="1" i="1" dirty="0"/>
              <a:t>Connecticut General Statutes §1-212(a)</a:t>
            </a:r>
            <a:r>
              <a:rPr lang="en-US" sz="2400" i="1" dirty="0"/>
              <a:t>.  </a:t>
            </a:r>
          </a:p>
          <a:p>
            <a:r>
              <a:rPr lang="en-US" sz="2400" dirty="0"/>
              <a:t>Separate FOIA  provision for “computer stored” records:  agency must provide a copy of any such nonexempt data “on paper, disk, tape or any other electronic storage device </a:t>
            </a:r>
            <a:r>
              <a:rPr lang="en-US" sz="2400" i="1" dirty="0"/>
              <a:t>or medium requested by the person, if the agency can reasonably make such copy or have such copy made</a:t>
            </a:r>
            <a:r>
              <a:rPr lang="en-US" sz="2400" dirty="0"/>
              <a:t>.”</a:t>
            </a:r>
            <a:r>
              <a:rPr lang="en-US" dirty="0"/>
              <a:t>  </a:t>
            </a:r>
          </a:p>
          <a:p>
            <a:endParaRPr lang="en-US" b="1" i="1" dirty="0"/>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40</a:t>
            </a:fld>
            <a:endParaRPr lang="en-US" dirty="0"/>
          </a:p>
        </p:txBody>
      </p:sp>
    </p:spTree>
    <p:extLst>
      <p:ext uri="{BB962C8B-B14F-4D97-AF65-F5344CB8AC3E}">
        <p14:creationId xmlns:p14="http://schemas.microsoft.com/office/powerpoint/2010/main" val="350509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966"/>
            <a:ext cx="6248400" cy="1028834"/>
          </a:xfrm>
        </p:spPr>
        <p:txBody>
          <a:bodyPr/>
          <a:lstStyle/>
          <a:p>
            <a:r>
              <a:rPr lang="en-US" i="1" dirty="0"/>
              <a:t>Fees For Copies?</a:t>
            </a:r>
          </a:p>
        </p:txBody>
      </p:sp>
      <p:sp>
        <p:nvSpPr>
          <p:cNvPr id="3" name="Content Placeholder 2"/>
          <p:cNvSpPr>
            <a:spLocks noGrp="1"/>
          </p:cNvSpPr>
          <p:nvPr>
            <p:ph idx="1"/>
          </p:nvPr>
        </p:nvSpPr>
        <p:spPr/>
        <p:txBody>
          <a:bodyPr>
            <a:normAutofit/>
          </a:bodyPr>
          <a:lstStyle/>
          <a:p>
            <a:r>
              <a:rPr lang="en-US" dirty="0"/>
              <a:t>An agency may charge fees for copies of records (electronic or otherwise). Cannot charge for search or retrieval of records.</a:t>
            </a:r>
          </a:p>
          <a:p>
            <a:r>
              <a:rPr lang="en-US" dirty="0"/>
              <a:t>For most municipal public agencies, fees for “paper” copies may not exceed $0.50 per page.  If providing a copy requires transcription, the fee may not exceed the cost of transcription.  </a:t>
            </a:r>
            <a:r>
              <a:rPr lang="en-US" i="1" dirty="0"/>
              <a:t>Connecticut General Statutes §1-212(a)(B). </a:t>
            </a:r>
          </a:p>
          <a:p>
            <a:r>
              <a:rPr lang="en-US" dirty="0"/>
              <a:t>FOIA has exceptions to fee requirement. </a:t>
            </a:r>
          </a:p>
          <a:p>
            <a:r>
              <a:rPr lang="en-US" dirty="0"/>
              <a:t>Use of “</a:t>
            </a:r>
            <a:r>
              <a:rPr lang="en-US" b="1" dirty="0"/>
              <a:t>hand held scanners</a:t>
            </a:r>
            <a:r>
              <a:rPr lang="en-US" dirty="0"/>
              <a:t>” by requester.  </a:t>
            </a:r>
            <a:r>
              <a:rPr lang="en-US" i="1" dirty="0"/>
              <a:t>Connecticut General Statutes §1-212(g). </a:t>
            </a:r>
            <a:r>
              <a:rPr lang="en-US" dirty="0"/>
              <a:t>May charge fee up to $20. </a:t>
            </a:r>
          </a:p>
          <a:p>
            <a:r>
              <a:rPr lang="en-US" dirty="0"/>
              <a:t>Use of cellphones to get free copies?  Agency has some discretion (including saying “no”).  See  </a:t>
            </a:r>
            <a:r>
              <a:rPr lang="en-US" i="1" dirty="0"/>
              <a:t>Paulsen v. Superintendent of Schools, Bethel Public Schools</a:t>
            </a:r>
            <a:r>
              <a:rPr lang="en-US" dirty="0"/>
              <a:t>, #FIC 2015-663 (June 8, 2016). </a:t>
            </a:r>
            <a:r>
              <a:rPr lang="en-US" dirty="0">
                <a:solidFill>
                  <a:srgbClr val="FF0000"/>
                </a:solidFill>
              </a:rPr>
              <a:t>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41</a:t>
            </a:fld>
            <a:endParaRPr lang="en-US" dirty="0"/>
          </a:p>
        </p:txBody>
      </p:sp>
    </p:spTree>
    <p:extLst>
      <p:ext uri="{BB962C8B-B14F-4D97-AF65-F5344CB8AC3E}">
        <p14:creationId xmlns:p14="http://schemas.microsoft.com/office/powerpoint/2010/main" val="152050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
            <a:ext cx="6248400" cy="1196474"/>
          </a:xfrm>
        </p:spPr>
        <p:txBody>
          <a:bodyPr/>
          <a:lstStyle/>
          <a:p>
            <a:r>
              <a:rPr lang="en-US" i="1" dirty="0"/>
              <a:t>Fees To Inspect Records? </a:t>
            </a:r>
            <a:br>
              <a:rPr lang="en-US" i="1" dirty="0"/>
            </a:br>
            <a:endParaRPr lang="en-US" i="1" dirty="0"/>
          </a:p>
        </p:txBody>
      </p:sp>
      <p:sp>
        <p:nvSpPr>
          <p:cNvPr id="3" name="Content Placeholder 2"/>
          <p:cNvSpPr>
            <a:spLocks noGrp="1"/>
          </p:cNvSpPr>
          <p:nvPr>
            <p:ph idx="1"/>
          </p:nvPr>
        </p:nvSpPr>
        <p:spPr/>
        <p:txBody>
          <a:bodyPr>
            <a:normAutofit lnSpcReduction="10000"/>
          </a:bodyPr>
          <a:lstStyle/>
          <a:p>
            <a:r>
              <a:rPr lang="en-US" sz="2800" dirty="0">
                <a:solidFill>
                  <a:srgbClr val="FF0000"/>
                </a:solidFill>
              </a:rPr>
              <a:t>NO!!!!  </a:t>
            </a:r>
            <a:r>
              <a:rPr lang="en-US" sz="2800" dirty="0"/>
              <a:t>Regardless of the fees that may be properly charged for </a:t>
            </a:r>
            <a:r>
              <a:rPr lang="en-US" sz="2800" i="1" dirty="0"/>
              <a:t>copies</a:t>
            </a:r>
            <a:r>
              <a:rPr lang="en-US" sz="2800" dirty="0"/>
              <a:t> of records, there is </a:t>
            </a:r>
            <a:r>
              <a:rPr lang="en-US" sz="2800" dirty="0">
                <a:solidFill>
                  <a:srgbClr val="FF0000"/>
                </a:solidFill>
              </a:rPr>
              <a:t>no</a:t>
            </a:r>
            <a:r>
              <a:rPr lang="en-US" sz="2800" dirty="0"/>
              <a:t> right to charge for a request to </a:t>
            </a:r>
            <a:r>
              <a:rPr lang="en-US" sz="2800" i="1" dirty="0"/>
              <a:t>inspect</a:t>
            </a:r>
            <a:r>
              <a:rPr lang="en-US" sz="2800" dirty="0"/>
              <a:t> records.  </a:t>
            </a:r>
            <a:r>
              <a:rPr lang="en-US" sz="2800" i="1" dirty="0"/>
              <a:t>Smith v. Human Resources, Connecticut Lottery Corporation, </a:t>
            </a:r>
            <a:r>
              <a:rPr lang="en-US" sz="2800" dirty="0"/>
              <a:t>#FIC 2007-228 (February 13, 2008).  </a:t>
            </a:r>
          </a:p>
          <a:p>
            <a:r>
              <a:rPr lang="en-US" sz="2800" dirty="0"/>
              <a:t>If the requester then wishes to receive a copy of the record, the agency can then charge the appropriate copying fee</a:t>
            </a:r>
            <a:r>
              <a:rPr lang="en-US" sz="2400" dirty="0"/>
              <a:t>.  </a:t>
            </a:r>
          </a:p>
          <a:p>
            <a:pPr marL="0" indent="0">
              <a:buNone/>
            </a:pPr>
            <a:r>
              <a:rPr lang="en-US" sz="2400" dirty="0"/>
              <a:t>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42</a:t>
            </a:fld>
            <a:endParaRPr lang="en-US" dirty="0"/>
          </a:p>
        </p:txBody>
      </p:sp>
    </p:spTree>
    <p:extLst>
      <p:ext uri="{BB962C8B-B14F-4D97-AF65-F5344CB8AC3E}">
        <p14:creationId xmlns:p14="http://schemas.microsoft.com/office/powerpoint/2010/main" val="316122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Time to Comply with Requests? </a:t>
            </a:r>
          </a:p>
        </p:txBody>
      </p:sp>
      <p:sp>
        <p:nvSpPr>
          <p:cNvPr id="3" name="Content Placeholder 2"/>
          <p:cNvSpPr>
            <a:spLocks noGrp="1"/>
          </p:cNvSpPr>
          <p:nvPr>
            <p:ph idx="1"/>
          </p:nvPr>
        </p:nvSpPr>
        <p:spPr/>
        <p:txBody>
          <a:bodyPr>
            <a:normAutofit lnSpcReduction="10000"/>
          </a:bodyPr>
          <a:lstStyle/>
          <a:p>
            <a:r>
              <a:rPr lang="en-US" sz="2100" dirty="0"/>
              <a:t>Persons have a right to inspect records “</a:t>
            </a:r>
            <a:r>
              <a:rPr lang="en-US" sz="2100" b="1" dirty="0"/>
              <a:t>promptly</a:t>
            </a:r>
            <a:r>
              <a:rPr lang="en-US" sz="2100" dirty="0"/>
              <a:t>”; </a:t>
            </a:r>
            <a:r>
              <a:rPr lang="en-US" sz="2100" i="1" dirty="0"/>
              <a:t>Connecticut General Statutes §1-210(a</a:t>
            </a:r>
            <a:r>
              <a:rPr lang="en-US" sz="2100" dirty="0"/>
              <a:t>); and a right to receive “</a:t>
            </a:r>
            <a:r>
              <a:rPr lang="en-US" sz="2100" b="1" dirty="0"/>
              <a:t>promptly</a:t>
            </a:r>
            <a:r>
              <a:rPr lang="en-US" sz="2100" dirty="0"/>
              <a:t>” copies of such records.  </a:t>
            </a:r>
            <a:r>
              <a:rPr lang="en-US" sz="2100" i="1" dirty="0"/>
              <a:t>Connecticut General Statutes §1-212(a)</a:t>
            </a:r>
            <a:r>
              <a:rPr lang="en-US" sz="2100" dirty="0"/>
              <a:t>.</a:t>
            </a:r>
            <a:r>
              <a:rPr lang="en-US" sz="2100" i="1" dirty="0"/>
              <a:t> </a:t>
            </a:r>
          </a:p>
          <a:p>
            <a:r>
              <a:rPr lang="en-US" sz="2100" dirty="0"/>
              <a:t>A denial of a request must be made in writing within four </a:t>
            </a:r>
            <a:r>
              <a:rPr lang="en-US" sz="2100" dirty="0">
                <a:solidFill>
                  <a:srgbClr val="7030A0"/>
                </a:solidFill>
              </a:rPr>
              <a:t>(or ten)*</a:t>
            </a:r>
            <a:r>
              <a:rPr lang="en-US" sz="2100" dirty="0"/>
              <a:t> business days of the request; failure to comply within this time period is deemed a denial. </a:t>
            </a:r>
            <a:r>
              <a:rPr lang="en-US" sz="2100" i="1" dirty="0"/>
              <a:t>Connecticut General Statutes §1-206(a).  </a:t>
            </a:r>
          </a:p>
          <a:p>
            <a:r>
              <a:rPr lang="en-US" sz="2100" dirty="0"/>
              <a:t>This deadline does </a:t>
            </a:r>
            <a:r>
              <a:rPr lang="en-US" sz="2100" b="1" u="sng" dirty="0">
                <a:solidFill>
                  <a:srgbClr val="FF0000"/>
                </a:solidFill>
              </a:rPr>
              <a:t>not</a:t>
            </a:r>
            <a:r>
              <a:rPr lang="en-US" sz="2100" dirty="0"/>
              <a:t> actually require an agency to produce copies of all of the documents within this time period.  </a:t>
            </a:r>
          </a:p>
          <a:p>
            <a:r>
              <a:rPr lang="en-US" sz="2100" dirty="0"/>
              <a:t>As such, within four business days of the request, at least tell the requesting party the general status of compliance with the request and, more specifically, whether you are going to deny or withhold certain (or all of the) documents that have been requested</a:t>
            </a:r>
            <a:r>
              <a:rPr lang="en-US" dirty="0"/>
              <a:t>.</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43</a:t>
            </a:fld>
            <a:endParaRPr lang="en-US" dirty="0"/>
          </a:p>
        </p:txBody>
      </p:sp>
    </p:spTree>
    <p:extLst>
      <p:ext uri="{BB962C8B-B14F-4D97-AF65-F5344CB8AC3E}">
        <p14:creationId xmlns:p14="http://schemas.microsoft.com/office/powerpoint/2010/main" val="38746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Requests for Personnel Records?</a:t>
            </a:r>
            <a:r>
              <a:rPr lang="en-US" i="1" dirty="0">
                <a:solidFill>
                  <a:srgbClr val="7030A0"/>
                </a:solidFill>
              </a:rPr>
              <a:t>*</a:t>
            </a:r>
          </a:p>
        </p:txBody>
      </p:sp>
      <p:sp>
        <p:nvSpPr>
          <p:cNvPr id="3" name="Content Placeholder 2"/>
          <p:cNvSpPr>
            <a:spLocks noGrp="1"/>
          </p:cNvSpPr>
          <p:nvPr>
            <p:ph idx="1"/>
          </p:nvPr>
        </p:nvSpPr>
        <p:spPr/>
        <p:txBody>
          <a:bodyPr>
            <a:normAutofit lnSpcReduction="10000"/>
          </a:bodyPr>
          <a:lstStyle/>
          <a:p>
            <a:r>
              <a:rPr lang="en-US" sz="2200" b="1" dirty="0"/>
              <a:t>Common myth</a:t>
            </a:r>
            <a:r>
              <a:rPr lang="en-US" sz="2200" dirty="0"/>
              <a:t>:  Employee or union has automatic right to object to disclosure of any personnel records.  </a:t>
            </a:r>
            <a:r>
              <a:rPr lang="en-US" sz="2200" b="1" dirty="0">
                <a:solidFill>
                  <a:srgbClr val="FF0000"/>
                </a:solidFill>
              </a:rPr>
              <a:t>NO! </a:t>
            </a:r>
            <a:r>
              <a:rPr lang="en-US" sz="2200" dirty="0"/>
              <a:t>The agency must first reasonably believe that the disclosure of such records would legally constitute an invasion of privacy before giving employee or union right to object to disclosure. </a:t>
            </a:r>
            <a:r>
              <a:rPr lang="en-US" sz="2200" dirty="0">
                <a:solidFill>
                  <a:srgbClr val="7030A0"/>
                </a:solidFill>
              </a:rPr>
              <a:t>(If so, ten days for compliance).*</a:t>
            </a:r>
          </a:p>
          <a:p>
            <a:r>
              <a:rPr lang="en-US" sz="2200" dirty="0"/>
              <a:t>Since the FOIC has the power to issue fines, an agency should not give employees the blanket right to object to the disclosure of all records.  </a:t>
            </a:r>
          </a:p>
          <a:p>
            <a:r>
              <a:rPr lang="en-US" sz="2200" dirty="0"/>
              <a:t>Public Act 18-93 amended the FOIA so as to require a public agency disclosing such records (</a:t>
            </a:r>
            <a:r>
              <a:rPr lang="en-US" sz="2200" b="1" u="sng" dirty="0"/>
              <a:t>after</a:t>
            </a:r>
            <a:r>
              <a:rPr lang="en-US" sz="2200" dirty="0"/>
              <a:t> disclosure) to then make a “reasonable attempt” to notify the employee and union representative, if any, of a request for (and release of) records</a:t>
            </a:r>
            <a:r>
              <a:rPr lang="en-US" dirty="0"/>
              <a:t>.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44</a:t>
            </a:fld>
            <a:endParaRPr lang="en-US" dirty="0"/>
          </a:p>
        </p:txBody>
      </p:sp>
    </p:spTree>
    <p:extLst>
      <p:ext uri="{BB962C8B-B14F-4D97-AF65-F5344CB8AC3E}">
        <p14:creationId xmlns:p14="http://schemas.microsoft.com/office/powerpoint/2010/main" val="70993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Complying with Requests to Inspect Records </a:t>
            </a:r>
          </a:p>
        </p:txBody>
      </p:sp>
      <p:sp>
        <p:nvSpPr>
          <p:cNvPr id="3" name="Content Placeholder 2"/>
          <p:cNvSpPr>
            <a:spLocks noGrp="1"/>
          </p:cNvSpPr>
          <p:nvPr>
            <p:ph idx="1"/>
          </p:nvPr>
        </p:nvSpPr>
        <p:spPr/>
        <p:txBody>
          <a:bodyPr>
            <a:normAutofit fontScale="92500" lnSpcReduction="20000"/>
          </a:bodyPr>
          <a:lstStyle/>
          <a:p>
            <a:r>
              <a:rPr lang="en-US" sz="2600" dirty="0"/>
              <a:t>Public records must be accessible and available to a person requesting access “promptly” during regular business hours. </a:t>
            </a:r>
          </a:p>
          <a:p>
            <a:r>
              <a:rPr lang="en-US" sz="2600" dirty="0"/>
              <a:t>A public agency has the right to take steps to protect records from “destruction or mutilation.”  Such steps include having personnel present to supervise the inspection of documents. </a:t>
            </a:r>
          </a:p>
          <a:p>
            <a:r>
              <a:rPr lang="en-US" sz="2600" dirty="0"/>
              <a:t>While the FOIA does not explicitly empower an agency to require that a person make an appointment to inspect public records, the FOIC also opined that conflicts over requests for immediate access could be resolved by “reason and courtesy</a:t>
            </a:r>
            <a:r>
              <a:rPr lang="en-US" sz="2400" dirty="0"/>
              <a:t>.” </a:t>
            </a:r>
          </a:p>
          <a:p>
            <a:pPr marL="0" indent="0">
              <a:buNone/>
            </a:pPr>
            <a:r>
              <a:rPr lang="en-US" sz="2400" dirty="0"/>
              <a:t> </a:t>
            </a:r>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45</a:t>
            </a:fld>
            <a:endParaRPr lang="en-US" dirty="0"/>
          </a:p>
        </p:txBody>
      </p:sp>
    </p:spTree>
    <p:extLst>
      <p:ext uri="{BB962C8B-B14F-4D97-AF65-F5344CB8AC3E}">
        <p14:creationId xmlns:p14="http://schemas.microsoft.com/office/powerpoint/2010/main" val="203822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Burdens of the Job</a:t>
            </a:r>
          </a:p>
        </p:txBody>
      </p:sp>
      <p:sp>
        <p:nvSpPr>
          <p:cNvPr id="3" name="Content Placeholder 2"/>
          <p:cNvSpPr>
            <a:spLocks noGrp="1"/>
          </p:cNvSpPr>
          <p:nvPr>
            <p:ph idx="1"/>
          </p:nvPr>
        </p:nvSpPr>
        <p:spPr/>
        <p:txBody>
          <a:bodyPr>
            <a:normAutofit/>
          </a:bodyPr>
          <a:lstStyle/>
          <a:p>
            <a:r>
              <a:rPr lang="en-US" sz="2400" dirty="0"/>
              <a:t>The fact that a request seeks numerous documents or that the records may be located in many files does not in itself provide a defense to complying with the request, especially where the citizen has specifically identified the records sought.  </a:t>
            </a:r>
            <a:r>
              <a:rPr lang="en-US" sz="2400" i="1" dirty="0"/>
              <a:t>Wildin v. FOIC, </a:t>
            </a:r>
            <a:r>
              <a:rPr lang="en-US" sz="2400" dirty="0"/>
              <a:t>56 Conn. App. 683, 686-7 (1999). </a:t>
            </a:r>
          </a:p>
          <a:p>
            <a:r>
              <a:rPr lang="en-US" sz="2400" dirty="0"/>
              <a:t>The FOIA requires a public agency to comply with even a broad request for specific records </a:t>
            </a:r>
            <a:r>
              <a:rPr lang="en-US" sz="2400" b="1" dirty="0"/>
              <a:t>even if the search is time consuming or burdensome</a:t>
            </a:r>
            <a:r>
              <a:rPr lang="en-US" sz="2400" dirty="0"/>
              <a:t>. </a:t>
            </a:r>
            <a:r>
              <a:rPr lang="en-US" sz="2400" i="1" dirty="0"/>
              <a:t> </a:t>
            </a:r>
            <a:r>
              <a:rPr lang="en-US" sz="2400" dirty="0"/>
              <a:t>See</a:t>
            </a:r>
            <a:r>
              <a:rPr lang="en-US" sz="2400" i="1" dirty="0"/>
              <a:t> Rubinowitz v. Greenwich Emergency Medical Service, </a:t>
            </a:r>
            <a:r>
              <a:rPr lang="en-US" sz="2400" dirty="0"/>
              <a:t>#FIC 1987-188. </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46</a:t>
            </a:fld>
            <a:endParaRPr lang="en-US" dirty="0"/>
          </a:p>
        </p:txBody>
      </p:sp>
    </p:spTree>
    <p:extLst>
      <p:ext uri="{BB962C8B-B14F-4D97-AF65-F5344CB8AC3E}">
        <p14:creationId xmlns:p14="http://schemas.microsoft.com/office/powerpoint/2010/main" val="285974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FOIA Compliance Is A Job Duty!!</a:t>
            </a:r>
          </a:p>
        </p:txBody>
      </p:sp>
      <p:sp>
        <p:nvSpPr>
          <p:cNvPr id="3" name="Content Placeholder 2"/>
          <p:cNvSpPr>
            <a:spLocks noGrp="1"/>
          </p:cNvSpPr>
          <p:nvPr>
            <p:ph idx="1"/>
          </p:nvPr>
        </p:nvSpPr>
        <p:spPr/>
        <p:txBody>
          <a:bodyPr>
            <a:normAutofit/>
          </a:bodyPr>
          <a:lstStyle/>
          <a:p>
            <a:r>
              <a:rPr lang="en-US" sz="2400" dirty="0"/>
              <a:t>While FOIA compliance is not your only job duty, it is an </a:t>
            </a:r>
            <a:r>
              <a:rPr lang="en-US" sz="2400" b="1" dirty="0"/>
              <a:t>important</a:t>
            </a:r>
            <a:r>
              <a:rPr lang="en-US" sz="2400" dirty="0"/>
              <a:t> job duty. </a:t>
            </a:r>
          </a:p>
          <a:p>
            <a:r>
              <a:rPr lang="en-US" sz="2400" dirty="0"/>
              <a:t>While the burdensome nature of a request may excuse you from immediate compliance, you are still obligated to diligently search for the requested records, even if such search is time-consuming. </a:t>
            </a:r>
            <a:r>
              <a:rPr lang="en-US" sz="2400" i="1" dirty="0"/>
              <a:t>Maurer v. Office of Corp. Counsel, City of Danbury, </a:t>
            </a:r>
            <a:r>
              <a:rPr lang="en-US" sz="2400" dirty="0"/>
              <a:t>#FIC 2011-370 (June 13, 2012) </a:t>
            </a:r>
            <a:r>
              <a:rPr lang="en-US" sz="2400" i="1" dirty="0"/>
              <a:t>affirmed</a:t>
            </a:r>
            <a:r>
              <a:rPr lang="en-US" sz="2400" dirty="0"/>
              <a:t>, 2013 WL 5289790 (Conn. Super. 2013) (disclosure required even where city would have to manually pull every personnel and medical file of all of its employees).</a:t>
            </a:r>
            <a:r>
              <a:rPr lang="en-US" dirty="0"/>
              <a:t>  </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47</a:t>
            </a:fld>
            <a:endParaRPr lang="en-US" dirty="0"/>
          </a:p>
        </p:txBody>
      </p:sp>
    </p:spTree>
    <p:extLst>
      <p:ext uri="{BB962C8B-B14F-4D97-AF65-F5344CB8AC3E}">
        <p14:creationId xmlns:p14="http://schemas.microsoft.com/office/powerpoint/2010/main" val="21273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Electronic Records and the FOIA</a:t>
            </a:r>
          </a:p>
        </p:txBody>
      </p:sp>
      <p:sp>
        <p:nvSpPr>
          <p:cNvPr id="3" name="Content Placeholder 2"/>
          <p:cNvSpPr>
            <a:spLocks noGrp="1"/>
          </p:cNvSpPr>
          <p:nvPr>
            <p:ph idx="1"/>
          </p:nvPr>
        </p:nvSpPr>
        <p:spPr/>
        <p:txBody>
          <a:bodyPr>
            <a:normAutofit fontScale="92500" lnSpcReduction="10000"/>
          </a:bodyPr>
          <a:lstStyle/>
          <a:p>
            <a:r>
              <a:rPr lang="en-US" sz="2500" dirty="0"/>
              <a:t>Any electronic messages sent or received by a public agency (whether by agency members or employees) relating to the conduct of the agency’s business are subject to disclosure.  </a:t>
            </a:r>
            <a:r>
              <a:rPr lang="en-US" sz="2500" b="1" dirty="0">
                <a:solidFill>
                  <a:srgbClr val="FF0000"/>
                </a:solidFill>
              </a:rPr>
              <a:t>Board members and employees should proceed accordingly</a:t>
            </a:r>
            <a:r>
              <a:rPr lang="en-US" sz="2500" dirty="0"/>
              <a:t>.  </a:t>
            </a:r>
          </a:p>
          <a:p>
            <a:r>
              <a:rPr lang="en-US" sz="2500" dirty="0"/>
              <a:t>Use of a personal e-mail account to send/receive e-mails concerning public business does </a:t>
            </a:r>
            <a:r>
              <a:rPr lang="en-US" sz="2500" b="1" dirty="0"/>
              <a:t>not</a:t>
            </a:r>
            <a:r>
              <a:rPr lang="en-US" sz="2500" dirty="0"/>
              <a:t> shield e-mail from disclosure under the FOIA.</a:t>
            </a:r>
          </a:p>
          <a:p>
            <a:r>
              <a:rPr lang="en-US" sz="2500" dirty="0"/>
              <a:t>Instant messaging or text messages may be public records.  </a:t>
            </a:r>
            <a:r>
              <a:rPr lang="en-US" sz="2500" i="1" dirty="0"/>
              <a:t>Smith v. Town of Putnam,</a:t>
            </a:r>
            <a:r>
              <a:rPr lang="en-US" sz="2500" dirty="0"/>
              <a:t> #FIC 2012-564 (August 14, 2013).  </a:t>
            </a:r>
          </a:p>
          <a:p>
            <a:r>
              <a:rPr lang="en-US" sz="2500" dirty="0"/>
              <a:t>“Personal” messages? If occasional, may be exempt from disclosure.   (</a:t>
            </a:r>
            <a:r>
              <a:rPr lang="en-US" sz="2500" b="1" dirty="0"/>
              <a:t>But be careful</a:t>
            </a:r>
            <a:r>
              <a:rPr lang="en-US" sz="2500" dirty="0"/>
              <a:t>.)  </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48</a:t>
            </a:fld>
            <a:endParaRPr lang="en-US" dirty="0"/>
          </a:p>
        </p:txBody>
      </p:sp>
    </p:spTree>
    <p:extLst>
      <p:ext uri="{BB962C8B-B14F-4D97-AF65-F5344CB8AC3E}">
        <p14:creationId xmlns:p14="http://schemas.microsoft.com/office/powerpoint/2010/main" val="43031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i="1" dirty="0"/>
            </a:br>
            <a:r>
              <a:rPr lang="en-US" i="1" dirty="0"/>
              <a:t>Destruction Of Records &amp;</a:t>
            </a:r>
            <a:br>
              <a:rPr lang="en-US" i="1" dirty="0"/>
            </a:br>
            <a:r>
              <a:rPr lang="en-US" i="1" dirty="0"/>
              <a:t>The Records Retention Act</a:t>
            </a:r>
            <a:br>
              <a:rPr lang="en-US" i="1" dirty="0"/>
            </a:br>
            <a:endParaRPr lang="en-US" i="1" dirty="0"/>
          </a:p>
        </p:txBody>
      </p:sp>
      <p:sp>
        <p:nvSpPr>
          <p:cNvPr id="3" name="Content Placeholder 2"/>
          <p:cNvSpPr>
            <a:spLocks noGrp="1"/>
          </p:cNvSpPr>
          <p:nvPr>
            <p:ph idx="1"/>
          </p:nvPr>
        </p:nvSpPr>
        <p:spPr/>
        <p:txBody>
          <a:bodyPr>
            <a:normAutofit/>
          </a:bodyPr>
          <a:lstStyle/>
          <a:p>
            <a:r>
              <a:rPr lang="en-US" sz="2800" dirty="0"/>
              <a:t>Several statutes limit if not prohibit the destruction of public records. </a:t>
            </a:r>
          </a:p>
          <a:p>
            <a:r>
              <a:rPr lang="en-US" sz="2800" dirty="0"/>
              <a:t>Length of time that public records should be retained? </a:t>
            </a:r>
            <a:r>
              <a:rPr lang="en-US" sz="2800" i="1" dirty="0"/>
              <a:t>See </a:t>
            </a:r>
            <a:r>
              <a:rPr lang="en-US" sz="2800" dirty="0"/>
              <a:t>Connecticut State Library/Public Records Administrator retention guidelines.  </a:t>
            </a:r>
            <a:r>
              <a:rPr lang="en-US" sz="2800" i="1" dirty="0"/>
              <a:t>(</a:t>
            </a:r>
            <a:r>
              <a:rPr lang="en-US" sz="2800" i="1" dirty="0">
                <a:solidFill>
                  <a:srgbClr val="0070C0"/>
                </a:solidFill>
              </a:rPr>
              <a:t>http://www.cslib.org/publicrecords</a:t>
            </a:r>
            <a:r>
              <a:rPr lang="en-US" sz="2800" i="1" dirty="0"/>
              <a:t>). </a:t>
            </a:r>
            <a:r>
              <a:rPr lang="en-US" sz="2800" dirty="0"/>
              <a:t> </a:t>
            </a:r>
          </a:p>
          <a:p>
            <a:r>
              <a:rPr lang="en-US" sz="2800" dirty="0"/>
              <a:t>Records are </a:t>
            </a:r>
            <a:r>
              <a:rPr lang="en-US" sz="2800" b="1" dirty="0"/>
              <a:t>not</a:t>
            </a:r>
            <a:r>
              <a:rPr lang="en-US" sz="2800" dirty="0"/>
              <a:t> subject to destruction </a:t>
            </a:r>
            <a:r>
              <a:rPr lang="en-US" sz="2800" b="1" dirty="0"/>
              <a:t>unless and until</a:t>
            </a:r>
            <a:r>
              <a:rPr lang="en-US" sz="2800" dirty="0"/>
              <a:t> permitted by these retention guidelines</a:t>
            </a:r>
            <a:r>
              <a:rPr lang="en-US" sz="2400" dirty="0"/>
              <a:t>.</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49</a:t>
            </a:fld>
            <a:endParaRPr lang="en-US" dirty="0"/>
          </a:p>
        </p:txBody>
      </p:sp>
    </p:spTree>
    <p:extLst>
      <p:ext uri="{BB962C8B-B14F-4D97-AF65-F5344CB8AC3E}">
        <p14:creationId xmlns:p14="http://schemas.microsoft.com/office/powerpoint/2010/main" val="162063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What Is A “Meeting”?</a:t>
            </a:r>
          </a:p>
        </p:txBody>
      </p:sp>
      <p:sp>
        <p:nvSpPr>
          <p:cNvPr id="3" name="Content Placeholder 2"/>
          <p:cNvSpPr>
            <a:spLocks noGrp="1"/>
          </p:cNvSpPr>
          <p:nvPr>
            <p:ph idx="1"/>
          </p:nvPr>
        </p:nvSpPr>
        <p:spPr/>
        <p:txBody>
          <a:bodyPr/>
          <a:lstStyle/>
          <a:p>
            <a:r>
              <a:rPr lang="en-US" sz="2100" dirty="0"/>
              <a:t>“</a:t>
            </a:r>
            <a:r>
              <a:rPr lang="en-US" sz="2100" b="1" dirty="0">
                <a:solidFill>
                  <a:srgbClr val="7030A0"/>
                </a:solidFill>
              </a:rPr>
              <a:t>Any hearing or other proceeding of a public agency,</a:t>
            </a:r>
            <a:r>
              <a:rPr lang="en-US" sz="2100" dirty="0"/>
              <a:t> </a:t>
            </a:r>
            <a:r>
              <a:rPr lang="en-US" sz="2100" b="1" dirty="0">
                <a:solidFill>
                  <a:srgbClr val="00B050"/>
                </a:solidFill>
              </a:rPr>
              <a:t>any convening or assembly of a quorum of a multimember public agency,</a:t>
            </a:r>
            <a:r>
              <a:rPr lang="en-US" sz="2100" b="1" dirty="0"/>
              <a:t> </a:t>
            </a:r>
            <a:r>
              <a:rPr lang="en-US" sz="2100" b="1" dirty="0">
                <a:solidFill>
                  <a:srgbClr val="00B050"/>
                </a:solidFill>
              </a:rPr>
              <a:t>and any communication by or to a quorum of a multimember public agency</a:t>
            </a:r>
            <a:r>
              <a:rPr lang="en-US" sz="2100" dirty="0"/>
              <a:t>, </a:t>
            </a:r>
            <a:r>
              <a:rPr lang="en-US" sz="2100" b="1" dirty="0">
                <a:solidFill>
                  <a:srgbClr val="FF0000"/>
                </a:solidFill>
              </a:rPr>
              <a:t>whether in person or by means of electronic equipment,</a:t>
            </a:r>
            <a:r>
              <a:rPr lang="en-US" sz="2100" b="1" dirty="0"/>
              <a:t> </a:t>
            </a:r>
            <a:r>
              <a:rPr lang="en-US" sz="2100" dirty="0">
                <a:solidFill>
                  <a:srgbClr val="002060"/>
                </a:solidFill>
              </a:rPr>
              <a:t>to discuss or act upon a matter over which the public agency has supervision, control, jurisdiction or advisory power.”  </a:t>
            </a:r>
            <a:r>
              <a:rPr lang="en-US" sz="2100" i="1" dirty="0"/>
              <a:t>Connecticut General Statutes §1-200(2).</a:t>
            </a:r>
          </a:p>
          <a:p>
            <a:r>
              <a:rPr lang="en-US" sz="2100" dirty="0"/>
              <a:t>“Quorum” is generally required for a “meeting” to be covered by FOIA, except for a “hearing” or other “proceeding.” </a:t>
            </a:r>
            <a:r>
              <a:rPr lang="en-US" sz="2100" i="1" dirty="0"/>
              <a:t>Meriden v. FOIC</a:t>
            </a:r>
            <a:r>
              <a:rPr lang="en-US" sz="2100" dirty="0"/>
              <a:t>, 338 Conn. 310 (2021). </a:t>
            </a:r>
            <a:endParaRPr lang="en-US" sz="2100" i="1" dirty="0"/>
          </a:p>
          <a:p>
            <a:r>
              <a:rPr lang="en-US" sz="2100" dirty="0"/>
              <a:t>“Meetings” can include “workshops” and “informational sessions.”  Don’t be cute with labels to try to avoid the FOIA</a:t>
            </a:r>
            <a:r>
              <a:rPr lang="en-US" dirty="0"/>
              <a:t>.</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a:t>
            </a:fld>
            <a:endParaRPr lang="en-US" dirty="0"/>
          </a:p>
        </p:txBody>
      </p:sp>
    </p:spTree>
    <p:extLst>
      <p:ext uri="{BB962C8B-B14F-4D97-AF65-F5344CB8AC3E}">
        <p14:creationId xmlns:p14="http://schemas.microsoft.com/office/powerpoint/2010/main" val="70954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Retention of E-mails?</a:t>
            </a:r>
          </a:p>
        </p:txBody>
      </p:sp>
      <p:sp>
        <p:nvSpPr>
          <p:cNvPr id="3" name="Content Placeholder 2"/>
          <p:cNvSpPr>
            <a:spLocks noGrp="1"/>
          </p:cNvSpPr>
          <p:nvPr>
            <p:ph idx="1"/>
          </p:nvPr>
        </p:nvSpPr>
        <p:spPr/>
        <p:txBody>
          <a:bodyPr>
            <a:normAutofit/>
          </a:bodyPr>
          <a:lstStyle/>
          <a:p>
            <a:r>
              <a:rPr lang="en-US" sz="2600" dirty="0"/>
              <a:t>See </a:t>
            </a:r>
            <a:r>
              <a:rPr lang="en-US" sz="2600" b="1" i="1" dirty="0">
                <a:solidFill>
                  <a:srgbClr val="0070C0"/>
                </a:solidFill>
              </a:rPr>
              <a:t>Advisory Opinion of Public Records Administrator on Management of E-mail and other Electronic Messages (http://www.cslib.org/publicrecords/GL2009-2Email.pdf).</a:t>
            </a:r>
            <a:r>
              <a:rPr lang="en-US" sz="2600" b="1" dirty="0">
                <a:solidFill>
                  <a:srgbClr val="0070C0"/>
                </a:solidFill>
              </a:rPr>
              <a:t>  </a:t>
            </a:r>
          </a:p>
          <a:p>
            <a:r>
              <a:rPr lang="en-US" sz="2600" dirty="0"/>
              <a:t>Electronic messages must be retained according to the equivalent records series from the state records retention schedule.</a:t>
            </a:r>
          </a:p>
          <a:p>
            <a:r>
              <a:rPr lang="en-US" sz="2600" dirty="0"/>
              <a:t>The same rule applies to attachments to e-mail.</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50</a:t>
            </a:fld>
            <a:endParaRPr lang="en-US" dirty="0"/>
          </a:p>
        </p:txBody>
      </p:sp>
    </p:spTree>
    <p:extLst>
      <p:ext uri="{BB962C8B-B14F-4D97-AF65-F5344CB8AC3E}">
        <p14:creationId xmlns:p14="http://schemas.microsoft.com/office/powerpoint/2010/main" val="56844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Who Is Responsible For Saving E-mails?</a:t>
            </a:r>
          </a:p>
        </p:txBody>
      </p:sp>
      <p:sp>
        <p:nvSpPr>
          <p:cNvPr id="3" name="Content Placeholder 2"/>
          <p:cNvSpPr>
            <a:spLocks noGrp="1"/>
          </p:cNvSpPr>
          <p:nvPr>
            <p:ph idx="1"/>
          </p:nvPr>
        </p:nvSpPr>
        <p:spPr/>
        <p:txBody>
          <a:bodyPr>
            <a:normAutofit fontScale="92500"/>
          </a:bodyPr>
          <a:lstStyle/>
          <a:p>
            <a:r>
              <a:rPr lang="en-US" sz="2400" dirty="0"/>
              <a:t>Usually, the sender is responsible for retaining the e-mail. </a:t>
            </a:r>
          </a:p>
          <a:p>
            <a:r>
              <a:rPr lang="en-US" sz="2400" dirty="0"/>
              <a:t>Recipient is responsible for maintaining e-mail where the sender is from outside the agency (e.g., member of the public). </a:t>
            </a:r>
          </a:p>
          <a:p>
            <a:r>
              <a:rPr lang="en-US" sz="2400" dirty="0"/>
              <a:t>Recipient is responsible for maintaining the message if he/she has altered the message (or added/revised any attachments).  </a:t>
            </a:r>
          </a:p>
          <a:p>
            <a:r>
              <a:rPr lang="en-US" sz="2400" dirty="0"/>
              <a:t>When there is a thread of e-mails, the Public Records Administrator’s guidance indicates you need only retain the last message, as long as it includes all prior messages.</a:t>
            </a:r>
          </a:p>
          <a:p>
            <a:r>
              <a:rPr lang="en-US" sz="2400" dirty="0"/>
              <a:t>It is a good idea for an agency to have a policy on retention. </a:t>
            </a:r>
          </a:p>
          <a:p>
            <a:pPr marL="0" indent="0">
              <a:buNone/>
            </a:pPr>
            <a:r>
              <a:rPr lang="en-US" dirty="0"/>
              <a:t>   </a:t>
            </a:r>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51</a:t>
            </a:fld>
            <a:endParaRPr lang="en-US" dirty="0"/>
          </a:p>
        </p:txBody>
      </p:sp>
    </p:spTree>
    <p:extLst>
      <p:ext uri="{BB962C8B-B14F-4D97-AF65-F5344CB8AC3E}">
        <p14:creationId xmlns:p14="http://schemas.microsoft.com/office/powerpoint/2010/main" val="13543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What About Voicemail?</a:t>
            </a:r>
          </a:p>
        </p:txBody>
      </p:sp>
      <p:sp>
        <p:nvSpPr>
          <p:cNvPr id="3" name="Content Placeholder 2"/>
          <p:cNvSpPr>
            <a:spLocks noGrp="1"/>
          </p:cNvSpPr>
          <p:nvPr>
            <p:ph idx="1"/>
          </p:nvPr>
        </p:nvSpPr>
        <p:spPr/>
        <p:txBody>
          <a:bodyPr>
            <a:normAutofit/>
          </a:bodyPr>
          <a:lstStyle/>
          <a:p>
            <a:r>
              <a:rPr lang="en-US" sz="2800" dirty="0"/>
              <a:t>The FOIA does </a:t>
            </a:r>
            <a:r>
              <a:rPr lang="en-US" sz="2800" u="sng" dirty="0"/>
              <a:t>not</a:t>
            </a:r>
            <a:r>
              <a:rPr lang="en-US" sz="2800" dirty="0"/>
              <a:t> “require any public agency to transcribe the content of any voice mail message and retain such record for any period of time.”  </a:t>
            </a:r>
            <a:r>
              <a:rPr lang="en-US" sz="2800" i="1" dirty="0"/>
              <a:t>Connecticut General Statutes §1-213(b)(3). </a:t>
            </a:r>
          </a:p>
          <a:p>
            <a:r>
              <a:rPr lang="en-US" sz="2800" dirty="0"/>
              <a:t>Of course, if litigation is threatened, there may be a need (if not a desire) to preserve such recordings, which leads to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52</a:t>
            </a:fld>
            <a:endParaRPr lang="en-US" dirty="0"/>
          </a:p>
        </p:txBody>
      </p:sp>
    </p:spTree>
    <p:extLst>
      <p:ext uri="{BB962C8B-B14F-4D97-AF65-F5344CB8AC3E}">
        <p14:creationId xmlns:p14="http://schemas.microsoft.com/office/powerpoint/2010/main" val="343242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“Litigation Hold”</a:t>
            </a:r>
          </a:p>
        </p:txBody>
      </p:sp>
      <p:sp>
        <p:nvSpPr>
          <p:cNvPr id="3" name="Content Placeholder 2"/>
          <p:cNvSpPr>
            <a:spLocks noGrp="1"/>
          </p:cNvSpPr>
          <p:nvPr>
            <p:ph idx="1"/>
          </p:nvPr>
        </p:nvSpPr>
        <p:spPr/>
        <p:txBody>
          <a:bodyPr>
            <a:normAutofit/>
          </a:bodyPr>
          <a:lstStyle/>
          <a:p>
            <a:r>
              <a:rPr lang="en-US" sz="2600" dirty="0"/>
              <a:t>A record should </a:t>
            </a:r>
            <a:r>
              <a:rPr lang="en-US" sz="2600" b="1" dirty="0"/>
              <a:t>not </a:t>
            </a:r>
            <a:r>
              <a:rPr lang="en-US" sz="2600" dirty="0"/>
              <a:t>be destroyed if any litigation, claim, audit, </a:t>
            </a:r>
            <a:r>
              <a:rPr lang="en-US" sz="2600" dirty="0">
                <a:solidFill>
                  <a:srgbClr val="FF0000"/>
                </a:solidFill>
              </a:rPr>
              <a:t>FOIA request</a:t>
            </a:r>
            <a:r>
              <a:rPr lang="en-US" sz="2600" dirty="0"/>
              <a:t>, legal process, subpoena, or other legal action involving the record is initiated</a:t>
            </a:r>
            <a:r>
              <a:rPr lang="en-US" sz="2600" b="1" dirty="0"/>
              <a:t> before</a:t>
            </a:r>
            <a:r>
              <a:rPr lang="en-US" sz="2600" i="1" dirty="0"/>
              <a:t> </a:t>
            </a:r>
            <a:r>
              <a:rPr lang="en-US" sz="2600" dirty="0"/>
              <a:t>the record has been disposed of </a:t>
            </a:r>
            <a:r>
              <a:rPr lang="en-US" sz="2600" b="1" dirty="0"/>
              <a:t>(even if </a:t>
            </a:r>
            <a:r>
              <a:rPr lang="en-US" sz="2600" dirty="0"/>
              <a:t>its retention period has expired and approval for its destruction has been granted).  The record must be retained until the completion of (and the resolution of all issues that arise from) the legal action. </a:t>
            </a:r>
          </a:p>
          <a:p>
            <a:r>
              <a:rPr lang="en-US" sz="2600" dirty="0"/>
              <a:t>To be blunt, if you are ever in this situation, you should </a:t>
            </a:r>
            <a:r>
              <a:rPr lang="en-US" sz="2600" b="1" dirty="0"/>
              <a:t>immediately</a:t>
            </a:r>
            <a:r>
              <a:rPr lang="en-US" sz="2600" dirty="0"/>
              <a:t> contact legal counsel.</a:t>
            </a:r>
          </a:p>
        </p:txBody>
      </p:sp>
      <p:sp>
        <p:nvSpPr>
          <p:cNvPr id="4" name="Footer Placeholder 3"/>
          <p:cNvSpPr>
            <a:spLocks noGrp="1"/>
          </p:cNvSpPr>
          <p:nvPr>
            <p:ph type="ftr" sz="quarter" idx="11"/>
          </p:nvPr>
        </p:nvSpPr>
        <p:spPr>
          <a:xfrm>
            <a:off x="6400800" y="6400800"/>
            <a:ext cx="2286000" cy="274320"/>
          </a:xfrm>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53</a:t>
            </a:fld>
            <a:endParaRPr lang="en-US" dirty="0"/>
          </a:p>
        </p:txBody>
      </p:sp>
    </p:spTree>
    <p:extLst>
      <p:ext uri="{BB962C8B-B14F-4D97-AF65-F5344CB8AC3E}">
        <p14:creationId xmlns:p14="http://schemas.microsoft.com/office/powerpoint/2010/main" val="427461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Penalties For Violating the FOIA  </a:t>
            </a:r>
          </a:p>
        </p:txBody>
      </p:sp>
      <p:sp>
        <p:nvSpPr>
          <p:cNvPr id="3" name="Content Placeholder 2"/>
          <p:cNvSpPr>
            <a:spLocks noGrp="1"/>
          </p:cNvSpPr>
          <p:nvPr>
            <p:ph idx="1"/>
          </p:nvPr>
        </p:nvSpPr>
        <p:spPr/>
        <p:txBody>
          <a:bodyPr>
            <a:normAutofit fontScale="92500" lnSpcReduction="20000"/>
          </a:bodyPr>
          <a:lstStyle/>
          <a:p>
            <a:r>
              <a:rPr lang="en-US" dirty="0"/>
              <a:t>A person alleging a denial of FOIA rights may file a complaint with the FOIC . </a:t>
            </a:r>
            <a:r>
              <a:rPr lang="en-US" i="1" dirty="0"/>
              <a:t>See</a:t>
            </a:r>
            <a:r>
              <a:rPr lang="en-US" dirty="0"/>
              <a:t> Conn. Gen. Stat. §1-206(b)(1).</a:t>
            </a:r>
          </a:p>
          <a:p>
            <a:r>
              <a:rPr lang="en-US" dirty="0"/>
              <a:t>In </a:t>
            </a:r>
            <a:r>
              <a:rPr lang="en-US" b="1" dirty="0"/>
              <a:t>rare</a:t>
            </a:r>
            <a:r>
              <a:rPr lang="en-US" dirty="0"/>
              <a:t> circumstance, an agency can petition the FOIC to avoid a hearing. </a:t>
            </a:r>
            <a:r>
              <a:rPr lang="en-US" i="1" dirty="0"/>
              <a:t>See</a:t>
            </a:r>
            <a:r>
              <a:rPr lang="en-US" dirty="0"/>
              <a:t> Conn. Gen. Stat. §1-206(b)(2) and (4). </a:t>
            </a:r>
          </a:p>
          <a:p>
            <a:r>
              <a:rPr lang="en-US" dirty="0"/>
              <a:t>If it finds that a public agency violated FOIA, the FOIC may:</a:t>
            </a:r>
          </a:p>
          <a:p>
            <a:pPr lvl="1"/>
            <a:r>
              <a:rPr lang="en-US" sz="1900" dirty="0"/>
              <a:t>order the agency to produce or copy any public records that were improperly withheld.</a:t>
            </a:r>
          </a:p>
          <a:p>
            <a:pPr lvl="1"/>
            <a:r>
              <a:rPr lang="en-US" sz="1900" dirty="0"/>
              <a:t>impose a fine of not less than $20 and not more than $5,000 (new-10/1/23) against the agency’s record custodian or official if the agency acted 1)  “without reasonable grounds”</a:t>
            </a:r>
            <a:r>
              <a:rPr lang="x-none" sz="1900" dirty="0">
                <a:effectLst/>
                <a:ea typeface="Times New Roman" panose="02020603050405020304" pitchFamily="18" charset="0"/>
              </a:rPr>
              <a:t> </a:t>
            </a:r>
            <a:r>
              <a:rPr lang="en-US" sz="1900" dirty="0">
                <a:effectLst/>
                <a:ea typeface="Times New Roman" panose="02020603050405020304" pitchFamily="18" charset="0"/>
              </a:rPr>
              <a:t>or 2) </a:t>
            </a:r>
            <a:r>
              <a:rPr lang="x-none" sz="1900" dirty="0">
                <a:effectLst/>
                <a:ea typeface="Times New Roman" panose="02020603050405020304" pitchFamily="18" charset="0"/>
              </a:rPr>
              <a:t>engag</a:t>
            </a:r>
            <a:r>
              <a:rPr lang="en-US" sz="1900" dirty="0">
                <a:effectLst/>
                <a:ea typeface="Times New Roman" panose="02020603050405020304" pitchFamily="18" charset="0"/>
              </a:rPr>
              <a:t>ed</a:t>
            </a:r>
            <a:r>
              <a:rPr lang="x-none" sz="1900" dirty="0">
                <a:effectLst/>
                <a:ea typeface="Times New Roman" panose="02020603050405020304" pitchFamily="18" charset="0"/>
              </a:rPr>
              <a:t> in </a:t>
            </a:r>
            <a:r>
              <a:rPr lang="en-US" sz="1900" dirty="0">
                <a:effectLst/>
                <a:ea typeface="Times New Roman" panose="02020603050405020304" pitchFamily="18" charset="0"/>
              </a:rPr>
              <a:t>“</a:t>
            </a:r>
            <a:r>
              <a:rPr lang="x-none" sz="1900" dirty="0">
                <a:effectLst/>
                <a:ea typeface="Times New Roman" panose="02020603050405020304" pitchFamily="18" charset="0"/>
              </a:rPr>
              <a:t>a practice or pattern of conduct that constitutes an obstruction</a:t>
            </a:r>
            <a:r>
              <a:rPr lang="en-US" sz="1900" dirty="0">
                <a:effectLst/>
                <a:ea typeface="Times New Roman" panose="02020603050405020304" pitchFamily="18" charset="0"/>
              </a:rPr>
              <a:t>”</a:t>
            </a:r>
            <a:r>
              <a:rPr lang="x-none" sz="1900" dirty="0">
                <a:effectLst/>
                <a:ea typeface="Times New Roman" panose="02020603050405020304" pitchFamily="18" charset="0"/>
              </a:rPr>
              <a:t> of any </a:t>
            </a:r>
            <a:r>
              <a:rPr lang="en-US" sz="1900" dirty="0">
                <a:effectLst/>
                <a:ea typeface="Times New Roman" panose="02020603050405020304" pitchFamily="18" charset="0"/>
              </a:rPr>
              <a:t>FOIA </a:t>
            </a:r>
            <a:r>
              <a:rPr lang="x-none" sz="1900" dirty="0">
                <a:effectLst/>
                <a:ea typeface="Times New Roman" panose="02020603050405020304" pitchFamily="18" charset="0"/>
              </a:rPr>
              <a:t>right</a:t>
            </a:r>
            <a:r>
              <a:rPr lang="en-US" sz="1900" dirty="0">
                <a:effectLst/>
                <a:ea typeface="Times New Roman" panose="02020603050405020304" pitchFamily="18" charset="0"/>
              </a:rPr>
              <a:t> </a:t>
            </a:r>
            <a:r>
              <a:rPr lang="en-US" sz="1900" b="1" i="1" dirty="0">
                <a:effectLst/>
                <a:ea typeface="Times New Roman" panose="02020603050405020304" pitchFamily="18" charset="0"/>
              </a:rPr>
              <a:t>or</a:t>
            </a:r>
            <a:r>
              <a:rPr lang="x-none" sz="1900" dirty="0">
                <a:effectLst/>
                <a:ea typeface="Times New Roman" panose="02020603050405020304" pitchFamily="18" charset="0"/>
              </a:rPr>
              <a:t> </a:t>
            </a:r>
            <a:r>
              <a:rPr lang="en-US" sz="1900" dirty="0">
                <a:effectLst/>
                <a:ea typeface="Times New Roman" panose="02020603050405020304" pitchFamily="18" charset="0"/>
              </a:rPr>
              <a:t>“</a:t>
            </a:r>
            <a:r>
              <a:rPr lang="x-none" sz="1900" dirty="0">
                <a:effectLst/>
                <a:ea typeface="Times New Roman" panose="02020603050405020304" pitchFamily="18" charset="0"/>
              </a:rPr>
              <a:t>reckless, willful, or wanton misconduct</a:t>
            </a:r>
            <a:r>
              <a:rPr lang="en-US" sz="1900" dirty="0">
                <a:effectLst/>
                <a:ea typeface="Times New Roman" panose="02020603050405020304" pitchFamily="18" charset="0"/>
              </a:rPr>
              <a:t>”</a:t>
            </a:r>
            <a:r>
              <a:rPr lang="x-none" sz="1900" dirty="0">
                <a:effectLst/>
                <a:ea typeface="Times New Roman" panose="02020603050405020304" pitchFamily="18" charset="0"/>
              </a:rPr>
              <a:t> in delaying or denying responses to public records requests</a:t>
            </a:r>
            <a:r>
              <a:rPr lang="en-US" sz="1900" dirty="0">
                <a:effectLst/>
                <a:ea typeface="Times New Roman" panose="02020603050405020304" pitchFamily="18" charset="0"/>
              </a:rPr>
              <a:t> (also new</a:t>
            </a:r>
            <a:r>
              <a:rPr lang="en-US" sz="1900" dirty="0">
                <a:effectLst/>
                <a:ea typeface="Times New Roman" panose="02020603050405020304" pitchFamily="18" charset="0"/>
                <a:sym typeface="Wingdings" panose="05000000000000000000" pitchFamily="2" charset="2"/>
              </a:rPr>
              <a:t>)</a:t>
            </a:r>
            <a:r>
              <a:rPr lang="en-US" sz="1900" dirty="0">
                <a:effectLst/>
                <a:ea typeface="Times New Roman" panose="02020603050405020304" pitchFamily="18" charset="0"/>
              </a:rPr>
              <a:t>. </a:t>
            </a:r>
            <a:endParaRPr lang="en-US" sz="1900" dirty="0"/>
          </a:p>
          <a:p>
            <a:pPr lvl="1"/>
            <a:r>
              <a:rPr lang="en-US" sz="1900" dirty="0"/>
              <a:t>declare agency action to be “null and void.”</a:t>
            </a:r>
          </a:p>
          <a:p>
            <a:pPr lvl="1"/>
            <a:r>
              <a:rPr lang="en-US" sz="1900" dirty="0"/>
              <a:t>order the agency to provide relief that the FOIC “believes appropriate to remedy the denial of any right conferred by the FOIA</a:t>
            </a:r>
            <a:r>
              <a:rPr lang="en-US" dirty="0"/>
              <a:t>.”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54</a:t>
            </a:fld>
            <a:endParaRPr lang="en-US" dirty="0"/>
          </a:p>
        </p:txBody>
      </p:sp>
    </p:spTree>
    <p:extLst>
      <p:ext uri="{BB962C8B-B14F-4D97-AF65-F5344CB8AC3E}">
        <p14:creationId xmlns:p14="http://schemas.microsoft.com/office/powerpoint/2010/main" val="15451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What If Someone Is Making “Vexatious Requests”? </a:t>
            </a:r>
            <a:r>
              <a:rPr lang="en-US" i="1"/>
              <a:t>A “New” </a:t>
            </a:r>
            <a:r>
              <a:rPr lang="en-US" i="1" dirty="0"/>
              <a:t>Tool</a:t>
            </a:r>
          </a:p>
        </p:txBody>
      </p:sp>
      <p:sp>
        <p:nvSpPr>
          <p:cNvPr id="3" name="Content Placeholder 2"/>
          <p:cNvSpPr>
            <a:spLocks noGrp="1"/>
          </p:cNvSpPr>
          <p:nvPr>
            <p:ph idx="1"/>
          </p:nvPr>
        </p:nvSpPr>
        <p:spPr/>
        <p:txBody>
          <a:bodyPr>
            <a:normAutofit/>
          </a:bodyPr>
          <a:lstStyle/>
          <a:p>
            <a:r>
              <a:rPr lang="en-US" dirty="0"/>
              <a:t>In light of </a:t>
            </a:r>
            <a:r>
              <a:rPr lang="en-US" b="1" dirty="0"/>
              <a:t>Public Act 18-95</a:t>
            </a:r>
            <a:r>
              <a:rPr lang="en-US" dirty="0"/>
              <a:t>, public agencies may petition the FOIC for relief from “vexatious requesters.”  </a:t>
            </a:r>
            <a:r>
              <a:rPr lang="en-US" b="1" dirty="0">
                <a:solidFill>
                  <a:srgbClr val="FF0000"/>
                </a:solidFill>
              </a:rPr>
              <a:t>(Still a </a:t>
            </a:r>
            <a:r>
              <a:rPr lang="en-US" b="1" u="sng" dirty="0">
                <a:solidFill>
                  <a:srgbClr val="FF0000"/>
                </a:solidFill>
              </a:rPr>
              <a:t>rare</a:t>
            </a:r>
            <a:r>
              <a:rPr lang="en-US" b="1" dirty="0">
                <a:solidFill>
                  <a:srgbClr val="FF0000"/>
                </a:solidFill>
              </a:rPr>
              <a:t> remedy.) </a:t>
            </a:r>
          </a:p>
          <a:p>
            <a:r>
              <a:rPr lang="en-US" dirty="0"/>
              <a:t>The petition must detail a vexatious history of requests, such as: 1) the number of requests filed and total number of pending requests; 2) the scope of the requests; 3) the nature, content, language or subject matter of the requests; 4) the nature, content, language or subject matter of other oral/written communications to the agency from the requester; and 5) a pattern of conduct that amounts to an abuse of the right to access information under the FOIA or an interference with the operation of the agency.  </a:t>
            </a:r>
          </a:p>
          <a:p>
            <a:r>
              <a:rPr lang="en-US" dirty="0"/>
              <a:t>If the FOIC hears and then votes to grant the agency’s petition, the relief may include an order that the agency need not comply with future requests from the requester for a period of up to one year.</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55</a:t>
            </a:fld>
            <a:endParaRPr lang="en-US" dirty="0"/>
          </a:p>
        </p:txBody>
      </p:sp>
    </p:spTree>
    <p:extLst>
      <p:ext uri="{BB962C8B-B14F-4D97-AF65-F5344CB8AC3E}">
        <p14:creationId xmlns:p14="http://schemas.microsoft.com/office/powerpoint/2010/main" val="45580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Criminal Penalties For Destroying Records</a:t>
            </a:r>
          </a:p>
        </p:txBody>
      </p:sp>
      <p:sp>
        <p:nvSpPr>
          <p:cNvPr id="3" name="Content Placeholder 2"/>
          <p:cNvSpPr>
            <a:spLocks noGrp="1"/>
          </p:cNvSpPr>
          <p:nvPr>
            <p:ph idx="1"/>
          </p:nvPr>
        </p:nvSpPr>
        <p:spPr/>
        <p:txBody>
          <a:bodyPr>
            <a:normAutofit fontScale="92500" lnSpcReduction="20000"/>
          </a:bodyPr>
          <a:lstStyle/>
          <a:p>
            <a:r>
              <a:rPr lang="en-US" sz="2300" b="1" dirty="0"/>
              <a:t>Connecticut General Statutes §53-153</a:t>
            </a:r>
            <a:r>
              <a:rPr lang="en-US" sz="2300" dirty="0"/>
              <a:t>:  </a:t>
            </a:r>
          </a:p>
          <a:p>
            <a:pPr marL="274320" indent="0">
              <a:buNone/>
            </a:pPr>
            <a:r>
              <a:rPr lang="en-US" sz="2300" dirty="0"/>
              <a:t>Any person who, “willfully and corruptly,” takes away, alters, mutilates or destroys any document or property in the possession of “any institution, board, commission, department or officer of the state or any county or municipality or court, . . . shall be imprisoned not more than ten years.</a:t>
            </a:r>
          </a:p>
          <a:p>
            <a:r>
              <a:rPr lang="en-US" sz="2300" b="1" dirty="0"/>
              <a:t>The FOIA itself has its own (albeit less serious) penalties</a:t>
            </a:r>
            <a:r>
              <a:rPr lang="en-US" sz="2300" dirty="0"/>
              <a:t>.  </a:t>
            </a:r>
          </a:p>
          <a:p>
            <a:pPr marL="274320" indent="0">
              <a:buNone/>
            </a:pPr>
            <a:r>
              <a:rPr lang="en-US" sz="2300" dirty="0"/>
              <a:t>Any person who willfully, knowingly and with intent to do so, destroys, mutilates or otherwise disposes of any public record without the approval required under the law or who alters any public record, shall be guilty of a </a:t>
            </a:r>
            <a:r>
              <a:rPr lang="en-US" sz="2300" u="sng" dirty="0"/>
              <a:t>class A misdemeanor </a:t>
            </a:r>
            <a:r>
              <a:rPr lang="en-US" sz="2300" dirty="0"/>
              <a:t>and each such occurrence shall constitute a separate offense.</a:t>
            </a:r>
          </a:p>
          <a:p>
            <a:pPr marL="0" indent="0">
              <a:buNone/>
            </a:pPr>
            <a:r>
              <a:rPr lang="en-US" sz="2300" b="1" u="sng" dirty="0"/>
              <a:t>NOTE</a:t>
            </a:r>
            <a:r>
              <a:rPr lang="en-US" sz="2300" dirty="0"/>
              <a:t>: It is also a class B misdemeanor for a member of a public agency to fail to comply with an order of the FOIC.  </a:t>
            </a:r>
            <a:r>
              <a:rPr lang="en-US" sz="2300" b="1" dirty="0">
                <a:solidFill>
                  <a:srgbClr val="FF0000"/>
                </a:solidFill>
              </a:rPr>
              <a:t>There are no known FOIC prisons</a:t>
            </a:r>
            <a:r>
              <a:rPr lang="en-US" dirty="0">
                <a:solidFill>
                  <a:srgbClr val="FF0000"/>
                </a:solidFill>
              </a:rPr>
              <a:t>. </a:t>
            </a:r>
            <a:r>
              <a:rPr lang="en-US" dirty="0"/>
              <a:t>  </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56</a:t>
            </a:fld>
            <a:endParaRPr lang="en-US" dirty="0"/>
          </a:p>
        </p:txBody>
      </p:sp>
    </p:spTree>
    <p:extLst>
      <p:ext uri="{BB962C8B-B14F-4D97-AF65-F5344CB8AC3E}">
        <p14:creationId xmlns:p14="http://schemas.microsoft.com/office/powerpoint/2010/main" val="313918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FOIA Resource (Mark, and His  Book</a:t>
            </a:r>
            <a:r>
              <a:rPr lang="en-US" i="1" dirty="0">
                <a:sym typeface="Wingdings" panose="05000000000000000000" pitchFamily="2" charset="2"/>
              </a:rPr>
              <a:t>)</a:t>
            </a:r>
            <a:r>
              <a:rPr lang="en-US" i="1" dirty="0"/>
              <a:t> </a:t>
            </a:r>
          </a:p>
        </p:txBody>
      </p:sp>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57</a:t>
            </a:fld>
            <a:endParaRPr lang="en-US" dirty="0"/>
          </a:p>
        </p:txBody>
      </p:sp>
      <p:sp>
        <p:nvSpPr>
          <p:cNvPr id="7" name="Rectangle 6"/>
          <p:cNvSpPr/>
          <p:nvPr/>
        </p:nvSpPr>
        <p:spPr>
          <a:xfrm>
            <a:off x="4343400" y="2057400"/>
            <a:ext cx="3810000" cy="2154436"/>
          </a:xfrm>
          <a:prstGeom prst="rect">
            <a:avLst/>
          </a:prstGeom>
        </p:spPr>
        <p:txBody>
          <a:bodyPr wrap="square">
            <a:spAutoFit/>
          </a:bodyPr>
          <a:lstStyle/>
          <a:p>
            <a:r>
              <a:rPr lang="en-US" b="1" i="1" dirty="0"/>
              <a:t>Understanding Connecticut’s Freedom of Information Act  (</a:t>
            </a:r>
            <a:r>
              <a:rPr lang="en-US" b="1" i="1" dirty="0">
                <a:solidFill>
                  <a:srgbClr val="7030A0"/>
                </a:solidFill>
              </a:rPr>
              <a:t>NEW-</a:t>
            </a:r>
            <a:r>
              <a:rPr lang="en-US" b="1" i="1" dirty="0"/>
              <a:t>6</a:t>
            </a:r>
            <a:r>
              <a:rPr lang="en-US" b="1" i="1" baseline="30000" dirty="0"/>
              <a:t>th</a:t>
            </a:r>
            <a:r>
              <a:rPr lang="en-US" b="1" i="1" dirty="0"/>
              <a:t> Edition 2023)</a:t>
            </a:r>
          </a:p>
          <a:p>
            <a:endParaRPr lang="en-US" sz="1600" dirty="0"/>
          </a:p>
          <a:p>
            <a:r>
              <a:rPr lang="en-US" sz="1600" b="1" dirty="0"/>
              <a:t>Written By: Mark J. Sommaruga, Esq</a:t>
            </a:r>
            <a:r>
              <a:rPr lang="en-US" sz="1600" dirty="0"/>
              <a:t>.</a:t>
            </a:r>
          </a:p>
          <a:p>
            <a:r>
              <a:rPr lang="en-US" sz="1600" dirty="0">
                <a:hlinkClick r:id="rId2"/>
              </a:rPr>
              <a:t>https://www.cabe.org/page.cfm?p=1256&amp;pback=1240</a:t>
            </a:r>
            <a:endParaRPr lang="en-US" sz="1600" dirty="0"/>
          </a:p>
          <a:p>
            <a:endParaRPr lang="en-US" sz="1600" dirty="0"/>
          </a:p>
        </p:txBody>
      </p:sp>
      <p:pic>
        <p:nvPicPr>
          <p:cNvPr id="9" name="Picture 1">
            <a:extLst>
              <a:ext uri="{FF2B5EF4-FFF2-40B4-BE49-F238E27FC236}">
                <a16:creationId xmlns:a16="http://schemas.microsoft.com/office/drawing/2014/main" id="{AF0323C9-6A35-667B-5E49-5C128FB5C0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5538" y="2057401"/>
            <a:ext cx="3055902" cy="348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87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Questions?</a:t>
            </a:r>
          </a:p>
        </p:txBody>
      </p:sp>
      <p:pic>
        <p:nvPicPr>
          <p:cNvPr id="6" name="Picture 2" descr="\\brpt-vnx-cifs\users\msommaruga\Documents\Pictures\Bi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4831" y="1676400"/>
            <a:ext cx="3179138" cy="210312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a:t>© 2023 Pullman &amp; Comley LLC</a:t>
            </a:r>
          </a:p>
        </p:txBody>
      </p:sp>
      <p:sp>
        <p:nvSpPr>
          <p:cNvPr id="5" name="Slide Number Placeholder 4"/>
          <p:cNvSpPr>
            <a:spLocks noGrp="1"/>
          </p:cNvSpPr>
          <p:nvPr>
            <p:ph type="sldNum" sz="quarter" idx="12"/>
          </p:nvPr>
        </p:nvSpPr>
        <p:spPr/>
        <p:txBody>
          <a:bodyPr/>
          <a:lstStyle/>
          <a:p>
            <a:fld id="{080DD68C-5486-4B9A-B844-882072ED2919}" type="slidenum">
              <a:rPr lang="en-US" smtClean="0"/>
              <a:t>58</a:t>
            </a:fld>
            <a:endParaRPr lang="en-US" dirty="0"/>
          </a:p>
        </p:txBody>
      </p:sp>
      <p:sp>
        <p:nvSpPr>
          <p:cNvPr id="7" name="Rectangle 6"/>
          <p:cNvSpPr/>
          <p:nvPr/>
        </p:nvSpPr>
        <p:spPr>
          <a:xfrm>
            <a:off x="2438400" y="3945642"/>
            <a:ext cx="4572000" cy="2031325"/>
          </a:xfrm>
          <a:prstGeom prst="rect">
            <a:avLst/>
          </a:prstGeom>
        </p:spPr>
        <p:txBody>
          <a:bodyPr>
            <a:spAutoFit/>
          </a:bodyPr>
          <a:lstStyle/>
          <a:p>
            <a:pPr lvl="0"/>
            <a:r>
              <a:rPr lang="en-US" b="1" i="1" dirty="0">
                <a:solidFill>
                  <a:srgbClr val="7030A0"/>
                </a:solidFill>
              </a:rPr>
              <a:t>	Mark J. Sommaruga, Esq.</a:t>
            </a:r>
          </a:p>
          <a:p>
            <a:pPr lvl="0"/>
            <a:r>
              <a:rPr lang="en-US" b="1" i="1" dirty="0">
                <a:solidFill>
                  <a:schemeClr val="accent1"/>
                </a:solidFill>
              </a:rPr>
              <a:t>	Pullman &amp; Comley, LLC</a:t>
            </a:r>
          </a:p>
          <a:p>
            <a:pPr marL="347662" lvl="1" indent="0">
              <a:buNone/>
            </a:pPr>
            <a:r>
              <a:rPr lang="en-US" b="1" i="1" dirty="0"/>
              <a:t>	90 State House Square</a:t>
            </a:r>
          </a:p>
          <a:p>
            <a:pPr marL="347662" lvl="1" indent="0">
              <a:buNone/>
            </a:pPr>
            <a:r>
              <a:rPr lang="en-US" b="1" i="1" dirty="0"/>
              <a:t>	Hartford, CT 06103</a:t>
            </a:r>
          </a:p>
          <a:p>
            <a:pPr marL="347662" lvl="1" indent="0">
              <a:buNone/>
            </a:pPr>
            <a:r>
              <a:rPr lang="en-US" b="1" i="1" dirty="0"/>
              <a:t>	860.424.4388</a:t>
            </a:r>
          </a:p>
          <a:p>
            <a:pPr marL="347662" lvl="1" indent="0">
              <a:buNone/>
            </a:pPr>
            <a:r>
              <a:rPr lang="en-US" b="1" i="1" dirty="0"/>
              <a:t>	msommaruga@pullcom.com</a:t>
            </a:r>
          </a:p>
          <a:p>
            <a:pPr marL="347662" lvl="1" indent="0">
              <a:buNone/>
              <a:defRPr/>
            </a:pPr>
            <a:r>
              <a:rPr lang="en-US" b="1" i="1" dirty="0"/>
              <a:t>	www.pullcom.com</a:t>
            </a:r>
          </a:p>
        </p:txBody>
      </p:sp>
    </p:spTree>
    <p:extLst>
      <p:ext uri="{BB962C8B-B14F-4D97-AF65-F5344CB8AC3E}">
        <p14:creationId xmlns:p14="http://schemas.microsoft.com/office/powerpoint/2010/main" val="23171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9684" y="4495800"/>
            <a:ext cx="8491847" cy="923330"/>
          </a:xfrm>
          <a:prstGeom prst="rect">
            <a:avLst/>
          </a:prstGeom>
          <a:noFill/>
        </p:spPr>
        <p:txBody>
          <a:bodyPr wrap="square" rtlCol="0">
            <a:spAutoFit/>
          </a:bodyPr>
          <a:lstStyle/>
          <a:p>
            <a:r>
              <a:rPr lang="en-US" sz="1200" b="1" dirty="0"/>
              <a:t>These slides are intended for educational and informational purposes only. Readers are advised to seek appropriate professional consultation before acting on any matters in this update. These slides may be considered attorney advertising. Prior results do not guarantee a similar outcome.</a:t>
            </a:r>
            <a:endParaRPr lang="en-US" sz="1200" dirty="0"/>
          </a:p>
          <a:p>
            <a:endParaRPr lang="en-US" dirty="0"/>
          </a:p>
        </p:txBody>
      </p:sp>
    </p:spTree>
    <p:extLst>
      <p:ext uri="{BB962C8B-B14F-4D97-AF65-F5344CB8AC3E}">
        <p14:creationId xmlns:p14="http://schemas.microsoft.com/office/powerpoint/2010/main" val="7894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04C9-60C7-4774-A079-B725B984C001}"/>
              </a:ext>
            </a:extLst>
          </p:cNvPr>
          <p:cNvSpPr>
            <a:spLocks noGrp="1"/>
          </p:cNvSpPr>
          <p:nvPr>
            <p:ph type="title"/>
          </p:nvPr>
        </p:nvSpPr>
        <p:spPr/>
        <p:txBody>
          <a:bodyPr/>
          <a:lstStyle/>
          <a:p>
            <a:r>
              <a:rPr lang="en-US" i="1" dirty="0"/>
              <a:t>Special Rules for Volunteer Fire Departments</a:t>
            </a:r>
          </a:p>
        </p:txBody>
      </p:sp>
      <p:sp>
        <p:nvSpPr>
          <p:cNvPr id="3" name="Content Placeholder 2">
            <a:extLst>
              <a:ext uri="{FF2B5EF4-FFF2-40B4-BE49-F238E27FC236}">
                <a16:creationId xmlns:a16="http://schemas.microsoft.com/office/drawing/2014/main" id="{C30D39EA-0327-4BD1-9B8B-0FF2E549D489}"/>
              </a:ext>
            </a:extLst>
          </p:cNvPr>
          <p:cNvSpPr>
            <a:spLocks noGrp="1"/>
          </p:cNvSpPr>
          <p:nvPr>
            <p:ph idx="1"/>
          </p:nvPr>
        </p:nvSpPr>
        <p:spPr/>
        <p:txBody>
          <a:bodyPr>
            <a:noAutofit/>
          </a:bodyPr>
          <a:lstStyle/>
          <a:p>
            <a:r>
              <a:rPr lang="en-US" b="1" dirty="0">
                <a:solidFill>
                  <a:srgbClr val="000000"/>
                </a:solidFill>
                <a:effectLst/>
              </a:rPr>
              <a:t>Connecticut General Statutes §7-314(b) </a:t>
            </a:r>
            <a:r>
              <a:rPr lang="en-US" dirty="0">
                <a:solidFill>
                  <a:srgbClr val="000000"/>
                </a:solidFill>
                <a:effectLst/>
              </a:rPr>
              <a:t>provides:</a:t>
            </a:r>
          </a:p>
          <a:p>
            <a:pPr marL="274320" indent="0">
              <a:buNone/>
            </a:pPr>
            <a:r>
              <a:rPr lang="en-US" dirty="0">
                <a:solidFill>
                  <a:srgbClr val="000000"/>
                </a:solidFill>
                <a:effectLst/>
              </a:rPr>
              <a:t>-The records and meetings of a volunteer fire department which is established by municipal charter or constituted as a not-for-profit Connecticut corporation shall </a:t>
            </a:r>
            <a:r>
              <a:rPr lang="en-US" b="1" dirty="0">
                <a:solidFill>
                  <a:srgbClr val="FF0000"/>
                </a:solidFill>
                <a:effectLst/>
              </a:rPr>
              <a:t>not</a:t>
            </a:r>
            <a:r>
              <a:rPr lang="en-US" dirty="0">
                <a:solidFill>
                  <a:srgbClr val="000000"/>
                </a:solidFill>
                <a:effectLst/>
              </a:rPr>
              <a:t> be subject to the provisions of the Freedom of Information Act …, </a:t>
            </a:r>
            <a:r>
              <a:rPr lang="en-US" b="1" i="1" dirty="0">
                <a:solidFill>
                  <a:srgbClr val="FF0000"/>
                </a:solidFill>
                <a:effectLst/>
              </a:rPr>
              <a:t>if such records and meetings concern fraternal or social matters</a:t>
            </a:r>
            <a:r>
              <a:rPr lang="en-US" dirty="0">
                <a:solidFill>
                  <a:srgbClr val="000000"/>
                </a:solidFill>
                <a:effectLst/>
              </a:rPr>
              <a:t>. </a:t>
            </a:r>
          </a:p>
          <a:p>
            <a:pPr marL="274320" indent="0">
              <a:buNone/>
            </a:pPr>
            <a:r>
              <a:rPr lang="en-US" dirty="0">
                <a:solidFill>
                  <a:srgbClr val="000000"/>
                </a:solidFill>
                <a:effectLst/>
              </a:rPr>
              <a:t>-Records and meetings concerning </a:t>
            </a:r>
            <a:r>
              <a:rPr lang="en-US" b="1" i="1" dirty="0">
                <a:solidFill>
                  <a:srgbClr val="FF0000"/>
                </a:solidFill>
                <a:effectLst/>
              </a:rPr>
              <a:t>matters of public safety, expenditures of public funds or other public business </a:t>
            </a:r>
            <a:r>
              <a:rPr lang="en-US" b="1" u="sng" dirty="0">
                <a:solidFill>
                  <a:srgbClr val="00B050"/>
                </a:solidFill>
                <a:effectLst/>
              </a:rPr>
              <a:t>shall</a:t>
            </a:r>
            <a:r>
              <a:rPr lang="en-US" dirty="0">
                <a:solidFill>
                  <a:srgbClr val="000000"/>
                </a:solidFill>
                <a:effectLst/>
              </a:rPr>
              <a:t> be subject to disclosure under said sections.</a:t>
            </a:r>
            <a:br>
              <a:rPr lang="en-US" dirty="0">
                <a:solidFill>
                  <a:srgbClr val="000000"/>
                </a:solidFill>
                <a:effectLst/>
              </a:rPr>
            </a:br>
            <a:endParaRPr lang="en-US" dirty="0">
              <a:solidFill>
                <a:srgbClr val="000000"/>
              </a:solidFill>
              <a:effectLst/>
            </a:endParaRPr>
          </a:p>
          <a:p>
            <a:pPr marL="0" indent="0">
              <a:buNone/>
            </a:pPr>
            <a:r>
              <a:rPr lang="en-US" dirty="0">
                <a:solidFill>
                  <a:srgbClr val="000000"/>
                </a:solidFill>
                <a:effectLst/>
              </a:rPr>
              <a:t>Prior to1996, law used to exempt “operational meetings” from FOIA </a:t>
            </a:r>
            <a:endParaRPr lang="en-US" dirty="0"/>
          </a:p>
        </p:txBody>
      </p:sp>
      <p:sp>
        <p:nvSpPr>
          <p:cNvPr id="4" name="Footer Placeholder 3">
            <a:extLst>
              <a:ext uri="{FF2B5EF4-FFF2-40B4-BE49-F238E27FC236}">
                <a16:creationId xmlns:a16="http://schemas.microsoft.com/office/drawing/2014/main" id="{2210DAF2-A3C2-4F82-B0B2-BE3C9D061ED2}"/>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4BB93659-D42A-4AA3-8638-76793EDEFA5D}"/>
              </a:ext>
            </a:extLst>
          </p:cNvPr>
          <p:cNvSpPr>
            <a:spLocks noGrp="1"/>
          </p:cNvSpPr>
          <p:nvPr>
            <p:ph type="sldNum" sz="quarter" idx="12"/>
          </p:nvPr>
        </p:nvSpPr>
        <p:spPr/>
        <p:txBody>
          <a:bodyPr/>
          <a:lstStyle/>
          <a:p>
            <a:fld id="{080DD68C-5486-4B9A-B844-882072ED2919}" type="slidenum">
              <a:rPr lang="en-US" smtClean="0"/>
              <a:t>6</a:t>
            </a:fld>
            <a:endParaRPr lang="en-US" dirty="0"/>
          </a:p>
        </p:txBody>
      </p:sp>
    </p:spTree>
    <p:extLst>
      <p:ext uri="{BB962C8B-B14F-4D97-AF65-F5344CB8AC3E}">
        <p14:creationId xmlns:p14="http://schemas.microsoft.com/office/powerpoint/2010/main" val="89870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A7E7-7C4E-4074-8977-7A3C170E1F95}"/>
              </a:ext>
            </a:extLst>
          </p:cNvPr>
          <p:cNvSpPr>
            <a:spLocks noGrp="1"/>
          </p:cNvSpPr>
          <p:nvPr>
            <p:ph type="title"/>
          </p:nvPr>
        </p:nvSpPr>
        <p:spPr/>
        <p:txBody>
          <a:bodyPr>
            <a:normAutofit/>
          </a:bodyPr>
          <a:lstStyle/>
          <a:p>
            <a:r>
              <a:rPr lang="en-US" sz="3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Post-COVID: The Continuing Remote/Hybrid Meetings Option</a:t>
            </a:r>
            <a:endParaRPr lang="en-US" dirty="0">
              <a:solidFill>
                <a:srgbClr val="002060"/>
              </a:solidFill>
            </a:endParaRPr>
          </a:p>
        </p:txBody>
      </p:sp>
      <p:sp>
        <p:nvSpPr>
          <p:cNvPr id="3" name="Content Placeholder 2">
            <a:extLst>
              <a:ext uri="{FF2B5EF4-FFF2-40B4-BE49-F238E27FC236}">
                <a16:creationId xmlns:a16="http://schemas.microsoft.com/office/drawing/2014/main" id="{7136C09F-E8F2-4DF3-8AEC-F6F0EE29F252}"/>
              </a:ext>
            </a:extLst>
          </p:cNvPr>
          <p:cNvSpPr>
            <a:spLocks noGrp="1"/>
          </p:cNvSpPr>
          <p:nvPr>
            <p:ph idx="1"/>
          </p:nvPr>
        </p:nvSpPr>
        <p:spPr/>
        <p:txBody>
          <a:bodyPr>
            <a:noAutofit/>
          </a:bodyPr>
          <a:lstStyle/>
          <a:p>
            <a:pPr marL="0" marR="0" algn="just">
              <a:spcBef>
                <a:spcPts val="0"/>
              </a:spcBef>
              <a:spcAft>
                <a:spcPts val="0"/>
              </a:spcAft>
            </a:pP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Prior to COVID-19, occasional telephonic (or Skype) participation by missing board member.  Then came COVID-19. </a:t>
            </a:r>
          </a:p>
          <a:p>
            <a:pPr marL="0" marR="0" algn="just">
              <a:spcBef>
                <a:spcPts val="0"/>
              </a:spcBef>
              <a:spcAft>
                <a:spcPts val="0"/>
              </a:spcAft>
            </a:pP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Public Act 22-3</a:t>
            </a:r>
            <a:r>
              <a:rPr lang="en-US" sz="2200"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amended the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FOIA, </a:t>
            </a:r>
            <a:r>
              <a:rPr lang="en-US" sz="2200"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preserving for the most part elements of pandemic-era Executive Orders concerning “remote” and “hybrid” meetings. </a:t>
            </a:r>
          </a:p>
          <a:p>
            <a:pPr marL="0" marR="0" algn="just">
              <a:spcBef>
                <a:spcPts val="0"/>
              </a:spcBef>
              <a:spcAft>
                <a:spcPts val="0"/>
              </a:spcAft>
            </a:pP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public agency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(such as a board or any of its committees) </a:t>
            </a:r>
            <a:r>
              <a:rPr lang="en-US" sz="2200" b="1" u="sng"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can</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hold meeting</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that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are</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accessible to the public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through 1) </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electronic equipment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only (i.e., </a:t>
            </a:r>
            <a:r>
              <a:rPr lang="en-US" sz="2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“remote meetings”</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or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 </a:t>
            </a:r>
            <a:r>
              <a:rPr lang="en-US" sz="2200"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remote participation in conjunction with an in-person meeting (i.e., “</a:t>
            </a:r>
            <a:r>
              <a:rPr lang="en-US" sz="22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hybrid meetings</a:t>
            </a:r>
            <a:r>
              <a:rPr lang="en-US" sz="2200"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200"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For these meetings, boards must use</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technology that </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facilitates real-time public access to meetings</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such as “</a:t>
            </a:r>
            <a:r>
              <a:rPr lang="x-none"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telephonic, video or other conferencing platforms.</a:t>
            </a:r>
            <a:r>
              <a:rPr lang="en-US" sz="2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solidFill>
                <a:srgbClr val="002060"/>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AABD3F1-4938-491F-800A-408255CD4B6C}"/>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33FEAABB-0DB7-4DB2-8750-9186F4AF4BB4}"/>
              </a:ext>
            </a:extLst>
          </p:cNvPr>
          <p:cNvSpPr>
            <a:spLocks noGrp="1"/>
          </p:cNvSpPr>
          <p:nvPr>
            <p:ph type="sldNum" sz="quarter" idx="12"/>
          </p:nvPr>
        </p:nvSpPr>
        <p:spPr/>
        <p:txBody>
          <a:bodyPr/>
          <a:lstStyle/>
          <a:p>
            <a:fld id="{080DD68C-5486-4B9A-B844-882072ED2919}" type="slidenum">
              <a:rPr lang="en-US" smtClean="0"/>
              <a:t>7</a:t>
            </a:fld>
            <a:endParaRPr lang="en-US" dirty="0"/>
          </a:p>
        </p:txBody>
      </p:sp>
    </p:spTree>
    <p:extLst>
      <p:ext uri="{BB962C8B-B14F-4D97-AF65-F5344CB8AC3E}">
        <p14:creationId xmlns:p14="http://schemas.microsoft.com/office/powerpoint/2010/main" val="321055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30C0-6BFA-421B-BF0F-60905DB19C7B}"/>
              </a:ext>
            </a:extLst>
          </p:cNvPr>
          <p:cNvSpPr>
            <a:spLocks noGrp="1"/>
          </p:cNvSpPr>
          <p:nvPr>
            <p:ph type="title"/>
          </p:nvPr>
        </p:nvSpPr>
        <p:spPr/>
        <p:txBody>
          <a:bodyPr/>
          <a:lstStyle/>
          <a:p>
            <a:r>
              <a:rPr lang="en-US" i="1" dirty="0"/>
              <a:t>Notice/Posting Requirements</a:t>
            </a:r>
          </a:p>
        </p:txBody>
      </p:sp>
      <p:sp>
        <p:nvSpPr>
          <p:cNvPr id="3" name="Content Placeholder 2">
            <a:extLst>
              <a:ext uri="{FF2B5EF4-FFF2-40B4-BE49-F238E27FC236}">
                <a16:creationId xmlns:a16="http://schemas.microsoft.com/office/drawing/2014/main" id="{874E5CB5-D819-4DC0-93F5-5205187FF5EF}"/>
              </a:ext>
            </a:extLst>
          </p:cNvPr>
          <p:cNvSpPr>
            <a:spLocks noGrp="1"/>
          </p:cNvSpPr>
          <p:nvPr>
            <p:ph idx="1"/>
          </p:nvPr>
        </p:nvSpPr>
        <p:spPr/>
        <p:txBody>
          <a:bodyPr>
            <a:normAutofit fontScale="70000" lnSpcReduction="20000"/>
          </a:bodyPr>
          <a:lstStyle/>
          <a:p>
            <a:pPr marL="0" marR="0" algn="just">
              <a:spcBef>
                <a:spcPts val="0"/>
              </a:spcBef>
              <a:spcAft>
                <a:spcPts val="0"/>
              </a:spcAft>
            </a:pP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If a board </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intends to conduct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remote or hybrid </a:t>
            </a:r>
            <a:r>
              <a:rPr lang="en-US" sz="3000" b="1"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regular meeting</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it must provide at </a:t>
            </a:r>
            <a:r>
              <a:rPr lang="en-US" sz="3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least 48 hours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 advance written or electronic notification</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to each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board </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member and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 notice to the public, posted </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its</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office and on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its</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website</a:t>
            </a:r>
            <a:r>
              <a:rPr lang="x-none"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endPar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Boards still must post </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agenda</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for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these</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regular </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meeting</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 at least 24 hours in advance; the </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notice</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agenda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must </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include instructions for the public to </a:t>
            </a:r>
            <a:r>
              <a:rPr lang="en-US"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access</a:t>
            </a:r>
            <a:r>
              <a:rPr lang="x-none"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 meeting</a:t>
            </a:r>
            <a:r>
              <a:rPr lang="x-none"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spcBef>
                <a:spcPts val="0"/>
              </a:spcBef>
              <a:spcAft>
                <a:spcPts val="0"/>
              </a:spcAft>
              <a:buNone/>
            </a:pPr>
            <a:r>
              <a:rPr lang="x-none"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notice of a </a:t>
            </a:r>
            <a:r>
              <a:rPr lang="x-none" sz="29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special meeting </a:t>
            </a:r>
            <a:r>
              <a:rPr lang="en-US"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must be posted 24 hours in advance and indicate</a:t>
            </a:r>
            <a:r>
              <a:rPr lang="x-none"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whether </a:t>
            </a:r>
            <a:r>
              <a:rPr lang="en-US"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it will </a:t>
            </a:r>
            <a:r>
              <a:rPr lang="x-none"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be conducted solely or in part </a:t>
            </a:r>
            <a:r>
              <a:rPr lang="en-US"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via</a:t>
            </a:r>
            <a:r>
              <a:rPr lang="x-none"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electronic equipment </a:t>
            </a:r>
            <a:r>
              <a:rPr lang="en-US"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(with</a:t>
            </a:r>
            <a:r>
              <a:rPr lang="x-none"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instructions for </a:t>
            </a:r>
            <a:r>
              <a:rPr lang="en-US"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accessing</a:t>
            </a:r>
            <a:r>
              <a:rPr lang="x-none" sz="29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 meeting</a:t>
            </a:r>
            <a:r>
              <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0" marR="0" algn="just">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2800" b="1" dirty="0">
                <a:effectLst/>
                <a:latin typeface="Arial" panose="020B0604020202020204" pitchFamily="34" charset="0"/>
                <a:ea typeface="Calibri" panose="020F0502020204030204" pitchFamily="34" charset="0"/>
                <a:cs typeface="Arial" panose="020B0604020202020204" pitchFamily="34" charset="0"/>
              </a:rPr>
              <a:t>PLEASE NOTE</a:t>
            </a:r>
            <a:r>
              <a:rPr lang="en-US" sz="2800" dirty="0">
                <a:effectLst/>
                <a:latin typeface="Arial" panose="020B0604020202020204" pitchFamily="34" charset="0"/>
                <a:ea typeface="Calibri" panose="020F0502020204030204" pitchFamily="34" charset="0"/>
                <a:cs typeface="Arial" panose="020B0604020202020204" pitchFamily="34" charset="0"/>
              </a:rPr>
              <a:t>: Notices of adjournment must also be posted on the agency’s website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0E2130D7-139F-41B7-8F17-EFEE4FBDA573}"/>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1CC580A2-30D2-4ED0-8CC6-4249263F1275}"/>
              </a:ext>
            </a:extLst>
          </p:cNvPr>
          <p:cNvSpPr>
            <a:spLocks noGrp="1"/>
          </p:cNvSpPr>
          <p:nvPr>
            <p:ph type="sldNum" sz="quarter" idx="12"/>
          </p:nvPr>
        </p:nvSpPr>
        <p:spPr/>
        <p:txBody>
          <a:bodyPr/>
          <a:lstStyle/>
          <a:p>
            <a:fld id="{080DD68C-5486-4B9A-B844-882072ED2919}" type="slidenum">
              <a:rPr lang="en-US" smtClean="0"/>
              <a:t>8</a:t>
            </a:fld>
            <a:endParaRPr lang="en-US" dirty="0"/>
          </a:p>
        </p:txBody>
      </p:sp>
    </p:spTree>
    <p:extLst>
      <p:ext uri="{BB962C8B-B14F-4D97-AF65-F5344CB8AC3E}">
        <p14:creationId xmlns:p14="http://schemas.microsoft.com/office/powerpoint/2010/main" val="360703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D9D6-97E1-4076-BBB3-35EBDDED9FA1}"/>
              </a:ext>
            </a:extLst>
          </p:cNvPr>
          <p:cNvSpPr>
            <a:spLocks noGrp="1"/>
          </p:cNvSpPr>
          <p:nvPr>
            <p:ph type="title"/>
          </p:nvPr>
        </p:nvSpPr>
        <p:spPr/>
        <p:txBody>
          <a:bodyPr/>
          <a:lstStyle/>
          <a:p>
            <a:r>
              <a:rPr lang="en-US" sz="32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Public Access For Remote Regular Meetings</a:t>
            </a:r>
            <a:endParaRPr lang="en-US" dirty="0">
              <a:solidFill>
                <a:srgbClr val="002060"/>
              </a:solidFill>
            </a:endParaRPr>
          </a:p>
        </p:txBody>
      </p:sp>
      <p:sp>
        <p:nvSpPr>
          <p:cNvPr id="3" name="Content Placeholder 2">
            <a:extLst>
              <a:ext uri="{FF2B5EF4-FFF2-40B4-BE49-F238E27FC236}">
                <a16:creationId xmlns:a16="http://schemas.microsoft.com/office/drawing/2014/main" id="{D0BD76D7-BAAC-410A-B53B-07DE6C12160A}"/>
              </a:ext>
            </a:extLst>
          </p:cNvPr>
          <p:cNvSpPr>
            <a:spLocks noGrp="1"/>
          </p:cNvSpPr>
          <p:nvPr>
            <p:ph idx="1"/>
          </p:nvPr>
        </p:nvSpPr>
        <p:spPr/>
        <p:txBody>
          <a:bodyPr>
            <a:normAutofit lnSpcReduction="10000"/>
          </a:bodyPr>
          <a:lstStyle/>
          <a:p>
            <a:pPr marL="0" indent="0">
              <a:buNone/>
            </a:pP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If a board </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conduct</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 meeting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85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other than an executive session or special meeting</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x-none" sz="185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solely</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by means of electronic equipment,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it must </a:t>
            </a:r>
          </a:p>
          <a:p>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provide any member of the public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(upon a written request at least 24</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hours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advance of the </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meeting</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with a physical location and electronic equipment necessary to attend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 </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meeting in real-time</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record or transcribe</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 meeting (</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excluding portion</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 held in </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executive session</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with any</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transcription</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recording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to be posted on its web</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site and made available to the public in the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board’</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 office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no </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later than seven days after the meeting and for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least 45</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days thereafter; and </a:t>
            </a:r>
            <a:endPar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if a quorum of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board </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members attend a meeting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via</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electronic equipment from the same physical location, permit the public to attend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meeting in </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that</a:t>
            </a:r>
            <a:r>
              <a:rPr lang="x-none"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location.  </a:t>
            </a:r>
            <a:endPar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185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NOTE</a:t>
            </a:r>
            <a:r>
              <a:rPr lang="en-US" sz="18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Boards are not required to provide such access/equipment for in-person or hybrid meetings, since the public can access such meetings by merely showing up</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E9A1B082-956C-4A53-A97B-1C3EA2D613F3}"/>
              </a:ext>
            </a:extLst>
          </p:cNvPr>
          <p:cNvSpPr>
            <a:spLocks noGrp="1"/>
          </p:cNvSpPr>
          <p:nvPr>
            <p:ph type="ftr" sz="quarter" idx="11"/>
          </p:nvPr>
        </p:nvSpPr>
        <p:spPr/>
        <p:txBody>
          <a:bodyPr/>
          <a:lstStyle/>
          <a:p>
            <a:r>
              <a:rPr lang="en-US" dirty="0"/>
              <a:t>© 2023 Pullman &amp; Comley LLC</a:t>
            </a:r>
          </a:p>
        </p:txBody>
      </p:sp>
      <p:sp>
        <p:nvSpPr>
          <p:cNvPr id="5" name="Slide Number Placeholder 4">
            <a:extLst>
              <a:ext uri="{FF2B5EF4-FFF2-40B4-BE49-F238E27FC236}">
                <a16:creationId xmlns:a16="http://schemas.microsoft.com/office/drawing/2014/main" id="{C6E9E6ED-A806-4D18-B9C3-45736CF9A55A}"/>
              </a:ext>
            </a:extLst>
          </p:cNvPr>
          <p:cNvSpPr>
            <a:spLocks noGrp="1"/>
          </p:cNvSpPr>
          <p:nvPr>
            <p:ph type="sldNum" sz="quarter" idx="12"/>
          </p:nvPr>
        </p:nvSpPr>
        <p:spPr/>
        <p:txBody>
          <a:bodyPr/>
          <a:lstStyle/>
          <a:p>
            <a:fld id="{080DD68C-5486-4B9A-B844-882072ED2919}" type="slidenum">
              <a:rPr lang="en-US" smtClean="0"/>
              <a:t>9</a:t>
            </a:fld>
            <a:endParaRPr lang="en-US" dirty="0"/>
          </a:p>
        </p:txBody>
      </p:sp>
    </p:spTree>
    <p:extLst>
      <p:ext uri="{BB962C8B-B14F-4D97-AF65-F5344CB8AC3E}">
        <p14:creationId xmlns:p14="http://schemas.microsoft.com/office/powerpoint/2010/main" val="307589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ullcom Template">
  <a:themeElements>
    <a:clrScheme name="PullmanComley">
      <a:dk1>
        <a:sysClr val="windowText" lastClr="000000"/>
      </a:dk1>
      <a:lt1>
        <a:sysClr val="window" lastClr="FFFFFF"/>
      </a:lt1>
      <a:dk2>
        <a:srgbClr val="004055"/>
      </a:dk2>
      <a:lt2>
        <a:srgbClr val="ECECEC"/>
      </a:lt2>
      <a:accent1>
        <a:srgbClr val="004055"/>
      </a:accent1>
      <a:accent2>
        <a:srgbClr val="7E99AA"/>
      </a:accent2>
      <a:accent3>
        <a:srgbClr val="D77600"/>
      </a:accent3>
      <a:accent4>
        <a:srgbClr val="ABA48F"/>
      </a:accent4>
      <a:accent5>
        <a:srgbClr val="708054"/>
      </a:accent5>
      <a:accent6>
        <a:srgbClr val="89411C"/>
      </a:accent6>
      <a:hlink>
        <a:srgbClr val="D77600"/>
      </a:hlink>
      <a:folHlink>
        <a:srgbClr val="ABA48F"/>
      </a:folHlink>
    </a:clrScheme>
    <a:fontScheme name="PullmanComley">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ullcom Template" id="{8988E558-ECB6-43DC-8780-96CFA3F2A156}" vid="{855810D3-D181-4C8A-8B61-61F36D82A1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Pullman Template</Template>
  <TotalTime>0</TotalTime>
  <Words>7511</Words>
  <Application>Microsoft Office PowerPoint</Application>
  <PresentationFormat>On-screen Show (4:3)</PresentationFormat>
  <Paragraphs>406</Paragraphs>
  <Slides>59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Book Antiqua</vt:lpstr>
      <vt:lpstr>Calibri</vt:lpstr>
      <vt:lpstr>Times New Roman</vt:lpstr>
      <vt:lpstr>Wingdings</vt:lpstr>
      <vt:lpstr>Pullcom Template</vt:lpstr>
      <vt:lpstr> Understanding Connecticut’s Freedom of Information Act </vt:lpstr>
      <vt:lpstr>So What Is The FOIA?</vt:lpstr>
      <vt:lpstr>What Is A Public Agency?</vt:lpstr>
      <vt:lpstr>What Is A Public Record?</vt:lpstr>
      <vt:lpstr>What Is A “Meeting”?</vt:lpstr>
      <vt:lpstr>Special Rules for Volunteer Fire Departments</vt:lpstr>
      <vt:lpstr>Post-COVID: The Continuing Remote/Hybrid Meetings Option</vt:lpstr>
      <vt:lpstr>Notice/Posting Requirements</vt:lpstr>
      <vt:lpstr>Public Access For Remote Regular Meetings</vt:lpstr>
      <vt:lpstr>Remote/Hybrid Meetings and Public Comments</vt:lpstr>
      <vt:lpstr>Board Member Remote Participation</vt:lpstr>
      <vt:lpstr>Conduct at Remote/Hybrid Meetings </vt:lpstr>
      <vt:lpstr>If Technology Fails</vt:lpstr>
      <vt:lpstr>Thoughts on New Remote and  Hybrid Provisions?</vt:lpstr>
      <vt:lpstr>“Inadvertent” Electronic Meetings</vt:lpstr>
      <vt:lpstr>So What About Retreats?</vt:lpstr>
      <vt:lpstr>When Is A Meeting A “Non-meeting”?</vt:lpstr>
      <vt:lpstr>Additional “Collective Bargaining” Issues  (Besides Usual Negotiations) </vt:lpstr>
      <vt:lpstr>Considerations For Meetings</vt:lpstr>
      <vt:lpstr>Public Act 23-160 (effective 7/1/23)-Just For School Boards</vt:lpstr>
      <vt:lpstr>Minutes</vt:lpstr>
      <vt:lpstr>Keeping Order </vt:lpstr>
      <vt:lpstr>Public Access and Comments</vt:lpstr>
      <vt:lpstr>Keys For Executive Session </vt:lpstr>
      <vt:lpstr>“Popular” Reasons For Executive Session: “Personnel Matter”</vt:lpstr>
      <vt:lpstr>Other Common Reasons For Executive Sessions  </vt:lpstr>
      <vt:lpstr>Other Common Reasons For Executive Sessions </vt:lpstr>
      <vt:lpstr>Public Records and “Personnel Files” Exemption</vt:lpstr>
      <vt:lpstr>Evaluations and Records of Employee Misconduct</vt:lpstr>
      <vt:lpstr>Student Records Exemption</vt:lpstr>
      <vt:lpstr>“Trade Secret” Exception</vt:lpstr>
      <vt:lpstr>Examples of “trade secrets”</vt:lpstr>
      <vt:lpstr>Attorney-Client Privilege</vt:lpstr>
      <vt:lpstr>Arrest Reports and Access</vt:lpstr>
      <vt:lpstr>More on Arrest Reports</vt:lpstr>
      <vt:lpstr>Connecticut General Statutes §1-210(b)(3): Law Enforcement Records Exemptions </vt:lpstr>
      <vt:lpstr>Other Notable Exemptions</vt:lpstr>
      <vt:lpstr>Other Notable Exemptions</vt:lpstr>
      <vt:lpstr>Compliance With Requests</vt:lpstr>
      <vt:lpstr>Mode of Compliance: Copies</vt:lpstr>
      <vt:lpstr>Fees For Copies?</vt:lpstr>
      <vt:lpstr>Fees To Inspect Records?  </vt:lpstr>
      <vt:lpstr>Time to Comply with Requests? </vt:lpstr>
      <vt:lpstr>Requests for Personnel Records?*</vt:lpstr>
      <vt:lpstr>Complying with Requests to Inspect Records </vt:lpstr>
      <vt:lpstr>The Burdens of the Job</vt:lpstr>
      <vt:lpstr>FOIA Compliance Is A Job Duty!!</vt:lpstr>
      <vt:lpstr>Electronic Records and the FOIA</vt:lpstr>
      <vt:lpstr> Destruction Of Records &amp; The Records Retention Act </vt:lpstr>
      <vt:lpstr>Retention of E-mails?</vt:lpstr>
      <vt:lpstr>Who Is Responsible For Saving E-mails?</vt:lpstr>
      <vt:lpstr>What About Voicemail?</vt:lpstr>
      <vt:lpstr>“Litigation Hold”</vt:lpstr>
      <vt:lpstr>Penalties For Violating the FOIA  </vt:lpstr>
      <vt:lpstr>What If Someone Is Making “Vexatious Requests”? A “New” Tool</vt:lpstr>
      <vt:lpstr>Criminal Penalties For Destroying Records</vt:lpstr>
      <vt:lpstr>FOIA Resource (Mark, and His  Book)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2024-01-05T13:43:00Z</dcterms:created>
  <dcterms:modified xsi:type="dcterms:W3CDTF">2024-01-07T20:27:10Z</dcterms:modified>
  <cp:version>0</cp:version>
</cp:coreProperties>
</file>