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0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7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8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7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1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0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3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2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8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8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0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363F62-6FED-4299-8C0C-D1236C75438E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7C0B46B-70F1-46F9-8734-6FF838AEF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2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0B55F-1582-47C9-9F5F-ED225289B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Zoning, Land Use &amp; Housing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8419A-BBBD-4EF5-8C93-4389270A70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July 14, 2020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4EAE774A-7117-4AC8-915D-CBC36733A6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1049693"/>
            <a:ext cx="2165604" cy="139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312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213F-5A87-411E-A824-C7D089AB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Session Proposals Under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F037-37D5-4C79-9736-198ECBA8D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DesegregateCT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Special Session Agenda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Convene a working group convene to create model zoning regulations that can be adopted locally.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 town fees for housing applications and consultants and ensure that multifamily application fees be commensurate with other residential application fees.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Modernize traffic and sewer standards by enabling alternative on-site sewage systems and changing traffic standards from number of vehicles generated by a development to the more modern “vehicle-miles-traveled” standard.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833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00E6-9151-4714-9987-798BA4482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7DDA1-3BDE-43D1-A049-4EC2D6D76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How will these issues affect municipalities?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7" name="Picture 6" descr="Rolls of blueprints">
            <a:extLst>
              <a:ext uri="{FF2B5EF4-FFF2-40B4-BE49-F238E27FC236}">
                <a16:creationId xmlns:a16="http://schemas.microsoft.com/office/drawing/2014/main" id="{8030E870-509F-4D45-A307-0A7C6E04E1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06" r="-1" b="-1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2898E6FB-5F81-4AF6-985D-ED385EFAA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17" y="1045028"/>
            <a:ext cx="2332610" cy="1498714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DF4AFF24-D0A2-48BF-ADC2-83DF918AE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9" y="4260779"/>
            <a:ext cx="29622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69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96077F-6180-46D8-93FA-E47C9E21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Zoning, Land Use &amp; Housing Issues</a:t>
            </a:r>
            <a:br>
              <a:rPr lang="en-US" sz="48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Richard Roberts, Esq., Halloran Sage LLP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Kenneth Slater, Esq., Halloran Sage LLP</a:t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3457B-5955-414A-9968-7CAD14045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22622" y="5006151"/>
            <a:ext cx="7187529" cy="7681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July 14, 2020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66DCA83-F0A8-4A5E-B993-367681988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9" y="2657474"/>
            <a:ext cx="29622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05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8A0A8-1B28-4B86-90D7-1A5978AD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CT’s Affordable Housing Laws:</a:t>
            </a:r>
            <a:br>
              <a:rPr lang="en-US" dirty="0"/>
            </a:br>
            <a:r>
              <a:rPr lang="en-US" dirty="0"/>
              <a:t>Brief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072A-9DD5-4D66-BA6C-7B2956049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Affordable Housing Appeals Act – 8-30g</a:t>
            </a:r>
          </a:p>
          <a:p>
            <a:pPr marL="0" indent="0">
              <a:buNone/>
            </a:pPr>
            <a:r>
              <a:rPr lang="en-US" dirty="0"/>
              <a:t>What constitutes affordable housing?</a:t>
            </a:r>
          </a:p>
          <a:p>
            <a:pPr marL="0" indent="0">
              <a:buNone/>
            </a:pPr>
            <a:r>
              <a:rPr lang="en-US" dirty="0"/>
              <a:t>Defending an appeal</a:t>
            </a:r>
          </a:p>
          <a:p>
            <a:pPr marL="0" indent="0">
              <a:buNone/>
            </a:pPr>
            <a:r>
              <a:rPr lang="en-US" dirty="0"/>
              <a:t>Moratorium under PA 17-170</a:t>
            </a:r>
          </a:p>
          <a:p>
            <a:pPr marL="0" indent="0">
              <a:buNone/>
            </a:pPr>
            <a:r>
              <a:rPr lang="en-US" dirty="0"/>
              <a:t>Affordable Housing Plan Requirement</a:t>
            </a:r>
          </a:p>
          <a:p>
            <a:pPr marL="0" indent="0">
              <a:buNone/>
            </a:pPr>
            <a:r>
              <a:rPr lang="en-US" dirty="0"/>
              <a:t>CT Incentive Housing Zone Program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373AE9-45E4-43EC-A50F-C00A87959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120" y="2525573"/>
            <a:ext cx="3474720" cy="180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1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2E096-1B1C-4506-B833-6B086C0E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2020 Legislative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01A54-0E07-47DA-83E9-7B34B1A9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550506"/>
            <a:ext cx="4378994" cy="543424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Zoning Enabling Act Reorganization - HB-5132</a:t>
            </a:r>
            <a:endParaRPr lang="en-US" dirty="0"/>
          </a:p>
          <a:p>
            <a:pPr lvl="0"/>
            <a:r>
              <a:rPr lang="en-US" dirty="0"/>
              <a:t>Reorganizes the Zoning Enabling Act to provide greater clarity in an effort to assist land use commissions and the public in complying with the provisions</a:t>
            </a:r>
          </a:p>
          <a:p>
            <a:pPr lvl="0"/>
            <a:r>
              <a:rPr lang="en-US" dirty="0"/>
              <a:t>Deletes consideration of the “character of a district” and its peculiar suitability for particular uses  </a:t>
            </a:r>
          </a:p>
          <a:p>
            <a:pPr lvl="0"/>
            <a:r>
              <a:rPr lang="en-US" dirty="0"/>
              <a:t>Establishes a working group to develop guidelines for municipal compliance, how compliance should be determined, and possible incentives for compliance</a:t>
            </a:r>
          </a:p>
          <a:p>
            <a:pPr lvl="0"/>
            <a:r>
              <a:rPr lang="en-US" dirty="0"/>
              <a:t>Approved by the Planning &amp; Development Committee before the legislature was closed in mid-March</a:t>
            </a:r>
          </a:p>
          <a:p>
            <a:endParaRPr lang="en-US" sz="1600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772FA025-F889-47E5-A2B2-6C956D304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156" y="2761861"/>
            <a:ext cx="2771684" cy="178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5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B203F-F7AD-443A-8696-E5BC14B3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2020 Legislative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76E80-70FE-44D7-A006-480D61947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998765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of Land Use Commissioners – HB-5303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Authorizes municipalities to adopt an ordinance requiring planning and zoning officials to obtain 4 hours of training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Specifies the entities that may provide training, which may include online distance learning (does not include COST, CCM as providers)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municipalities to certify that their planning and zoning officials have completed training</a:t>
            </a:r>
          </a:p>
          <a:p>
            <a:endParaRPr lang="en-US" dirty="0"/>
          </a:p>
        </p:txBody>
      </p:sp>
      <p:pic>
        <p:nvPicPr>
          <p:cNvPr id="5" name="Picture 4" descr="A large tall tower with a clock at the top of a building&#10;&#10;Description automatically generated">
            <a:extLst>
              <a:ext uri="{FF2B5EF4-FFF2-40B4-BE49-F238E27FC236}">
                <a16:creationId xmlns:a16="http://schemas.microsoft.com/office/drawing/2014/main" id="{1729BA40-4A9F-498B-A374-61C6D23C4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895" y="4161453"/>
            <a:ext cx="2561946" cy="191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6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73FA72-7E62-4146-9D4D-0933AC3EB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2020 Legislative Session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07267-4395-413E-A600-B3961FFCC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 Authority Jurisdiction – SB-110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Authorizes a housing authority to expand its jurisdiction up to 30 miles outside the municipal borders to include certain high and very high opportunity areas, as determined by the Department of Housing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not provide any opportunity for the affected municipality to provide input or approval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 by the Housing Committee in an 8-5 vote before the legislature was closed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DD319A-3455-43C5-8CFA-926A771C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Special Session</a:t>
            </a:r>
            <a:br>
              <a:rPr lang="en-US" dirty="0"/>
            </a:br>
            <a:r>
              <a:rPr lang="en-US" dirty="0"/>
              <a:t>Proposals Under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60AD1-4A53-4276-A4E8-0DDFE27DE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Senate Democrats Housing Agenda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Affordable Housing opportunities, especially in areas with disproportionately low amounts of affordable housing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Eliminate single-family zoning to allow for multifamily units and lower rents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access for townhouse, duplex, and apartment construction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 tax rates to charge more for land and less for structures to encourage increased construction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access and availability of housing subsidies to provide residents with more  opportunities to move and a variety of areas to live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Restrict municipalities from utilizing "exclusionary zoning" and promote "inclusionary zoning" policies to promote housing diversity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276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DE31A-BA9B-44F5-9FED-2B41E899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Session Proposals Under Consideration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37581-B0D2-4893-A7D2-A568F7FD9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Black &amp; Puerto Rican Caucus “Agenda for Equity”</a:t>
            </a:r>
            <a:endParaRPr lang="en-US" dirty="0"/>
          </a:p>
          <a:p>
            <a:pPr lvl="0"/>
            <a:r>
              <a:rPr lang="en-US" dirty="0"/>
              <a:t>Expand “no strings attached” homeownership opportunities</a:t>
            </a:r>
          </a:p>
          <a:p>
            <a:pPr lvl="0"/>
            <a:r>
              <a:rPr lang="en-US" dirty="0"/>
              <a:t>Hold municipalities accountable if they continue to enact or enforce segregationist policies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DesegregateCT</a:t>
            </a:r>
            <a:r>
              <a:rPr lang="en-US" b="1" dirty="0"/>
              <a:t> Special Session Agenda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Enable “Accessory Apartments” by providing that one accessory apartment be allowed as-of-right on a large, single-family lot, as long as an apartment is under a certain size (maximum 1,200 SF), and it satisfies the building code.</a:t>
            </a:r>
          </a:p>
          <a:p>
            <a:pPr lvl="0"/>
            <a:r>
              <a:rPr lang="en-US" dirty="0"/>
              <a:t>Allow two-to-four-unit, small-scale development in 50% of the area within a 1/2-mile radius of fixed transit stations and a 1/4-mile radius of commercial corridors.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22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E94B98-986E-49CC-A8BC-DDECB775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Special Session Proposals Under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880F2-88C3-4079-B0D0-9E5C7075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err="1">
                <a:solidFill>
                  <a:schemeClr val="tx1"/>
                </a:solidFill>
              </a:rPr>
              <a:t>DesegregateCT</a:t>
            </a:r>
            <a:r>
              <a:rPr lang="en-US" b="1" dirty="0">
                <a:solidFill>
                  <a:schemeClr val="tx1"/>
                </a:solidFill>
              </a:rPr>
              <a:t> Special Session Agenda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Provide that 10% of land in towns with 5,000+ residents be zoned for two-to-four-unit small scale developments, multifamily housing, or mixed-use buildings.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Cap parking requirements at 1 space for a studio or 1-bedroom unit and 2 spaces for a 2+ bedroom unit. 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Require multifamily buildings to be treated the same as other residential buildings when it comes to special permit reviews or public hearings. 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Require land use commissioners to complete 4 hours of training per year.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Eliminate consideration of the "character" of an area in approving projects.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256199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18">
      <a:dk1>
        <a:sysClr val="windowText" lastClr="000000"/>
      </a:dk1>
      <a:lt1>
        <a:sysClr val="window" lastClr="FFFFFF"/>
      </a:lt1>
      <a:dk2>
        <a:srgbClr val="E7D09D"/>
      </a:dk2>
      <a:lt2>
        <a:srgbClr val="9A9B87"/>
      </a:lt2>
      <a:accent1>
        <a:srgbClr val="B4C7CC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705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Corbel</vt:lpstr>
      <vt:lpstr>Symbol</vt:lpstr>
      <vt:lpstr>Wingdings 2</vt:lpstr>
      <vt:lpstr>Frame</vt:lpstr>
      <vt:lpstr>Zoning, Land Use &amp; Housing Issues</vt:lpstr>
      <vt:lpstr>Zoning, Land Use &amp; Housing Issues  Richard Roberts, Esq., Halloran Sage LLP Kenneth Slater, Esq., Halloran Sage LLP </vt:lpstr>
      <vt:lpstr>CT’s Affordable Housing Laws: Brief Overview </vt:lpstr>
      <vt:lpstr>2020 Legislative Session</vt:lpstr>
      <vt:lpstr>2020 Legislative Session</vt:lpstr>
      <vt:lpstr>2020 Legislative Session</vt:lpstr>
      <vt:lpstr>Special Session Proposals Under Consideration</vt:lpstr>
      <vt:lpstr>Special Session Proposals Under Consideration</vt:lpstr>
      <vt:lpstr>Special Session Proposals Under Consideration</vt:lpstr>
      <vt:lpstr>Special Session Proposals Under Consideration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Zoning, Land Use &amp; Housing Issues</dc:title>
  <dc:creator>Elizabeth Gara</dc:creator>
  <cp:lastModifiedBy>Elizabeth Gara</cp:lastModifiedBy>
  <cp:revision>3</cp:revision>
  <dcterms:created xsi:type="dcterms:W3CDTF">2020-07-14T00:15:09Z</dcterms:created>
  <dcterms:modified xsi:type="dcterms:W3CDTF">2020-07-14T11:39:09Z</dcterms:modified>
</cp:coreProperties>
</file>