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8" r:id="rId3"/>
    <p:sldId id="299" r:id="rId4"/>
    <p:sldId id="2254" r:id="rId5"/>
    <p:sldId id="2284" r:id="rId6"/>
    <p:sldId id="2283" r:id="rId7"/>
    <p:sldId id="2278" r:id="rId8"/>
    <p:sldId id="2282" r:id="rId9"/>
    <p:sldId id="2279" r:id="rId10"/>
    <p:sldId id="2280" r:id="rId11"/>
    <p:sldId id="2277" r:id="rId12"/>
    <p:sldId id="2281" r:id="rId13"/>
    <p:sldId id="256" r:id="rId14"/>
    <p:sldId id="262" r:id="rId15"/>
    <p:sldId id="263" r:id="rId16"/>
    <p:sldId id="264" r:id="rId17"/>
    <p:sldId id="265" r:id="rId18"/>
    <p:sldId id="266" r:id="rId19"/>
    <p:sldId id="267" r:id="rId20"/>
    <p:sldId id="296" r:id="rId21"/>
    <p:sldId id="268" r:id="rId22"/>
    <p:sldId id="295" r:id="rId23"/>
    <p:sldId id="290" r:id="rId24"/>
    <p:sldId id="277" r:id="rId25"/>
    <p:sldId id="293" r:id="rId26"/>
    <p:sldId id="291" r:id="rId27"/>
    <p:sldId id="292" r:id="rId28"/>
    <p:sldId id="279" r:id="rId29"/>
    <p:sldId id="274" r:id="rId30"/>
    <p:sldId id="294" r:id="rId31"/>
    <p:sldId id="297" r:id="rId32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71E"/>
    <a:srgbClr val="FB6119"/>
    <a:srgbClr val="FC7436"/>
    <a:srgbClr val="F2F2F2"/>
    <a:srgbClr val="E8DF24"/>
    <a:srgbClr val="D4CB16"/>
    <a:srgbClr val="EAE134"/>
    <a:srgbClr val="A11212"/>
    <a:srgbClr val="737272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96E8C-BD81-4E4E-8CB7-EC64899157BE}" v="219" dt="2022-01-25T19:24:47.264"/>
    <p1510:client id="{4A8EA35D-8D4D-4746-81F4-D9B8B7E9C442}" v="14" dt="2022-01-26T13:28:10.790"/>
    <p1510:client id="{B7D53C46-D528-425E-98D1-E118C3E5030D}" v="10" dt="2022-01-25T18:55:53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/>
      <dgm:t>
        <a:bodyPr/>
        <a:lstStyle/>
        <a:p>
          <a:r>
            <a:rPr lang="en-US" sz="20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/>
      <dgm:t>
        <a:bodyPr/>
        <a:lstStyle/>
        <a:p>
          <a:pPr rtl="0"/>
          <a:r>
            <a:rPr lang="en-US" sz="2000">
              <a:latin typeface="Arial"/>
              <a:cs typeface="Arial"/>
            </a:rPr>
            <a:t>Preliminary through Final Design</a:t>
          </a:r>
          <a:endParaRPr lang="en-US" sz="2000"/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/>
      <dgm:t>
        <a:bodyPr/>
        <a:lstStyle/>
        <a:p>
          <a:r>
            <a:rPr lang="en-US" sz="20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rgbClr val="007000"/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AB423-7161-4F7E-AB29-542D919D066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86365B4-6F07-40BE-BE22-C45F02CE2296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30% Design</a:t>
          </a:r>
          <a:endParaRPr lang="en-US"/>
        </a:p>
      </dgm:t>
    </dgm:pt>
    <dgm:pt modelId="{C3DD878C-2574-45E4-BFDF-56AFD37FF742}" type="parTrans" cxnId="{96A6306B-8543-4949-B9A5-FFFF9B933D09}">
      <dgm:prSet/>
      <dgm:spPr/>
      <dgm:t>
        <a:bodyPr/>
        <a:lstStyle/>
        <a:p>
          <a:endParaRPr lang="en-US"/>
        </a:p>
      </dgm:t>
    </dgm:pt>
    <dgm:pt modelId="{76F14DEC-EB64-485B-948F-86CE7FE495A4}" type="sibTrans" cxnId="{96A6306B-8543-4949-B9A5-FFFF9B933D09}">
      <dgm:prSet/>
      <dgm:spPr/>
      <dgm:t>
        <a:bodyPr/>
        <a:lstStyle/>
        <a:p>
          <a:endParaRPr lang="en-US"/>
        </a:p>
      </dgm:t>
    </dgm:pt>
    <dgm:pt modelId="{262C92AB-93E4-4083-A2EB-DAF414B36801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60% Design</a:t>
          </a:r>
          <a:endParaRPr lang="en-US"/>
        </a:p>
      </dgm:t>
    </dgm:pt>
    <dgm:pt modelId="{714D08E1-F4E5-4CC7-81B4-8049EAA29221}" type="parTrans" cxnId="{CFECC61D-F38C-46EF-8468-A505F64F6564}">
      <dgm:prSet/>
      <dgm:spPr/>
      <dgm:t>
        <a:bodyPr/>
        <a:lstStyle/>
        <a:p>
          <a:endParaRPr lang="en-US"/>
        </a:p>
      </dgm:t>
    </dgm:pt>
    <dgm:pt modelId="{EABA4479-F0E8-4156-965A-D7DC5D91E008}" type="sibTrans" cxnId="{CFECC61D-F38C-46EF-8468-A505F64F6564}">
      <dgm:prSet/>
      <dgm:spPr/>
      <dgm:t>
        <a:bodyPr/>
        <a:lstStyle/>
        <a:p>
          <a:endParaRPr lang="en-US"/>
        </a:p>
      </dgm:t>
    </dgm:pt>
    <dgm:pt modelId="{2FBD8312-F29F-48AD-8FDD-332545B46B25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90% Design</a:t>
          </a:r>
          <a:endParaRPr lang="en-US"/>
        </a:p>
      </dgm:t>
    </dgm:pt>
    <dgm:pt modelId="{93FDB864-D2F8-40B0-8674-FAE0BAB5EC95}" type="parTrans" cxnId="{E084BC46-2C09-468C-93D0-1A019014C62E}">
      <dgm:prSet/>
      <dgm:spPr/>
      <dgm:t>
        <a:bodyPr/>
        <a:lstStyle/>
        <a:p>
          <a:endParaRPr lang="en-US"/>
        </a:p>
      </dgm:t>
    </dgm:pt>
    <dgm:pt modelId="{0BB79BF3-4835-44CB-8ABF-63467D780DD6}" type="sibTrans" cxnId="{E084BC46-2C09-468C-93D0-1A019014C62E}">
      <dgm:prSet/>
      <dgm:spPr/>
      <dgm:t>
        <a:bodyPr/>
        <a:lstStyle/>
        <a:p>
          <a:endParaRPr lang="en-US"/>
        </a:p>
      </dgm:t>
    </dgm:pt>
    <dgm:pt modelId="{95090D70-1D99-491D-BC09-AE0BE2F11F82}" type="pres">
      <dgm:prSet presAssocID="{60BAB423-7161-4F7E-AB29-542D919D0661}" presName="Name0" presStyleCnt="0">
        <dgm:presLayoutVars>
          <dgm:dir/>
          <dgm:resizeHandles val="exact"/>
        </dgm:presLayoutVars>
      </dgm:prSet>
      <dgm:spPr/>
    </dgm:pt>
    <dgm:pt modelId="{F78F6ACE-0748-4C07-98DB-C2B23CE113BB}" type="pres">
      <dgm:prSet presAssocID="{086365B4-6F07-40BE-BE22-C45F02CE2296}" presName="node" presStyleLbl="node1" presStyleIdx="0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6863C4E-AF5B-40D2-ABA4-D26FD97F5D76}" type="pres">
      <dgm:prSet presAssocID="{76F14DEC-EB64-485B-948F-86CE7FE495A4}" presName="sibTrans" presStyleLbl="sibTrans2D1" presStyleIdx="0" presStyleCnt="2"/>
      <dgm:spPr/>
    </dgm:pt>
    <dgm:pt modelId="{07583BE5-3E8C-45BB-AFF9-43E4B9ED901D}" type="pres">
      <dgm:prSet presAssocID="{76F14DEC-EB64-485B-948F-86CE7FE495A4}" presName="connectorText" presStyleLbl="sibTrans2D1" presStyleIdx="0" presStyleCnt="2"/>
      <dgm:spPr/>
    </dgm:pt>
    <dgm:pt modelId="{A7DE6486-AD60-4BC0-814B-125FBE20688D}" type="pres">
      <dgm:prSet presAssocID="{262C92AB-93E4-4083-A2EB-DAF414B36801}" presName="node" presStyleLbl="node1" presStyleIdx="1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4ED500BA-79C5-4A47-BB5C-45F001F966C2}" type="pres">
      <dgm:prSet presAssocID="{EABA4479-F0E8-4156-965A-D7DC5D91E008}" presName="sibTrans" presStyleLbl="sibTrans2D1" presStyleIdx="1" presStyleCnt="2"/>
      <dgm:spPr/>
    </dgm:pt>
    <dgm:pt modelId="{EAA39676-9340-4AD5-8353-393BC4397AC4}" type="pres">
      <dgm:prSet presAssocID="{EABA4479-F0E8-4156-965A-D7DC5D91E008}" presName="connectorText" presStyleLbl="sibTrans2D1" presStyleIdx="1" presStyleCnt="2"/>
      <dgm:spPr/>
    </dgm:pt>
    <dgm:pt modelId="{0943FC5F-699A-4746-AA27-5CFA787BDCA3}" type="pres">
      <dgm:prSet presAssocID="{2FBD8312-F29F-48AD-8FDD-332545B46B25}" presName="node" presStyleLbl="node1" presStyleIdx="2" presStyleCnt="3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</dgm:ptLst>
  <dgm:cxnLst>
    <dgm:cxn modelId="{CFECC61D-F38C-46EF-8468-A505F64F6564}" srcId="{60BAB423-7161-4F7E-AB29-542D919D0661}" destId="{262C92AB-93E4-4083-A2EB-DAF414B36801}" srcOrd="1" destOrd="0" parTransId="{714D08E1-F4E5-4CC7-81B4-8049EAA29221}" sibTransId="{EABA4479-F0E8-4156-965A-D7DC5D91E008}"/>
    <dgm:cxn modelId="{E8A8032B-1931-40B9-82D4-51C08BDFD086}" type="presOf" srcId="{EABA4479-F0E8-4156-965A-D7DC5D91E008}" destId="{4ED500BA-79C5-4A47-BB5C-45F001F966C2}" srcOrd="0" destOrd="0" presId="urn:microsoft.com/office/officeart/2005/8/layout/process1"/>
    <dgm:cxn modelId="{951A6D2B-1A11-4F02-A243-F6FAE4365114}" type="presOf" srcId="{EABA4479-F0E8-4156-965A-D7DC5D91E008}" destId="{EAA39676-9340-4AD5-8353-393BC4397AC4}" srcOrd="1" destOrd="0" presId="urn:microsoft.com/office/officeart/2005/8/layout/process1"/>
    <dgm:cxn modelId="{E084BC46-2C09-468C-93D0-1A019014C62E}" srcId="{60BAB423-7161-4F7E-AB29-542D919D0661}" destId="{2FBD8312-F29F-48AD-8FDD-332545B46B25}" srcOrd="2" destOrd="0" parTransId="{93FDB864-D2F8-40B0-8674-FAE0BAB5EC95}" sibTransId="{0BB79BF3-4835-44CB-8ABF-63467D780DD6}"/>
    <dgm:cxn modelId="{C6C07F6A-8708-4CD8-8216-52FF6E149FE3}" type="presOf" srcId="{60BAB423-7161-4F7E-AB29-542D919D0661}" destId="{95090D70-1D99-491D-BC09-AE0BE2F11F82}" srcOrd="0" destOrd="0" presId="urn:microsoft.com/office/officeart/2005/8/layout/process1"/>
    <dgm:cxn modelId="{96A6306B-8543-4949-B9A5-FFFF9B933D09}" srcId="{60BAB423-7161-4F7E-AB29-542D919D0661}" destId="{086365B4-6F07-40BE-BE22-C45F02CE2296}" srcOrd="0" destOrd="0" parTransId="{C3DD878C-2574-45E4-BFDF-56AFD37FF742}" sibTransId="{76F14DEC-EB64-485B-948F-86CE7FE495A4}"/>
    <dgm:cxn modelId="{DBA7908E-838C-4ED6-ABB3-F147BED3A5C9}" type="presOf" srcId="{086365B4-6F07-40BE-BE22-C45F02CE2296}" destId="{F78F6ACE-0748-4C07-98DB-C2B23CE113BB}" srcOrd="0" destOrd="0" presId="urn:microsoft.com/office/officeart/2005/8/layout/process1"/>
    <dgm:cxn modelId="{EA8FE5AB-8F9E-4BCD-A47E-9349EEF00139}" type="presOf" srcId="{262C92AB-93E4-4083-A2EB-DAF414B36801}" destId="{A7DE6486-AD60-4BC0-814B-125FBE20688D}" srcOrd="0" destOrd="0" presId="urn:microsoft.com/office/officeart/2005/8/layout/process1"/>
    <dgm:cxn modelId="{6C1745BC-A33F-435C-9936-84B7723963FC}" type="presOf" srcId="{76F14DEC-EB64-485B-948F-86CE7FE495A4}" destId="{07583BE5-3E8C-45BB-AFF9-43E4B9ED901D}" srcOrd="1" destOrd="0" presId="urn:microsoft.com/office/officeart/2005/8/layout/process1"/>
    <dgm:cxn modelId="{1B0CB7CD-3F6A-422C-8208-799E708EA9A7}" type="presOf" srcId="{76F14DEC-EB64-485B-948F-86CE7FE495A4}" destId="{36863C4E-AF5B-40D2-ABA4-D26FD97F5D76}" srcOrd="0" destOrd="0" presId="urn:microsoft.com/office/officeart/2005/8/layout/process1"/>
    <dgm:cxn modelId="{DB0431EC-8CA4-4C3E-A574-800EED48ACC1}" type="presOf" srcId="{2FBD8312-F29F-48AD-8FDD-332545B46B25}" destId="{0943FC5F-699A-4746-AA27-5CFA787BDCA3}" srcOrd="0" destOrd="0" presId="urn:microsoft.com/office/officeart/2005/8/layout/process1"/>
    <dgm:cxn modelId="{D889AA58-AA3D-4384-8424-A2E1C832F534}" type="presParOf" srcId="{95090D70-1D99-491D-BC09-AE0BE2F11F82}" destId="{F78F6ACE-0748-4C07-98DB-C2B23CE113BB}" srcOrd="0" destOrd="0" presId="urn:microsoft.com/office/officeart/2005/8/layout/process1"/>
    <dgm:cxn modelId="{F78BEF9A-1434-4792-8361-62F57044977E}" type="presParOf" srcId="{95090D70-1D99-491D-BC09-AE0BE2F11F82}" destId="{36863C4E-AF5B-40D2-ABA4-D26FD97F5D76}" srcOrd="1" destOrd="0" presId="urn:microsoft.com/office/officeart/2005/8/layout/process1"/>
    <dgm:cxn modelId="{8C6E1B3E-414B-418A-91A7-790E03537B09}" type="presParOf" srcId="{36863C4E-AF5B-40D2-ABA4-D26FD97F5D76}" destId="{07583BE5-3E8C-45BB-AFF9-43E4B9ED901D}" srcOrd="0" destOrd="0" presId="urn:microsoft.com/office/officeart/2005/8/layout/process1"/>
    <dgm:cxn modelId="{A7CA6E1E-1F5E-431C-8BD3-F5F446DAFF70}" type="presParOf" srcId="{95090D70-1D99-491D-BC09-AE0BE2F11F82}" destId="{A7DE6486-AD60-4BC0-814B-125FBE20688D}" srcOrd="2" destOrd="0" presId="urn:microsoft.com/office/officeart/2005/8/layout/process1"/>
    <dgm:cxn modelId="{9124CE94-0050-47D3-9055-0635C19FE46A}" type="presParOf" srcId="{95090D70-1D99-491D-BC09-AE0BE2F11F82}" destId="{4ED500BA-79C5-4A47-BB5C-45F001F966C2}" srcOrd="3" destOrd="0" presId="urn:microsoft.com/office/officeart/2005/8/layout/process1"/>
    <dgm:cxn modelId="{60EE3D68-71CB-4119-B690-39DC2D557126}" type="presParOf" srcId="{4ED500BA-79C5-4A47-BB5C-45F001F966C2}" destId="{EAA39676-9340-4AD5-8353-393BC4397AC4}" srcOrd="0" destOrd="0" presId="urn:microsoft.com/office/officeart/2005/8/layout/process1"/>
    <dgm:cxn modelId="{7B53422D-03F1-49AD-829A-C3638AA65879}" type="presParOf" srcId="{95090D70-1D99-491D-BC09-AE0BE2F11F82}" destId="{0943FC5F-699A-4746-AA27-5CFA787BDCA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Preliminary through Final Design</a:t>
          </a:r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3EE52F-00DF-4C45-B71E-B501DC1AD2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3847B5-C068-44F4-A02A-F67A7442C81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Planning and Zoning</a:t>
          </a:r>
          <a:endParaRPr lang="en-US"/>
        </a:p>
      </dgm:t>
    </dgm:pt>
    <dgm:pt modelId="{64E2379B-2786-4C0A-A487-5376315A6592}" type="parTrans" cxnId="{EF7C7310-D0EB-4C07-8714-AAD0B9A101F2}">
      <dgm:prSet/>
      <dgm:spPr/>
      <dgm:t>
        <a:bodyPr/>
        <a:lstStyle/>
        <a:p>
          <a:endParaRPr lang="en-US"/>
        </a:p>
      </dgm:t>
    </dgm:pt>
    <dgm:pt modelId="{3731D5D0-5EDD-4CE7-B801-33D959BBAF80}" type="sibTrans" cxnId="{EF7C7310-D0EB-4C07-8714-AAD0B9A101F2}">
      <dgm:prSet/>
      <dgm:spPr/>
      <dgm:t>
        <a:bodyPr/>
        <a:lstStyle/>
        <a:p>
          <a:endParaRPr lang="en-US"/>
        </a:p>
      </dgm:t>
    </dgm:pt>
    <dgm:pt modelId="{5660470F-DE6A-4859-B9AA-51EFFA205EB7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Emergency Responders</a:t>
          </a:r>
          <a:endParaRPr lang="en-US"/>
        </a:p>
      </dgm:t>
    </dgm:pt>
    <dgm:pt modelId="{3A09408D-F8ED-45D0-BD98-66F976B93C9D}" type="parTrans" cxnId="{53D6C3F1-B570-43CC-A7E3-655D4F1FE683}">
      <dgm:prSet/>
      <dgm:spPr/>
      <dgm:t>
        <a:bodyPr/>
        <a:lstStyle/>
        <a:p>
          <a:endParaRPr lang="en-US"/>
        </a:p>
      </dgm:t>
    </dgm:pt>
    <dgm:pt modelId="{4F6E664F-DED1-4ACB-92AE-BD2C2595FC9B}" type="sibTrans" cxnId="{53D6C3F1-B570-43CC-A7E3-655D4F1FE683}">
      <dgm:prSet/>
      <dgm:spPr/>
      <dgm:t>
        <a:bodyPr/>
        <a:lstStyle/>
        <a:p>
          <a:endParaRPr lang="en-US"/>
        </a:p>
      </dgm:t>
    </dgm:pt>
    <dgm:pt modelId="{34FF2D4B-B7CA-457D-8D57-4B2EEE9A44B0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Public Works</a:t>
          </a:r>
          <a:endParaRPr lang="en-US"/>
        </a:p>
      </dgm:t>
    </dgm:pt>
    <dgm:pt modelId="{1701CBE0-DF96-4263-A7EB-54B4F941CF9E}" type="parTrans" cxnId="{3CD7E75B-3B97-4BDD-86DA-A19D72F72F23}">
      <dgm:prSet/>
      <dgm:spPr/>
      <dgm:t>
        <a:bodyPr/>
        <a:lstStyle/>
        <a:p>
          <a:endParaRPr lang="en-US"/>
        </a:p>
      </dgm:t>
    </dgm:pt>
    <dgm:pt modelId="{B821FD5E-FD9E-4EB6-B1A9-54A2FF5B2D79}" type="sibTrans" cxnId="{3CD7E75B-3B97-4BDD-86DA-A19D72F72F23}">
      <dgm:prSet/>
      <dgm:spPr/>
      <dgm:t>
        <a:bodyPr/>
        <a:lstStyle/>
        <a:p>
          <a:endParaRPr lang="en-US"/>
        </a:p>
      </dgm:t>
    </dgm:pt>
    <dgm:pt modelId="{52F15F84-9AF0-49EA-A3A2-01C9C533E124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Facilities</a:t>
          </a:r>
          <a:endParaRPr lang="en-US"/>
        </a:p>
      </dgm:t>
    </dgm:pt>
    <dgm:pt modelId="{6DEFCDC8-CD5D-46DD-B24B-F08F4B497A30}" type="parTrans" cxnId="{A59F4FAD-CDD1-4AF6-ADFC-9469D1E99052}">
      <dgm:prSet/>
      <dgm:spPr/>
      <dgm:t>
        <a:bodyPr/>
        <a:lstStyle/>
        <a:p>
          <a:endParaRPr lang="en-US"/>
        </a:p>
      </dgm:t>
    </dgm:pt>
    <dgm:pt modelId="{1B5773E0-7C09-412D-A230-176672B24A7F}" type="sibTrans" cxnId="{A59F4FAD-CDD1-4AF6-ADFC-9469D1E99052}">
      <dgm:prSet/>
      <dgm:spPr/>
      <dgm:t>
        <a:bodyPr/>
        <a:lstStyle/>
        <a:p>
          <a:endParaRPr lang="en-US"/>
        </a:p>
      </dgm:t>
    </dgm:pt>
    <dgm:pt modelId="{7A4895B1-BD54-4BD3-9632-DE579E37169A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Utilities</a:t>
          </a:r>
          <a:endParaRPr lang="en-US"/>
        </a:p>
      </dgm:t>
    </dgm:pt>
    <dgm:pt modelId="{C0234557-D6FF-4C7E-9A90-3BF72742FBD7}" type="parTrans" cxnId="{63849143-C8B1-4D2C-9565-8CBCD6F816D8}">
      <dgm:prSet/>
      <dgm:spPr/>
      <dgm:t>
        <a:bodyPr/>
        <a:lstStyle/>
        <a:p>
          <a:endParaRPr lang="en-US"/>
        </a:p>
      </dgm:t>
    </dgm:pt>
    <dgm:pt modelId="{53E9C3D9-5DD9-4A90-87CF-A531EF0801A3}" type="sibTrans" cxnId="{63849143-C8B1-4D2C-9565-8CBCD6F816D8}">
      <dgm:prSet/>
      <dgm:spPr/>
      <dgm:t>
        <a:bodyPr/>
        <a:lstStyle/>
        <a:p>
          <a:endParaRPr lang="en-US"/>
        </a:p>
      </dgm:t>
    </dgm:pt>
    <dgm:pt modelId="{16D3BD83-1949-47A2-A3C0-745B245489A2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Key Community Stakeholders</a:t>
          </a:r>
        </a:p>
      </dgm:t>
    </dgm:pt>
    <dgm:pt modelId="{EFA2A559-D81A-4F61-B047-605C476A6089}" type="parTrans" cxnId="{326DCDE5-DD12-4FA6-A915-CA2D01AA6A72}">
      <dgm:prSet/>
      <dgm:spPr/>
      <dgm:t>
        <a:bodyPr/>
        <a:lstStyle/>
        <a:p>
          <a:endParaRPr lang="en-US"/>
        </a:p>
      </dgm:t>
    </dgm:pt>
    <dgm:pt modelId="{9D798815-0162-4694-B3BC-C51D38628BA8}" type="sibTrans" cxnId="{326DCDE5-DD12-4FA6-A915-CA2D01AA6A72}">
      <dgm:prSet/>
      <dgm:spPr/>
      <dgm:t>
        <a:bodyPr/>
        <a:lstStyle/>
        <a:p>
          <a:endParaRPr lang="en-US"/>
        </a:p>
      </dgm:t>
    </dgm:pt>
    <dgm:pt modelId="{7D58B982-9A53-4044-A06D-E4D61DCA44D0}" type="pres">
      <dgm:prSet presAssocID="{5F3EE52F-00DF-4C45-B71E-B501DC1AD2B5}" presName="diagram" presStyleCnt="0">
        <dgm:presLayoutVars>
          <dgm:dir/>
          <dgm:resizeHandles val="exact"/>
        </dgm:presLayoutVars>
      </dgm:prSet>
      <dgm:spPr/>
    </dgm:pt>
    <dgm:pt modelId="{8816E2AB-364A-4C54-BC20-9413FC1431C0}" type="pres">
      <dgm:prSet presAssocID="{023847B5-C068-44F4-A02A-F67A7442C81C}" presName="node" presStyleLbl="node1" presStyleIdx="0" presStyleCnt="6">
        <dgm:presLayoutVars>
          <dgm:bulletEnabled val="1"/>
        </dgm:presLayoutVars>
      </dgm:prSet>
      <dgm:spPr>
        <a:solidFill>
          <a:srgbClr val="4F1785"/>
        </a:solidFill>
      </dgm:spPr>
    </dgm:pt>
    <dgm:pt modelId="{8CAE9187-2536-4A2C-BF82-56A39DB73316}" type="pres">
      <dgm:prSet presAssocID="{3731D5D0-5EDD-4CE7-B801-33D959BBAF80}" presName="sibTrans" presStyleCnt="0"/>
      <dgm:spPr/>
    </dgm:pt>
    <dgm:pt modelId="{676DDE65-6E97-40AF-A571-70D70D3D9A35}" type="pres">
      <dgm:prSet presAssocID="{5660470F-DE6A-4859-B9AA-51EFFA205EB7}" presName="node" presStyleLbl="node1" presStyleIdx="1" presStyleCnt="6">
        <dgm:presLayoutVars>
          <dgm:bulletEnabled val="1"/>
        </dgm:presLayoutVars>
      </dgm:prSet>
      <dgm:spPr>
        <a:solidFill>
          <a:srgbClr val="4F1785"/>
        </a:solidFill>
      </dgm:spPr>
    </dgm:pt>
    <dgm:pt modelId="{FE1DAE25-B957-4DD0-BE96-B01F4732DF19}" type="pres">
      <dgm:prSet presAssocID="{4F6E664F-DED1-4ACB-92AE-BD2C2595FC9B}" presName="sibTrans" presStyleCnt="0"/>
      <dgm:spPr/>
    </dgm:pt>
    <dgm:pt modelId="{C7F56A8B-A4D9-49A4-ADC5-D2FFDBC5F700}" type="pres">
      <dgm:prSet presAssocID="{34FF2D4B-B7CA-457D-8D57-4B2EEE9A44B0}" presName="node" presStyleLbl="node1" presStyleIdx="2" presStyleCnt="6">
        <dgm:presLayoutVars>
          <dgm:bulletEnabled val="1"/>
        </dgm:presLayoutVars>
      </dgm:prSet>
      <dgm:spPr>
        <a:solidFill>
          <a:srgbClr val="4F1785"/>
        </a:solidFill>
      </dgm:spPr>
    </dgm:pt>
    <dgm:pt modelId="{0FC98055-F7C8-4C9F-8D38-2BA736633FBD}" type="pres">
      <dgm:prSet presAssocID="{B821FD5E-FD9E-4EB6-B1A9-54A2FF5B2D79}" presName="sibTrans" presStyleCnt="0"/>
      <dgm:spPr/>
    </dgm:pt>
    <dgm:pt modelId="{B7141136-5AE7-4DE1-BB20-8CFF87E77D91}" type="pres">
      <dgm:prSet presAssocID="{52F15F84-9AF0-49EA-A3A2-01C9C533E124}" presName="node" presStyleLbl="node1" presStyleIdx="3" presStyleCnt="6">
        <dgm:presLayoutVars>
          <dgm:bulletEnabled val="1"/>
        </dgm:presLayoutVars>
      </dgm:prSet>
      <dgm:spPr>
        <a:solidFill>
          <a:srgbClr val="4F1785"/>
        </a:solidFill>
      </dgm:spPr>
    </dgm:pt>
    <dgm:pt modelId="{06E1C464-752F-4AF5-A972-76F226ADE35A}" type="pres">
      <dgm:prSet presAssocID="{1B5773E0-7C09-412D-A230-176672B24A7F}" presName="sibTrans" presStyleCnt="0"/>
      <dgm:spPr/>
    </dgm:pt>
    <dgm:pt modelId="{3967C0AC-85B9-4763-9EA7-DC1024C04BF9}" type="pres">
      <dgm:prSet presAssocID="{7A4895B1-BD54-4BD3-9632-DE579E37169A}" presName="node" presStyleLbl="node1" presStyleIdx="4" presStyleCnt="6">
        <dgm:presLayoutVars>
          <dgm:bulletEnabled val="1"/>
        </dgm:presLayoutVars>
      </dgm:prSet>
      <dgm:spPr>
        <a:solidFill>
          <a:srgbClr val="4F1785"/>
        </a:solidFill>
      </dgm:spPr>
    </dgm:pt>
    <dgm:pt modelId="{0CEF137B-5159-4137-8C70-94AD2123040B}" type="pres">
      <dgm:prSet presAssocID="{53E9C3D9-5DD9-4A90-87CF-A531EF0801A3}" presName="sibTrans" presStyleCnt="0"/>
      <dgm:spPr/>
    </dgm:pt>
    <dgm:pt modelId="{526A0DF6-FE06-415B-B699-ED7091B2ED4A}" type="pres">
      <dgm:prSet presAssocID="{16D3BD83-1949-47A2-A3C0-745B245489A2}" presName="node" presStyleLbl="node1" presStyleIdx="5" presStyleCnt="6">
        <dgm:presLayoutVars>
          <dgm:bulletEnabled val="1"/>
        </dgm:presLayoutVars>
      </dgm:prSet>
      <dgm:spPr>
        <a:solidFill>
          <a:srgbClr val="4F1785"/>
        </a:solidFill>
      </dgm:spPr>
    </dgm:pt>
  </dgm:ptLst>
  <dgm:cxnLst>
    <dgm:cxn modelId="{EF7C7310-D0EB-4C07-8714-AAD0B9A101F2}" srcId="{5F3EE52F-00DF-4C45-B71E-B501DC1AD2B5}" destId="{023847B5-C068-44F4-A02A-F67A7442C81C}" srcOrd="0" destOrd="0" parTransId="{64E2379B-2786-4C0A-A487-5376315A6592}" sibTransId="{3731D5D0-5EDD-4CE7-B801-33D959BBAF80}"/>
    <dgm:cxn modelId="{2B5B5724-0EF1-4AD6-ADF1-879133A2DAFC}" type="presOf" srcId="{52F15F84-9AF0-49EA-A3A2-01C9C533E124}" destId="{B7141136-5AE7-4DE1-BB20-8CFF87E77D91}" srcOrd="0" destOrd="0" presId="urn:microsoft.com/office/officeart/2005/8/layout/default"/>
    <dgm:cxn modelId="{BC421F33-B33C-4846-B92C-F04AE05B80DC}" type="presOf" srcId="{5F3EE52F-00DF-4C45-B71E-B501DC1AD2B5}" destId="{7D58B982-9A53-4044-A06D-E4D61DCA44D0}" srcOrd="0" destOrd="0" presId="urn:microsoft.com/office/officeart/2005/8/layout/default"/>
    <dgm:cxn modelId="{78D4663E-C77E-4F05-91F4-CDB5BC551E01}" type="presOf" srcId="{5660470F-DE6A-4859-B9AA-51EFFA205EB7}" destId="{676DDE65-6E97-40AF-A571-70D70D3D9A35}" srcOrd="0" destOrd="0" presId="urn:microsoft.com/office/officeart/2005/8/layout/default"/>
    <dgm:cxn modelId="{3CD7E75B-3B97-4BDD-86DA-A19D72F72F23}" srcId="{5F3EE52F-00DF-4C45-B71E-B501DC1AD2B5}" destId="{34FF2D4B-B7CA-457D-8D57-4B2EEE9A44B0}" srcOrd="2" destOrd="0" parTransId="{1701CBE0-DF96-4263-A7EB-54B4F941CF9E}" sibTransId="{B821FD5E-FD9E-4EB6-B1A9-54A2FF5B2D79}"/>
    <dgm:cxn modelId="{63849143-C8B1-4D2C-9565-8CBCD6F816D8}" srcId="{5F3EE52F-00DF-4C45-B71E-B501DC1AD2B5}" destId="{7A4895B1-BD54-4BD3-9632-DE579E37169A}" srcOrd="4" destOrd="0" parTransId="{C0234557-D6FF-4C7E-9A90-3BF72742FBD7}" sibTransId="{53E9C3D9-5DD9-4A90-87CF-A531EF0801A3}"/>
    <dgm:cxn modelId="{4427BE46-E9CA-44A3-B8F9-3611ACB28A90}" type="presOf" srcId="{023847B5-C068-44F4-A02A-F67A7442C81C}" destId="{8816E2AB-364A-4C54-BC20-9413FC1431C0}" srcOrd="0" destOrd="0" presId="urn:microsoft.com/office/officeart/2005/8/layout/default"/>
    <dgm:cxn modelId="{8A04D84D-47CC-493E-BE59-DAAC0E28C95D}" type="presOf" srcId="{34FF2D4B-B7CA-457D-8D57-4B2EEE9A44B0}" destId="{C7F56A8B-A4D9-49A4-ADC5-D2FFDBC5F700}" srcOrd="0" destOrd="0" presId="urn:microsoft.com/office/officeart/2005/8/layout/default"/>
    <dgm:cxn modelId="{D063BA74-2D52-4012-8491-B555201B5EAF}" type="presOf" srcId="{7A4895B1-BD54-4BD3-9632-DE579E37169A}" destId="{3967C0AC-85B9-4763-9EA7-DC1024C04BF9}" srcOrd="0" destOrd="0" presId="urn:microsoft.com/office/officeart/2005/8/layout/default"/>
    <dgm:cxn modelId="{A59F4FAD-CDD1-4AF6-ADFC-9469D1E99052}" srcId="{5F3EE52F-00DF-4C45-B71E-B501DC1AD2B5}" destId="{52F15F84-9AF0-49EA-A3A2-01C9C533E124}" srcOrd="3" destOrd="0" parTransId="{6DEFCDC8-CD5D-46DD-B24B-F08F4B497A30}" sibTransId="{1B5773E0-7C09-412D-A230-176672B24A7F}"/>
    <dgm:cxn modelId="{326DCDE5-DD12-4FA6-A915-CA2D01AA6A72}" srcId="{5F3EE52F-00DF-4C45-B71E-B501DC1AD2B5}" destId="{16D3BD83-1949-47A2-A3C0-745B245489A2}" srcOrd="5" destOrd="0" parTransId="{EFA2A559-D81A-4F61-B047-605C476A6089}" sibTransId="{9D798815-0162-4694-B3BC-C51D38628BA8}"/>
    <dgm:cxn modelId="{53D6C3F1-B570-43CC-A7E3-655D4F1FE683}" srcId="{5F3EE52F-00DF-4C45-B71E-B501DC1AD2B5}" destId="{5660470F-DE6A-4859-B9AA-51EFFA205EB7}" srcOrd="1" destOrd="0" parTransId="{3A09408D-F8ED-45D0-BD98-66F976B93C9D}" sibTransId="{4F6E664F-DED1-4ACB-92AE-BD2C2595FC9B}"/>
    <dgm:cxn modelId="{363AA7F9-F551-4F5D-A17E-CD65F0A76A87}" type="presOf" srcId="{16D3BD83-1949-47A2-A3C0-745B245489A2}" destId="{526A0DF6-FE06-415B-B699-ED7091B2ED4A}" srcOrd="0" destOrd="0" presId="urn:microsoft.com/office/officeart/2005/8/layout/default"/>
    <dgm:cxn modelId="{C5BD0B0B-4F6B-4D14-8131-17BCFEA03ABD}" type="presParOf" srcId="{7D58B982-9A53-4044-A06D-E4D61DCA44D0}" destId="{8816E2AB-364A-4C54-BC20-9413FC1431C0}" srcOrd="0" destOrd="0" presId="urn:microsoft.com/office/officeart/2005/8/layout/default"/>
    <dgm:cxn modelId="{C3A0F3A9-359A-4673-9306-A4AB9A1BC783}" type="presParOf" srcId="{7D58B982-9A53-4044-A06D-E4D61DCA44D0}" destId="{8CAE9187-2536-4A2C-BF82-56A39DB73316}" srcOrd="1" destOrd="0" presId="urn:microsoft.com/office/officeart/2005/8/layout/default"/>
    <dgm:cxn modelId="{A220AD3A-6B11-424E-AD34-1DE9A9739810}" type="presParOf" srcId="{7D58B982-9A53-4044-A06D-E4D61DCA44D0}" destId="{676DDE65-6E97-40AF-A571-70D70D3D9A35}" srcOrd="2" destOrd="0" presId="urn:microsoft.com/office/officeart/2005/8/layout/default"/>
    <dgm:cxn modelId="{AC4282DB-3384-4CDA-AA1F-95CE204A7AEE}" type="presParOf" srcId="{7D58B982-9A53-4044-A06D-E4D61DCA44D0}" destId="{FE1DAE25-B957-4DD0-BE96-B01F4732DF19}" srcOrd="3" destOrd="0" presId="urn:microsoft.com/office/officeart/2005/8/layout/default"/>
    <dgm:cxn modelId="{90C95869-5D75-47D6-A44A-919BF4D966D4}" type="presParOf" srcId="{7D58B982-9A53-4044-A06D-E4D61DCA44D0}" destId="{C7F56A8B-A4D9-49A4-ADC5-D2FFDBC5F700}" srcOrd="4" destOrd="0" presId="urn:microsoft.com/office/officeart/2005/8/layout/default"/>
    <dgm:cxn modelId="{ACC9B46B-F4A5-4924-B645-F14FB2ACA421}" type="presParOf" srcId="{7D58B982-9A53-4044-A06D-E4D61DCA44D0}" destId="{0FC98055-F7C8-4C9F-8D38-2BA736633FBD}" srcOrd="5" destOrd="0" presId="urn:microsoft.com/office/officeart/2005/8/layout/default"/>
    <dgm:cxn modelId="{8F2950CF-E744-45C0-8CA2-EA8E1C160A23}" type="presParOf" srcId="{7D58B982-9A53-4044-A06D-E4D61DCA44D0}" destId="{B7141136-5AE7-4DE1-BB20-8CFF87E77D91}" srcOrd="6" destOrd="0" presId="urn:microsoft.com/office/officeart/2005/8/layout/default"/>
    <dgm:cxn modelId="{45056004-3C6B-49F5-B9A1-DFCB46E867A0}" type="presParOf" srcId="{7D58B982-9A53-4044-A06D-E4D61DCA44D0}" destId="{06E1C464-752F-4AF5-A972-76F226ADE35A}" srcOrd="7" destOrd="0" presId="urn:microsoft.com/office/officeart/2005/8/layout/default"/>
    <dgm:cxn modelId="{2765D8CF-4F15-4FCA-9070-3CCFB942EF65}" type="presParOf" srcId="{7D58B982-9A53-4044-A06D-E4D61DCA44D0}" destId="{3967C0AC-85B9-4763-9EA7-DC1024C04BF9}" srcOrd="8" destOrd="0" presId="urn:microsoft.com/office/officeart/2005/8/layout/default"/>
    <dgm:cxn modelId="{50131278-9EE4-4E7A-8B4D-F26B34A8AEA6}" type="presParOf" srcId="{7D58B982-9A53-4044-A06D-E4D61DCA44D0}" destId="{0CEF137B-5159-4137-8C70-94AD2123040B}" srcOrd="9" destOrd="0" presId="urn:microsoft.com/office/officeart/2005/8/layout/default"/>
    <dgm:cxn modelId="{36A96C38-FD44-40AB-89B2-6D92284326EA}" type="presParOf" srcId="{7D58B982-9A53-4044-A06D-E4D61DCA44D0}" destId="{526A0DF6-FE06-415B-B699-ED7091B2ED4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Preliminary through Final Design</a:t>
          </a:r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accent2">
            <a:lumMod val="75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Preliminary through Final Design</a:t>
          </a:r>
          <a:endParaRPr lang="en-US" sz="1400"/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Preliminary through Final Design</a:t>
          </a:r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pPr rtl="0"/>
          <a:r>
            <a:rPr lang="en-US" sz="1400">
              <a:latin typeface="Arial"/>
              <a:cs typeface="Arial"/>
            </a:rPr>
            <a:t>Preliminary through Final Design</a:t>
          </a:r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</dgm:ptLst>
  <dgm:cxnLst>
    <dgm:cxn modelId="{46C24520-9C4A-4E0C-833B-1714FD52FC87}" type="presOf" srcId="{253111F9-2605-4FE3-93E4-7F4E588E394E}" destId="{87151E93-5F6E-402E-9897-B49A57A486C4}" srcOrd="0" destOrd="0" presId="urn:microsoft.com/office/officeart/2005/8/layout/chevron1"/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AE0AB6AB-6583-487A-960B-895C3E24F676}" type="presOf" srcId="{2A2C435B-5B78-4586-9C2E-CBD8C4C71F6E}" destId="{A5BBE13D-4AD9-4420-9388-B3AF275A34C7}" srcOrd="0" destOrd="0" presId="urn:microsoft.com/office/officeart/2005/8/layout/chevron1"/>
    <dgm:cxn modelId="{D657ADF0-196C-4BA7-AF74-5B3C261911B2}" type="presOf" srcId="{801360DA-E2E0-4F45-A1B3-63F76690D2CF}" destId="{2CB3B422-A726-4770-AC45-5E9B6AD0C547}" srcOrd="0" destOrd="0" presId="urn:microsoft.com/office/officeart/2005/8/layout/chevron1"/>
    <dgm:cxn modelId="{213D246C-B2A2-4589-ACCA-DDD7EA94813F}" type="presParOf" srcId="{AB964EF8-BB60-4993-A48F-AB9CD86A3F35}" destId="{2CB3B422-A726-4770-AC45-5E9B6AD0C547}" srcOrd="0" destOrd="0" presId="urn:microsoft.com/office/officeart/2005/8/layout/chevron1"/>
    <dgm:cxn modelId="{F6E8E408-586B-434A-9734-FD39D928BB4C}" type="presParOf" srcId="{AB964EF8-BB60-4993-A48F-AB9CD86A3F35}" destId="{54974B77-E04A-4D2B-BA9D-47F9C7B26919}" srcOrd="1" destOrd="0" presId="urn:microsoft.com/office/officeart/2005/8/layout/chevron1"/>
    <dgm:cxn modelId="{0518713A-C1DA-444D-81BE-BBF16269F19F}" type="presParOf" srcId="{AB964EF8-BB60-4993-A48F-AB9CD86A3F35}" destId="{A5BBE13D-4AD9-4420-9388-B3AF275A34C7}" srcOrd="2" destOrd="0" presId="urn:microsoft.com/office/officeart/2005/8/layout/chevron1"/>
    <dgm:cxn modelId="{A565526E-D1E1-4DF2-8734-17E7DACDB7DC}" type="presParOf" srcId="{AB964EF8-BB60-4993-A48F-AB9CD86A3F35}" destId="{3A9E14E5-02D2-4D33-B26C-7FAC5A1F4CC2}" srcOrd="3" destOrd="0" presId="urn:microsoft.com/office/officeart/2005/8/layout/chevron1"/>
    <dgm:cxn modelId="{3B64EDF2-3160-47E1-9CA8-7E342F3BBA02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95EBB8-5A6E-4D5B-93CF-8B5FD88D8E91}" type="doc">
      <dgm:prSet loTypeId="urn:microsoft.com/office/officeart/2005/8/layout/chevron1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01360DA-E2E0-4F45-A1B3-63F76690D2CF}">
      <dgm:prSet phldrT="[Text]" custT="1"/>
      <dgm:spPr>
        <a:solidFill>
          <a:srgbClr val="336699"/>
        </a:solidFill>
        <a:ln w="28575">
          <a:noFill/>
        </a:ln>
      </dgm:spPr>
      <dgm:t>
        <a:bodyPr/>
        <a:lstStyle/>
        <a:p>
          <a:r>
            <a:rPr lang="en-US" sz="1400">
              <a:latin typeface="Arial"/>
              <a:cs typeface="Arial"/>
            </a:rPr>
            <a:t>Conceptual Design</a:t>
          </a:r>
        </a:p>
      </dgm:t>
    </dgm:pt>
    <dgm:pt modelId="{D560540B-23AE-4814-971C-FD9B2838BC8E}" type="par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4EF39AA2-1D68-4852-A2FC-C40D1F4B975B}" type="sibTrans" cxnId="{3F191E8A-7A4B-4A30-9160-DDC3DF0877A3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A2C435B-5B78-4586-9C2E-CBD8C4C71F6E}">
      <dgm:prSet phldrT="[Text]" custT="1"/>
      <dgm:spPr>
        <a:solidFill>
          <a:srgbClr val="006666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Design Development</a:t>
          </a:r>
        </a:p>
      </dgm:t>
    </dgm:pt>
    <dgm:pt modelId="{37A89B45-61A7-4817-9176-82BA1EC3AAE5}" type="par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6E2DE896-077F-4704-A39D-5FB0933D1DAF}" type="sibTrans" cxnId="{60F4CD23-8CFF-4EA2-AE54-3006C59A9F61}">
      <dgm:prSet/>
      <dgm:spPr/>
      <dgm:t>
        <a:bodyPr/>
        <a:lstStyle/>
        <a:p>
          <a:endParaRPr lang="en-US" sz="4000">
            <a:latin typeface="Century Schoolbook" panose="02040604050505020304" pitchFamily="18" charset="0"/>
          </a:endParaRPr>
        </a:p>
      </dgm:t>
    </dgm:pt>
    <dgm:pt modelId="{253111F9-2605-4FE3-93E4-7F4E588E394E}">
      <dgm:prSet custT="1"/>
      <dgm:spPr>
        <a:solidFill>
          <a:srgbClr val="0C9859"/>
        </a:solidFill>
      </dgm:spPr>
      <dgm:t>
        <a:bodyPr/>
        <a:lstStyle/>
        <a:p>
          <a:r>
            <a:rPr lang="en-US" sz="1400">
              <a:latin typeface="Arial"/>
              <a:cs typeface="Arial"/>
            </a:rPr>
            <a:t>Construction and Bid Documents</a:t>
          </a:r>
        </a:p>
      </dgm:t>
    </dgm:pt>
    <dgm:pt modelId="{BC0E0CD7-89FD-41A8-ACE9-2BE24DBB5AA9}" type="parTrans" cxnId="{33A3F284-E64F-4614-888C-87AD4842001F}">
      <dgm:prSet/>
      <dgm:spPr/>
      <dgm:t>
        <a:bodyPr/>
        <a:lstStyle/>
        <a:p>
          <a:endParaRPr lang="en-US" sz="4000"/>
        </a:p>
      </dgm:t>
    </dgm:pt>
    <dgm:pt modelId="{78A73B56-6773-4E3D-B245-58E9E85C42BE}" type="sibTrans" cxnId="{33A3F284-E64F-4614-888C-87AD4842001F}">
      <dgm:prSet/>
      <dgm:spPr/>
      <dgm:t>
        <a:bodyPr/>
        <a:lstStyle/>
        <a:p>
          <a:endParaRPr lang="en-US" sz="4000"/>
        </a:p>
      </dgm:t>
    </dgm:pt>
    <dgm:pt modelId="{AB964EF8-BB60-4993-A48F-AB9CD86A3F35}" type="pres">
      <dgm:prSet presAssocID="{D395EBB8-5A6E-4D5B-93CF-8B5FD88D8E91}" presName="Name0" presStyleCnt="0">
        <dgm:presLayoutVars>
          <dgm:dir/>
          <dgm:animLvl val="lvl"/>
          <dgm:resizeHandles val="exact"/>
        </dgm:presLayoutVars>
      </dgm:prSet>
      <dgm:spPr/>
    </dgm:pt>
    <dgm:pt modelId="{2CB3B422-A726-4770-AC45-5E9B6AD0C547}" type="pres">
      <dgm:prSet presAssocID="{801360DA-E2E0-4F45-A1B3-63F76690D2CF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  <a:ln w="28575">
          <a:noFill/>
        </a:ln>
      </dgm:spPr>
    </dgm:pt>
    <dgm:pt modelId="{54974B77-E04A-4D2B-BA9D-47F9C7B26919}" type="pres">
      <dgm:prSet presAssocID="{4EF39AA2-1D68-4852-A2FC-C40D1F4B975B}" presName="parTxOnlySpace" presStyleCnt="0"/>
      <dgm:spPr/>
    </dgm:pt>
    <dgm:pt modelId="{A5BBE13D-4AD9-4420-9388-B3AF275A34C7}" type="pres">
      <dgm:prSet presAssocID="{2A2C435B-5B78-4586-9C2E-CBD8C4C71F6E}" presName="parTxOnly" presStyleLbl="node1" presStyleIdx="1" presStyleCnt="3" custLinFactNeighborY="-2125">
        <dgm:presLayoutVars>
          <dgm:chMax val="0"/>
          <dgm:chPref val="0"/>
          <dgm:bulletEnabled val="1"/>
        </dgm:presLayoutVars>
      </dgm:prSet>
      <dgm:spPr>
        <a:solidFill>
          <a:schemeClr val="tx1">
            <a:lumMod val="50000"/>
            <a:lumOff val="50000"/>
          </a:schemeClr>
        </a:solidFill>
      </dgm:spPr>
    </dgm:pt>
    <dgm:pt modelId="{3A9E14E5-02D2-4D33-B26C-7FAC5A1F4CC2}" type="pres">
      <dgm:prSet presAssocID="{6E2DE896-077F-4704-A39D-5FB0933D1DAF}" presName="parTxOnlySpace" presStyleCnt="0"/>
      <dgm:spPr/>
    </dgm:pt>
    <dgm:pt modelId="{87151E93-5F6E-402E-9897-B49A57A486C4}" type="pres">
      <dgm:prSet presAssocID="{253111F9-2605-4FE3-93E4-7F4E588E394E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solidFill>
          <a:srgbClr val="007000"/>
        </a:solidFill>
      </dgm:spPr>
    </dgm:pt>
  </dgm:ptLst>
  <dgm:cxnLst>
    <dgm:cxn modelId="{60F4CD23-8CFF-4EA2-AE54-3006C59A9F61}" srcId="{D395EBB8-5A6E-4D5B-93CF-8B5FD88D8E91}" destId="{2A2C435B-5B78-4586-9C2E-CBD8C4C71F6E}" srcOrd="1" destOrd="0" parTransId="{37A89B45-61A7-4817-9176-82BA1EC3AAE5}" sibTransId="{6E2DE896-077F-4704-A39D-5FB0933D1DAF}"/>
    <dgm:cxn modelId="{F12E1F67-C255-4DF9-B7CD-2E32FA334C36}" type="presOf" srcId="{D395EBB8-5A6E-4D5B-93CF-8B5FD88D8E91}" destId="{AB964EF8-BB60-4993-A48F-AB9CD86A3F35}" srcOrd="0" destOrd="0" presId="urn:microsoft.com/office/officeart/2005/8/layout/chevron1"/>
    <dgm:cxn modelId="{51B9454B-F69C-436A-86C5-7D6619B99286}" type="presOf" srcId="{801360DA-E2E0-4F45-A1B3-63F76690D2CF}" destId="{2CB3B422-A726-4770-AC45-5E9B6AD0C547}" srcOrd="0" destOrd="0" presId="urn:microsoft.com/office/officeart/2005/8/layout/chevron1"/>
    <dgm:cxn modelId="{33A3F284-E64F-4614-888C-87AD4842001F}" srcId="{D395EBB8-5A6E-4D5B-93CF-8B5FD88D8E91}" destId="{253111F9-2605-4FE3-93E4-7F4E588E394E}" srcOrd="2" destOrd="0" parTransId="{BC0E0CD7-89FD-41A8-ACE9-2BE24DBB5AA9}" sibTransId="{78A73B56-6773-4E3D-B245-58E9E85C42BE}"/>
    <dgm:cxn modelId="{3F191E8A-7A4B-4A30-9160-DDC3DF0877A3}" srcId="{D395EBB8-5A6E-4D5B-93CF-8B5FD88D8E91}" destId="{801360DA-E2E0-4F45-A1B3-63F76690D2CF}" srcOrd="0" destOrd="0" parTransId="{D560540B-23AE-4814-971C-FD9B2838BC8E}" sibTransId="{4EF39AA2-1D68-4852-A2FC-C40D1F4B975B}"/>
    <dgm:cxn modelId="{B8213CD4-93A0-4B9C-80F7-462B3E165264}" type="presOf" srcId="{2A2C435B-5B78-4586-9C2E-CBD8C4C71F6E}" destId="{A5BBE13D-4AD9-4420-9388-B3AF275A34C7}" srcOrd="0" destOrd="0" presId="urn:microsoft.com/office/officeart/2005/8/layout/chevron1"/>
    <dgm:cxn modelId="{F76475DE-F6B7-4DE5-8DD5-BD5C1C5C3CEF}" type="presOf" srcId="{253111F9-2605-4FE3-93E4-7F4E588E394E}" destId="{87151E93-5F6E-402E-9897-B49A57A486C4}" srcOrd="0" destOrd="0" presId="urn:microsoft.com/office/officeart/2005/8/layout/chevron1"/>
    <dgm:cxn modelId="{C20E9616-3C44-4C11-A568-50F7AF6ED128}" type="presParOf" srcId="{AB964EF8-BB60-4993-A48F-AB9CD86A3F35}" destId="{2CB3B422-A726-4770-AC45-5E9B6AD0C547}" srcOrd="0" destOrd="0" presId="urn:microsoft.com/office/officeart/2005/8/layout/chevron1"/>
    <dgm:cxn modelId="{13C56751-862D-4435-980D-9967ECD7CDF6}" type="presParOf" srcId="{AB964EF8-BB60-4993-A48F-AB9CD86A3F35}" destId="{54974B77-E04A-4D2B-BA9D-47F9C7B26919}" srcOrd="1" destOrd="0" presId="urn:microsoft.com/office/officeart/2005/8/layout/chevron1"/>
    <dgm:cxn modelId="{6BCF9F1A-E3AC-4209-B407-86A9C235CB58}" type="presParOf" srcId="{AB964EF8-BB60-4993-A48F-AB9CD86A3F35}" destId="{A5BBE13D-4AD9-4420-9388-B3AF275A34C7}" srcOrd="2" destOrd="0" presId="urn:microsoft.com/office/officeart/2005/8/layout/chevron1"/>
    <dgm:cxn modelId="{EE4DA5D0-D17D-4152-B10B-7FCCBD77BA98}" type="presParOf" srcId="{AB964EF8-BB60-4993-A48F-AB9CD86A3F35}" destId="{3A9E14E5-02D2-4D33-B26C-7FAC5A1F4CC2}" srcOrd="3" destOrd="0" presId="urn:microsoft.com/office/officeart/2005/8/layout/chevron1"/>
    <dgm:cxn modelId="{75A3A6FB-8CBF-4968-B2F0-293D3CE1300A}" type="presParOf" srcId="{AB964EF8-BB60-4993-A48F-AB9CD86A3F35}" destId="{87151E93-5F6E-402E-9897-B49A57A486C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2415" y="815890"/>
          <a:ext cx="2943357" cy="1177342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Conceptual Design</a:t>
          </a:r>
        </a:p>
      </dsp:txBody>
      <dsp:txXfrm>
        <a:off x="591086" y="815890"/>
        <a:ext cx="1766015" cy="1177342"/>
      </dsp:txXfrm>
    </dsp:sp>
    <dsp:sp modelId="{A5BBE13D-4AD9-4420-9388-B3AF275A34C7}">
      <dsp:nvSpPr>
        <dsp:cNvPr id="0" name=""/>
        <dsp:cNvSpPr/>
      </dsp:nvSpPr>
      <dsp:spPr>
        <a:xfrm>
          <a:off x="2651437" y="790872"/>
          <a:ext cx="2943357" cy="1177342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Preliminary through Final Design</a:t>
          </a:r>
          <a:endParaRPr lang="en-US" sz="2000" kern="1200"/>
        </a:p>
      </dsp:txBody>
      <dsp:txXfrm>
        <a:off x="3240108" y="790872"/>
        <a:ext cx="1766015" cy="1177342"/>
      </dsp:txXfrm>
    </dsp:sp>
    <dsp:sp modelId="{87151E93-5F6E-402E-9897-B49A57A486C4}">
      <dsp:nvSpPr>
        <dsp:cNvPr id="0" name=""/>
        <dsp:cNvSpPr/>
      </dsp:nvSpPr>
      <dsp:spPr>
        <a:xfrm>
          <a:off x="5300458" y="815890"/>
          <a:ext cx="2943357" cy="1177342"/>
        </a:xfrm>
        <a:prstGeom prst="chevron">
          <a:avLst/>
        </a:prstGeom>
        <a:solidFill>
          <a:srgbClr val="007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Construction and Bid Documents</a:t>
          </a:r>
        </a:p>
      </dsp:txBody>
      <dsp:txXfrm>
        <a:off x="5889129" y="815890"/>
        <a:ext cx="1766015" cy="1177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F6ACE-0748-4C07-98DB-C2B23CE113BB}">
      <dsp:nvSpPr>
        <dsp:cNvPr id="0" name=""/>
        <dsp:cNvSpPr/>
      </dsp:nvSpPr>
      <dsp:spPr>
        <a:xfrm>
          <a:off x="3500" y="1190826"/>
          <a:ext cx="1046212" cy="6865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30% Design</a:t>
          </a:r>
          <a:endParaRPr lang="en-US" sz="1800" kern="1200"/>
        </a:p>
      </dsp:txBody>
      <dsp:txXfrm>
        <a:off x="23609" y="1210935"/>
        <a:ext cx="1005994" cy="646359"/>
      </dsp:txXfrm>
    </dsp:sp>
    <dsp:sp modelId="{36863C4E-AF5B-40D2-ABA4-D26FD97F5D76}">
      <dsp:nvSpPr>
        <dsp:cNvPr id="0" name=""/>
        <dsp:cNvSpPr/>
      </dsp:nvSpPr>
      <dsp:spPr>
        <a:xfrm>
          <a:off x="1154334" y="1404385"/>
          <a:ext cx="221797" cy="2594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54334" y="1456277"/>
        <a:ext cx="155258" cy="155676"/>
      </dsp:txXfrm>
    </dsp:sp>
    <dsp:sp modelId="{A7DE6486-AD60-4BC0-814B-125FBE20688D}">
      <dsp:nvSpPr>
        <dsp:cNvPr id="0" name=""/>
        <dsp:cNvSpPr/>
      </dsp:nvSpPr>
      <dsp:spPr>
        <a:xfrm>
          <a:off x="1468198" y="1190826"/>
          <a:ext cx="1046212" cy="6865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60% Design</a:t>
          </a:r>
          <a:endParaRPr lang="en-US" sz="1800" kern="1200"/>
        </a:p>
      </dsp:txBody>
      <dsp:txXfrm>
        <a:off x="1488307" y="1210935"/>
        <a:ext cx="1005994" cy="646359"/>
      </dsp:txXfrm>
    </dsp:sp>
    <dsp:sp modelId="{4ED500BA-79C5-4A47-BB5C-45F001F966C2}">
      <dsp:nvSpPr>
        <dsp:cNvPr id="0" name=""/>
        <dsp:cNvSpPr/>
      </dsp:nvSpPr>
      <dsp:spPr>
        <a:xfrm>
          <a:off x="2619032" y="1404385"/>
          <a:ext cx="221797" cy="2594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619032" y="1456277"/>
        <a:ext cx="155258" cy="155676"/>
      </dsp:txXfrm>
    </dsp:sp>
    <dsp:sp modelId="{0943FC5F-699A-4746-AA27-5CFA787BDCA3}">
      <dsp:nvSpPr>
        <dsp:cNvPr id="0" name=""/>
        <dsp:cNvSpPr/>
      </dsp:nvSpPr>
      <dsp:spPr>
        <a:xfrm>
          <a:off x="2932895" y="1190826"/>
          <a:ext cx="1046212" cy="6865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90% Design</a:t>
          </a:r>
          <a:endParaRPr lang="en-US" sz="1800" kern="1200"/>
        </a:p>
      </dsp:txBody>
      <dsp:txXfrm>
        <a:off x="2953004" y="1210935"/>
        <a:ext cx="1005994" cy="646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Preliminary through Final Design</a:t>
          </a:r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6E2AB-364A-4C54-BC20-9413FC1431C0}">
      <dsp:nvSpPr>
        <dsp:cNvPr id="0" name=""/>
        <dsp:cNvSpPr/>
      </dsp:nvSpPr>
      <dsp:spPr>
        <a:xfrm>
          <a:off x="366228" y="446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Planning and Zoning</a:t>
          </a:r>
          <a:endParaRPr lang="en-US" sz="2200" kern="1200"/>
        </a:p>
      </dsp:txBody>
      <dsp:txXfrm>
        <a:off x="366228" y="446"/>
        <a:ext cx="1828353" cy="1097012"/>
      </dsp:txXfrm>
    </dsp:sp>
    <dsp:sp modelId="{676DDE65-6E97-40AF-A571-70D70D3D9A35}">
      <dsp:nvSpPr>
        <dsp:cNvPr id="0" name=""/>
        <dsp:cNvSpPr/>
      </dsp:nvSpPr>
      <dsp:spPr>
        <a:xfrm>
          <a:off x="2377417" y="446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Emergency Responders</a:t>
          </a:r>
          <a:endParaRPr lang="en-US" sz="2200" kern="1200"/>
        </a:p>
      </dsp:txBody>
      <dsp:txXfrm>
        <a:off x="2377417" y="446"/>
        <a:ext cx="1828353" cy="1097012"/>
      </dsp:txXfrm>
    </dsp:sp>
    <dsp:sp modelId="{C7F56A8B-A4D9-49A4-ADC5-D2FFDBC5F700}">
      <dsp:nvSpPr>
        <dsp:cNvPr id="0" name=""/>
        <dsp:cNvSpPr/>
      </dsp:nvSpPr>
      <dsp:spPr>
        <a:xfrm>
          <a:off x="366228" y="1280293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Public Works</a:t>
          </a:r>
          <a:endParaRPr lang="en-US" sz="2200" kern="1200"/>
        </a:p>
      </dsp:txBody>
      <dsp:txXfrm>
        <a:off x="366228" y="1280293"/>
        <a:ext cx="1828353" cy="1097012"/>
      </dsp:txXfrm>
    </dsp:sp>
    <dsp:sp modelId="{B7141136-5AE7-4DE1-BB20-8CFF87E77D91}">
      <dsp:nvSpPr>
        <dsp:cNvPr id="0" name=""/>
        <dsp:cNvSpPr/>
      </dsp:nvSpPr>
      <dsp:spPr>
        <a:xfrm>
          <a:off x="2377417" y="1280293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Facilities</a:t>
          </a:r>
          <a:endParaRPr lang="en-US" sz="2200" kern="1200"/>
        </a:p>
      </dsp:txBody>
      <dsp:txXfrm>
        <a:off x="2377417" y="1280293"/>
        <a:ext cx="1828353" cy="1097012"/>
      </dsp:txXfrm>
    </dsp:sp>
    <dsp:sp modelId="{3967C0AC-85B9-4763-9EA7-DC1024C04BF9}">
      <dsp:nvSpPr>
        <dsp:cNvPr id="0" name=""/>
        <dsp:cNvSpPr/>
      </dsp:nvSpPr>
      <dsp:spPr>
        <a:xfrm>
          <a:off x="366228" y="2560141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Utilities</a:t>
          </a:r>
          <a:endParaRPr lang="en-US" sz="2200" kern="1200"/>
        </a:p>
      </dsp:txBody>
      <dsp:txXfrm>
        <a:off x="366228" y="2560141"/>
        <a:ext cx="1828353" cy="1097012"/>
      </dsp:txXfrm>
    </dsp:sp>
    <dsp:sp modelId="{526A0DF6-FE06-415B-B699-ED7091B2ED4A}">
      <dsp:nvSpPr>
        <dsp:cNvPr id="0" name=""/>
        <dsp:cNvSpPr/>
      </dsp:nvSpPr>
      <dsp:spPr>
        <a:xfrm>
          <a:off x="2377417" y="2560141"/>
          <a:ext cx="1828353" cy="1097012"/>
        </a:xfrm>
        <a:prstGeom prst="rect">
          <a:avLst/>
        </a:prstGeom>
        <a:solidFill>
          <a:srgbClr val="4F17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Key Community Stakeholders</a:t>
          </a:r>
        </a:p>
      </dsp:txBody>
      <dsp:txXfrm>
        <a:off x="2377417" y="2560141"/>
        <a:ext cx="1828353" cy="1097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accent2">
            <a:lumMod val="75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Preliminary through Final Design</a:t>
          </a:r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Preliminary through Final Design</a:t>
          </a:r>
          <a:endParaRPr lang="en-US" sz="1400" kern="1200"/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Preliminary through Final Design</a:t>
          </a:r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Preliminary through Final Design</a:t>
          </a:r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3B422-A726-4770-AC45-5E9B6AD0C547}">
      <dsp:nvSpPr>
        <dsp:cNvPr id="0" name=""/>
        <dsp:cNvSpPr/>
      </dsp:nvSpPr>
      <dsp:spPr>
        <a:xfrm>
          <a:off x="1620" y="542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28575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Conceptual Design</a:t>
          </a:r>
        </a:p>
      </dsp:txBody>
      <dsp:txXfrm>
        <a:off x="396470" y="542"/>
        <a:ext cx="1184550" cy="789700"/>
      </dsp:txXfrm>
    </dsp:sp>
    <dsp:sp modelId="{A5BBE13D-4AD9-4420-9388-B3AF275A34C7}">
      <dsp:nvSpPr>
        <dsp:cNvPr id="0" name=""/>
        <dsp:cNvSpPr/>
      </dsp:nvSpPr>
      <dsp:spPr>
        <a:xfrm>
          <a:off x="1778445" y="0"/>
          <a:ext cx="1974250" cy="789700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Design Development</a:t>
          </a:r>
        </a:p>
      </dsp:txBody>
      <dsp:txXfrm>
        <a:off x="2173295" y="0"/>
        <a:ext cx="1184550" cy="789700"/>
      </dsp:txXfrm>
    </dsp:sp>
    <dsp:sp modelId="{87151E93-5F6E-402E-9897-B49A57A486C4}">
      <dsp:nvSpPr>
        <dsp:cNvPr id="0" name=""/>
        <dsp:cNvSpPr/>
      </dsp:nvSpPr>
      <dsp:spPr>
        <a:xfrm>
          <a:off x="3555270" y="542"/>
          <a:ext cx="1974250" cy="789700"/>
        </a:xfrm>
        <a:prstGeom prst="chevron">
          <a:avLst/>
        </a:prstGeom>
        <a:solidFill>
          <a:srgbClr val="007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Construction and Bid Documents</a:t>
          </a:r>
        </a:p>
      </dsp:txBody>
      <dsp:txXfrm>
        <a:off x="3950120" y="542"/>
        <a:ext cx="1184550" cy="789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751DD-DD4E-461F-A1FC-7BB6EAF569E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9E183-C3F4-4DAA-9877-EBBACE545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0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9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8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800" b="0" i="0" dirty="0">
              <a:solidFill>
                <a:srgbClr val="44444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800" b="0" i="0" dirty="0">
              <a:solidFill>
                <a:srgbClr val="44444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2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b="0" i="0">
                <a:solidFill>
                  <a:srgbClr val="444444"/>
                </a:solidFill>
                <a:effectLst/>
                <a:latin typeface="Calibri"/>
                <a:cs typeface="Calibri"/>
              </a:rPr>
              <a:t>​</a:t>
            </a:r>
            <a:endParaRPr lang="en-US" sz="2800" b="0" i="0">
              <a:solidFill>
                <a:srgbClr val="44444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0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b="0" i="0">
                <a:solidFill>
                  <a:srgbClr val="444444"/>
                </a:solidFill>
                <a:effectLst/>
                <a:latin typeface="Calibri"/>
                <a:cs typeface="Calibri"/>
              </a:rPr>
              <a:t>​</a:t>
            </a:r>
            <a:endParaRPr lang="en-US" sz="2800" b="0" i="0">
              <a:solidFill>
                <a:srgbClr val="44444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5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b="0" i="0">
                <a:solidFill>
                  <a:srgbClr val="444444"/>
                </a:solidFill>
                <a:effectLst/>
                <a:latin typeface="Calibri"/>
                <a:cs typeface="Calibri"/>
              </a:rPr>
              <a:t>​</a:t>
            </a:r>
            <a:endParaRPr lang="en-US" sz="2800" b="0" i="0">
              <a:solidFill>
                <a:srgbClr val="444444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65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965" indent="-227965">
              <a:spcAft>
                <a:spcPts val="120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2C37D-DF27-441C-AD7B-99D0D75DB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1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B6F823-6F03-4E57-ACE0-2E947BFEF00F}"/>
              </a:ext>
            </a:extLst>
          </p:cNvPr>
          <p:cNvSpPr/>
          <p:nvPr userDrawn="1"/>
        </p:nvSpPr>
        <p:spPr>
          <a:xfrm>
            <a:off x="0" y="-14565"/>
            <a:ext cx="12192000" cy="68725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7F4A50-1562-425D-8E1F-53EA74B46BC3}"/>
              </a:ext>
            </a:extLst>
          </p:cNvPr>
          <p:cNvSpPr/>
          <p:nvPr userDrawn="1"/>
        </p:nvSpPr>
        <p:spPr>
          <a:xfrm>
            <a:off x="0" y="4802909"/>
            <a:ext cx="12192000" cy="19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65FAF-7BB4-4BC7-BBF7-813E3819E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3418"/>
            <a:ext cx="9144000" cy="1850856"/>
          </a:xfrm>
        </p:spPr>
        <p:txBody>
          <a:bodyPr anchor="b"/>
          <a:lstStyle>
            <a:lvl1pPr algn="ctr">
              <a:defRPr sz="6000">
                <a:latin typeface="Century Schoolbook" panose="020406040505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E822A-D59F-4FEF-A6AC-241EE5347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18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Schoolbook" panose="020406040505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A4E891-1467-4DF4-9D0E-B5E0E41B7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6582" y="5444299"/>
            <a:ext cx="2368530" cy="715327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777FDF3E-B211-40AA-B68D-EE3FC7883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64" y="5483708"/>
            <a:ext cx="4597693" cy="661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060AED-446E-4F44-BEFD-F11417547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000" t="3976" r="28409" b="6685"/>
          <a:stretch/>
        </p:blipFill>
        <p:spPr>
          <a:xfrm>
            <a:off x="2208595" y="5009880"/>
            <a:ext cx="1578314" cy="1584167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8F7255-F42B-4407-9B96-46759B1C1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5957"/>
          <a:stretch/>
        </p:blipFill>
        <p:spPr>
          <a:xfrm>
            <a:off x="9845964" y="56981"/>
            <a:ext cx="2281381" cy="14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9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B3BC-0F32-40A1-AE7D-F06DC018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DDE9E-9C66-4175-B66B-AC4075C03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744E-4242-4824-999D-088648CA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9BEE9-F32E-42BC-AE62-D3DC3337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1EE00-437D-414D-A1BA-C940AD23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3C44B-343E-4EBC-8335-223B5F7CD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1FE8D-A142-4D4C-9736-139AB5D1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8872-2EE4-4841-9A41-A30302B5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7751B-2B4E-4F88-B337-CF4CF113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27340-182A-48C0-A4D8-B12EC7BD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69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18ACF-9DE7-EB4D-8446-AE8D9CF32B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43D0-1D88-F14F-8640-E8ED47B234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5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42C913-ADE8-4D2B-99BC-40CD11A99A30}"/>
              </a:ext>
            </a:extLst>
          </p:cNvPr>
          <p:cNvSpPr/>
          <p:nvPr userDrawn="1"/>
        </p:nvSpPr>
        <p:spPr>
          <a:xfrm>
            <a:off x="0" y="0"/>
            <a:ext cx="12192000" cy="68725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B02BA-DD3F-430A-AA8B-D8C374FEB125}"/>
              </a:ext>
            </a:extLst>
          </p:cNvPr>
          <p:cNvSpPr/>
          <p:nvPr userDrawn="1"/>
        </p:nvSpPr>
        <p:spPr>
          <a:xfrm>
            <a:off x="0" y="5943599"/>
            <a:ext cx="12192000" cy="928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EE1A6-E37B-4392-ACED-12E02280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138544"/>
            <a:ext cx="11859491" cy="89592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7D5EB-EC5E-4330-835F-507BAC086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278125"/>
            <a:ext cx="11794834" cy="476411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6D2F9-4C07-4872-B836-8F9AF8C6D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614" t="-294" r="67594" b="294"/>
          <a:stretch/>
        </p:blipFill>
        <p:spPr>
          <a:xfrm>
            <a:off x="219957" y="6033851"/>
            <a:ext cx="1100843" cy="738513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8C21520-A4FD-4BA7-8985-6880FF1995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32" y="6128787"/>
            <a:ext cx="3815456" cy="548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FD209C-5707-411F-A014-B3B27350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000" t="3976" r="28409" b="6685"/>
          <a:stretch/>
        </p:blipFill>
        <p:spPr>
          <a:xfrm>
            <a:off x="5324585" y="6041543"/>
            <a:ext cx="728817" cy="731520"/>
          </a:xfrm>
          <a:prstGeom prst="ellipse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D7AF87-B7AB-4EB8-A88C-71304DD45C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3" y="6174507"/>
            <a:ext cx="16751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1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BA46-2151-4B3B-8248-72BE8F88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7D7B8-1DB5-4AA5-84FD-C2B864629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0FAB-9D6F-4874-919E-C52A9A82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62EE2-32BC-4A10-971B-436EC456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146CF-77F1-4055-BA6F-8E43EE4E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0111-07F2-40F4-BA5F-1A5E136D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7D55-EB45-40E2-B57A-40E64CF2CD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D9F39-C955-4CD9-9B9B-6A2261AD8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5F5AC-5E49-464B-AE11-0A56D620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829C6-7AD3-4931-9B46-EE536851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74775-2255-4713-8F98-D03C4160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7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E1DDF-6A58-4772-93DE-C7C0EAA7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5A295-7B96-4FF2-80A5-86A97F056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DC3FA-E85B-4D82-92B9-CDB29FB29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C66B7-D550-4469-AC62-232044AE7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04CB6-9C04-4D56-8B11-343BE2EF5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90AD1-60E1-4D28-86D0-52D636B3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1D1DD-3C0B-465E-9AC1-6C1D265B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8135F-90CF-4816-98CA-1D846677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3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4F25-3726-4543-B72A-0059F4C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656CF-F56D-4BEE-AA1F-6E182012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4832-5199-4800-9F37-825B6ED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A49AE-28C0-4ABF-87AB-A33A525C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4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FCA66-8FB3-4041-BF86-68601FE8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21E86-B636-4739-AADA-3955C14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01998-2617-4B40-9E1F-5CC16176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7AA9-65E7-4859-A5FE-850F4258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7E6E-1D91-4EE1-A264-6E60DE8DB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71F63-D46F-489D-A8E9-581E17B3A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A674F-48F3-4E30-AF66-A19C3D67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D34B-8A42-45C9-BDAE-A03CFDD2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763E7-28DD-43B8-AFDC-0E923E95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3FD0-2202-4503-AA71-8B503CB8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91912-BDFE-40AE-8912-0D86D5A8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0022D-5BB8-4925-93E5-09B1E4601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7922E-1310-49F6-81EA-59718F9D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A56B3-DA6F-41F5-8EE6-581EBD35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4B36A-0577-4681-84EC-F57008FB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B0745-FD25-413E-BFD8-65589A7E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B4963-EEE9-4032-8AA2-F57EE3915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62CE-0DC8-426D-BD91-AB8CDDAED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1F8B1-A47D-4C4D-9DAA-ED31E003FA05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19556-D9B1-40BC-A43E-19C1162CF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853EE-2A34-423B-9F89-8B3BFC129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E4002-1B38-4F46-98C6-A55DB808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9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001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283064"/>
            <a:ext cx="10744200" cy="461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027479"/>
            <a:ext cx="10744200" cy="5155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18ACF-9DE7-EB4D-8446-AE8D9CF32BA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043D0-1D88-F14F-8640-E8ED47B2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9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+mn-lt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+mn-lt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+mn-lt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+mn-lt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+mn-lt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41.png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hyperlink" Target="https://www.whitehouse.gov/briefing-room/statements-releases/2021/11/08/fact-sheet-the-bipartisan-infrastructure-deal-boosts-clean-energy-jobs-strengthens-resilience-and-advances-environmental-justice/" TargetMode="Externa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tree, outdoor, screenshot&#10;&#10;Description automatically generated">
            <a:extLst>
              <a:ext uri="{FF2B5EF4-FFF2-40B4-BE49-F238E27FC236}">
                <a16:creationId xmlns:a16="http://schemas.microsoft.com/office/drawing/2014/main" id="{A36E7CDE-FF6E-4994-B6F9-C5676BBEF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928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5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Safe Streets and Roads for All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39D03-6F46-4AB1-90FD-991412B2EE84}"/>
              </a:ext>
            </a:extLst>
          </p:cNvPr>
          <p:cNvSpPr txBox="1"/>
          <p:nvPr/>
        </p:nvSpPr>
        <p:spPr>
          <a:xfrm>
            <a:off x="2293987" y="813521"/>
            <a:ext cx="7604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ECOM Sans"/>
                <a:ea typeface="+mn-ea"/>
                <a:cs typeface="Calibri"/>
              </a:rPr>
              <a:t>IIJA contains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ECOM Sans"/>
                <a:ea typeface="+mn-ea"/>
                <a:cs typeface="Calibri"/>
              </a:rPr>
              <a:t>$5 billion over 5 years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ECOM Sans"/>
                <a:ea typeface="+mn-ea"/>
                <a:cs typeface="Calibri"/>
              </a:rPr>
              <a:t>in Safe Streets grants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E5590-2130-4ED5-AD1A-1601AF7B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2" y="3870367"/>
            <a:ext cx="4741500" cy="2867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3EEC8-19E8-4053-963A-911EB3799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071" y="1913668"/>
            <a:ext cx="3045667" cy="3030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57623-1AAB-4900-BD10-9515FC7D18BB}"/>
              </a:ext>
            </a:extLst>
          </p:cNvPr>
          <p:cNvSpPr txBox="1"/>
          <p:nvPr/>
        </p:nvSpPr>
        <p:spPr>
          <a:xfrm>
            <a:off x="223262" y="1275186"/>
            <a:ext cx="7791546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CTDOT launched the Community Connectivity Grant Program in 2018 and awarded over $30 million in grants to 90 municipalities to improve safety in municipal centers.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 Streets and Roads for All is open to MPOs and Local Governments, not State DOTs.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new grant program will support Vision Zero planning efforts, as well as capital projects to improve safety for all users. </a:t>
            </a:r>
          </a:p>
        </p:txBody>
      </p:sp>
    </p:spTree>
    <p:extLst>
      <p:ext uri="{BB962C8B-B14F-4D97-AF65-F5344CB8AC3E}">
        <p14:creationId xmlns:p14="http://schemas.microsoft.com/office/powerpoint/2010/main" val="103905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dirty="0">
                <a:ea typeface="+mn-lt"/>
                <a:cs typeface="+mn-lt"/>
              </a:rPr>
              <a:t>Implementation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1AAAB-1DEF-4B15-BE5D-0EECAFE624D4}"/>
              </a:ext>
            </a:extLst>
          </p:cNvPr>
          <p:cNvSpPr txBox="1"/>
          <p:nvPr/>
        </p:nvSpPr>
        <p:spPr>
          <a:xfrm>
            <a:off x="680584" y="1423069"/>
            <a:ext cx="109726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5CB3D-0BBA-4E5D-9240-AB33B9225903}"/>
              </a:ext>
            </a:extLst>
          </p:cNvPr>
          <p:cNvSpPr txBox="1"/>
          <p:nvPr/>
        </p:nvSpPr>
        <p:spPr>
          <a:xfrm>
            <a:off x="737366" y="1099676"/>
            <a:ext cx="108590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Guidance not yet issued on new programs, and no new funding has been distributed yet.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CTDOT will take a phased approach to implementation: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Existing Formula Funds Programs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Concepts for New Formula Funds Programs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Projects in FY23+ for Competitive Grant Programs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between DOT, MPOs, and Local Governments will be paramount for state to succeed with competitive grants.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Dust off those plans on the shelf and start identifying projects!</a:t>
            </a:r>
          </a:p>
        </p:txBody>
      </p:sp>
    </p:spTree>
    <p:extLst>
      <p:ext uri="{BB962C8B-B14F-4D97-AF65-F5344CB8AC3E}">
        <p14:creationId xmlns:p14="http://schemas.microsoft.com/office/powerpoint/2010/main" val="260912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7B6FE2-72B5-44B6-854C-ADB2B61888A9}"/>
              </a:ext>
            </a:extLst>
          </p:cNvPr>
          <p:cNvSpPr/>
          <p:nvPr/>
        </p:nvSpPr>
        <p:spPr>
          <a:xfrm>
            <a:off x="-6096" y="3749994"/>
            <a:ext cx="12192000" cy="142361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0D820-7512-4003-A665-4523CC7F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0" y="847113"/>
            <a:ext cx="5641848" cy="2902882"/>
          </a:xfrm>
        </p:spPr>
        <p:txBody>
          <a:bodyPr anchor="b">
            <a:normAutofit/>
          </a:bodyPr>
          <a:lstStyle/>
          <a:p>
            <a:pPr algn="l"/>
            <a:r>
              <a:rPr lang="en-US" sz="5000" dirty="0">
                <a:latin typeface="Arial"/>
                <a:cs typeface="Arial"/>
              </a:rPr>
              <a:t>Municipal Transportation Project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85B92-34EE-4F01-BE9B-89D87122F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25053"/>
            <a:ext cx="5523462" cy="9904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Wednesday, January 26, 2022 </a:t>
            </a:r>
            <a:endParaRPr lang="en-US" dirty="0"/>
          </a:p>
          <a:p>
            <a:pPr algn="l"/>
            <a:r>
              <a:rPr lang="en-US" dirty="0">
                <a:latin typeface="Arial"/>
                <a:cs typeface="Arial"/>
              </a:rPr>
              <a:t>9:00 a.m. to 10:00 a.m.</a:t>
            </a:r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1B993EE-6D15-4F27-BE60-30691ADD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64808" y="73152"/>
            <a:ext cx="1178966" cy="232963"/>
            <a:chOff x="7763256" y="73152"/>
            <a:chExt cx="1178966" cy="232963"/>
          </a:xfrm>
        </p:grpSpPr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4FF49C5D-80E6-4B84-8447-F84976ABE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06EE85A9-3DE6-4B54-8ABB-E59AF209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79FE1121-FB2F-452D-8877-EE5B08B79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0081BC18-3929-497E-A8D9-22A49C4A6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1BFAC169-8C70-43A9-A2DB-941000796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D2751382-91D9-495B-9952-CE74574BB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5ABF8A74-F70D-4116-97BA-9EAFFACF9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58B82646-63CD-4CDC-98A3-BFF5771E9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BD7C9303-2401-47AC-AA3B-9A83945F3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9940345E-A66F-4EEB-B04D-BE3D5FDA9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4">
              <a:extLst>
                <a:ext uri="{FF2B5EF4-FFF2-40B4-BE49-F238E27FC236}">
                  <a16:creationId xmlns:a16="http://schemas.microsoft.com/office/drawing/2014/main" id="{34A6CE6B-DEE8-44B4-9549-916511BA3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6">
              <a:extLst>
                <a:ext uri="{FF2B5EF4-FFF2-40B4-BE49-F238E27FC236}">
                  <a16:creationId xmlns:a16="http://schemas.microsoft.com/office/drawing/2014/main" id="{7E8764B3-89C9-433D-B035-8A83E2E22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4">
              <a:extLst>
                <a:ext uri="{FF2B5EF4-FFF2-40B4-BE49-F238E27FC236}">
                  <a16:creationId xmlns:a16="http://schemas.microsoft.com/office/drawing/2014/main" id="{9279A51D-C23E-4258-9618-2D67B8036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6">
              <a:extLst>
                <a:ext uri="{FF2B5EF4-FFF2-40B4-BE49-F238E27FC236}">
                  <a16:creationId xmlns:a16="http://schemas.microsoft.com/office/drawing/2014/main" id="{C84804C9-D207-4421-B0C9-EBDF3BABE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4">
              <a:extLst>
                <a:ext uri="{FF2B5EF4-FFF2-40B4-BE49-F238E27FC236}">
                  <a16:creationId xmlns:a16="http://schemas.microsoft.com/office/drawing/2014/main" id="{8C7EFF24-5D6A-4674-8404-B8C2FBD0E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6">
              <a:extLst>
                <a:ext uri="{FF2B5EF4-FFF2-40B4-BE49-F238E27FC236}">
                  <a16:creationId xmlns:a16="http://schemas.microsoft.com/office/drawing/2014/main" id="{269956E9-0B53-4C23-9DCD-DE88D9333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4">
              <a:extLst>
                <a:ext uri="{FF2B5EF4-FFF2-40B4-BE49-F238E27FC236}">
                  <a16:creationId xmlns:a16="http://schemas.microsoft.com/office/drawing/2014/main" id="{CA4C4BEB-69EB-4C37-B695-2445E76BD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6">
              <a:extLst>
                <a:ext uri="{FF2B5EF4-FFF2-40B4-BE49-F238E27FC236}">
                  <a16:creationId xmlns:a16="http://schemas.microsoft.com/office/drawing/2014/main" id="{B6FF38F5-BB74-493D-88C7-1E82088A7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4">
              <a:extLst>
                <a:ext uri="{FF2B5EF4-FFF2-40B4-BE49-F238E27FC236}">
                  <a16:creationId xmlns:a16="http://schemas.microsoft.com/office/drawing/2014/main" id="{59082F14-512F-4156-B34C-ED17F3ED8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66">
              <a:extLst>
                <a:ext uri="{FF2B5EF4-FFF2-40B4-BE49-F238E27FC236}">
                  <a16:creationId xmlns:a16="http://schemas.microsoft.com/office/drawing/2014/main" id="{9AF20C94-B61D-472D-B2A9-75286C71C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EB9E0D9E-97B4-48A7-9374-5BFF68C0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19" y="5506937"/>
            <a:ext cx="4597693" cy="6611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FC73210-EAE7-4978-98E9-FFBF8F271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3976" r="28409" b="6685"/>
          <a:stretch/>
        </p:blipFill>
        <p:spPr>
          <a:xfrm>
            <a:off x="427491" y="5317519"/>
            <a:ext cx="1048884" cy="1052774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A33CDC-A7D3-405D-B340-65900EA11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899" y="294621"/>
            <a:ext cx="2280102" cy="1487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6EE75-C4B8-4BD4-8334-7E133FCA2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6505323"/>
            <a:ext cx="12201144" cy="425828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83E7FB7-C7EC-42C4-9044-6B98E52FC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584"/>
          <a:stretch/>
        </p:blipFill>
        <p:spPr bwMode="auto">
          <a:xfrm>
            <a:off x="606552" y="1011382"/>
            <a:ext cx="4877293" cy="3790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D0DA03-0D58-4167-B8AA-3A1C00B6E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24" y="5506110"/>
            <a:ext cx="2345165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7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AAC3-E507-46F5-898D-580981C1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With Planning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D152C-2785-4DF4-B580-0684BFF04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221" y="589193"/>
            <a:ext cx="4268781" cy="42839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Century Schoolbook"/>
              </a:rPr>
              <a:t>Plan of Conservation &amp; Development</a:t>
            </a:r>
            <a:br>
              <a:rPr lang="en-US" sz="2400">
                <a:latin typeface="Century Schoolbook"/>
              </a:rPr>
            </a:br>
            <a:endParaRPr lang="en-US" sz="2400"/>
          </a:p>
          <a:p>
            <a:r>
              <a:rPr lang="en-US" sz="2400">
                <a:latin typeface="Century Schoolbook"/>
              </a:rPr>
              <a:t>Big-picture goals – connectivity, sustainability, investment</a:t>
            </a:r>
            <a:br>
              <a:rPr lang="en-US" sz="2400">
                <a:latin typeface="Century Schoolbook"/>
              </a:rPr>
            </a:br>
            <a:endParaRPr lang="en-US" sz="2400"/>
          </a:p>
          <a:p>
            <a:r>
              <a:rPr lang="en-US" sz="2400">
                <a:latin typeface="Century Schoolbook"/>
              </a:rPr>
              <a:t>Specific </a:t>
            </a:r>
            <a:br>
              <a:rPr lang="en-US" sz="2400">
                <a:latin typeface="Century Schoolbook"/>
              </a:rPr>
            </a:br>
            <a:r>
              <a:rPr lang="en-US" sz="2400">
                <a:latin typeface="Century Schoolbook"/>
              </a:rPr>
              <a:t>projects </a:t>
            </a:r>
            <a:br>
              <a:rPr lang="en-US" sz="2400">
                <a:latin typeface="Century Schoolbook"/>
              </a:rPr>
            </a:br>
            <a:r>
              <a:rPr lang="en-US" sz="2400">
                <a:latin typeface="Century Schoolbook"/>
              </a:rPr>
              <a:t>and </a:t>
            </a:r>
            <a:br>
              <a:rPr lang="en-US" sz="2400">
                <a:latin typeface="Century Schoolbook"/>
              </a:rPr>
            </a:br>
            <a:r>
              <a:rPr lang="en-US" sz="2400">
                <a:latin typeface="Century Schoolbook"/>
              </a:rPr>
              <a:t>initiatives</a:t>
            </a:r>
          </a:p>
          <a:p>
            <a:endParaRPr lang="en-US" sz="240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3A21EA4F-53BE-429B-9D6F-B9785EB99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2" y="1035891"/>
            <a:ext cx="6991610" cy="4546136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85469E-1A3E-4357-BB57-F56B2818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611" y="2763452"/>
            <a:ext cx="2179529" cy="28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5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8437-A8CA-4C4A-9D7E-F7C6F48A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Design and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9E73-F07E-4CEF-AC87-F5437C1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93" y="1225933"/>
            <a:ext cx="5176916" cy="4524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Use your GIS </a:t>
            </a:r>
            <a:br>
              <a:rPr lang="en-US" sz="3200"/>
            </a:br>
            <a:endParaRPr lang="en-US" sz="3200"/>
          </a:p>
          <a:p>
            <a:r>
              <a:rPr lang="en-US" sz="3200"/>
              <a:t>Sketching out narratives</a:t>
            </a:r>
            <a:br>
              <a:rPr lang="en-US" sz="3200"/>
            </a:br>
            <a:endParaRPr lang="en-US" sz="3200"/>
          </a:p>
          <a:p>
            <a:r>
              <a:rPr lang="en-US" sz="3200"/>
              <a:t>Preliminary discussions with funders – State Agencies, COGS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EFE5155E-1A18-4F6C-B764-C6BCDC4E1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570" y="1037750"/>
            <a:ext cx="6062596" cy="47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8437-A8CA-4C4A-9D7E-F7C6F48A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 in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9E73-F07E-4CEF-AC87-F5437C1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2" y="1278125"/>
            <a:ext cx="4070451" cy="39916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Many grants are construction only</a:t>
            </a:r>
            <a:br>
              <a:rPr lang="en-US"/>
            </a:br>
            <a:endParaRPr lang="en-US"/>
          </a:p>
          <a:p>
            <a:r>
              <a:rPr lang="en-US"/>
              <a:t>Municipality may need to spend 5-15% up front – may need political support</a:t>
            </a:r>
            <a:br>
              <a:rPr lang="en-US"/>
            </a:br>
            <a:endParaRPr lang="en-US"/>
          </a:p>
          <a:p>
            <a:r>
              <a:rPr lang="en-US"/>
              <a:t>Creative use of ARPA funds?</a:t>
            </a:r>
          </a:p>
          <a:p>
            <a:endParaRPr lang="en-US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57188D-4996-41CF-AC18-DFDBFEA5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38" y="1168578"/>
            <a:ext cx="7493833" cy="4003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923C-CC66-4523-B731-4DC733D77C32}"/>
              </a:ext>
            </a:extLst>
          </p:cNvPr>
          <p:cNvSpPr txBox="1"/>
          <p:nvPr/>
        </p:nvSpPr>
        <p:spPr>
          <a:xfrm>
            <a:off x="3523165" y="5277633"/>
            <a:ext cx="67627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https://tinyurl.com/ARPARuling0122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8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8437-A8CA-4C4A-9D7E-F7C6F48A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Environmental Due Diligence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9E73-F07E-4CEF-AC87-F5437C1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278125"/>
            <a:ext cx="4796466" cy="3911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Surveys, wetlands, FEMA</a:t>
            </a:r>
            <a:br>
              <a:rPr lang="en-US"/>
            </a:br>
            <a:endParaRPr lang="en-US"/>
          </a:p>
          <a:p>
            <a:r>
              <a:rPr lang="en-US"/>
              <a:t>Understand the funder – State vs. Federal $$$</a:t>
            </a:r>
            <a:br>
              <a:rPr lang="en-US"/>
            </a:br>
            <a:endParaRPr lang="en-US"/>
          </a:p>
          <a:p>
            <a:r>
              <a:rPr lang="en-US"/>
              <a:t>Pre-approvals with local wetlands, etc. </a:t>
            </a:r>
          </a:p>
          <a:p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866E8CFE-DCFC-47E8-9E60-3EE64DB2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37" y="916270"/>
            <a:ext cx="6162173" cy="47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8437-A8CA-4C4A-9D7E-F7C6F48A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Rally Community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9E73-F07E-4CEF-AC87-F5437C1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121550"/>
            <a:ext cx="4957711" cy="4764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Public engagement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Stakeholder letters</a:t>
            </a: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7A61D6-DC67-4836-A154-A68D738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22" y="2912629"/>
            <a:ext cx="4289611" cy="2668802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0E1BA33-F0AE-48D1-B590-8B5082C9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532" y="1031532"/>
            <a:ext cx="2743200" cy="3551673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785167DA-3E4E-4911-AB9D-8E40C901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647" y="1559218"/>
            <a:ext cx="2743200" cy="3551673"/>
          </a:xfrm>
          <a:prstGeom prst="rect">
            <a:avLst/>
          </a:prstGeom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9046448-35C5-4BA2-92C9-84FF2072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907" y="2081136"/>
            <a:ext cx="2743200" cy="3551673"/>
          </a:xfrm>
          <a:prstGeom prst="rect">
            <a:avLst/>
          </a:prstGeom>
        </p:spPr>
      </p:pic>
      <p:pic>
        <p:nvPicPr>
          <p:cNvPr id="8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A57C1DA-F1D2-4867-840E-E0A7E781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797" y="2331657"/>
            <a:ext cx="2743200" cy="35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8437-A8CA-4C4A-9D7E-F7C6F48A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Tell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9E73-F07E-4CEF-AC87-F5437C104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079796"/>
            <a:ext cx="5103848" cy="4764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Narrative is important, tying back to big picture</a:t>
            </a:r>
            <a:br>
              <a:rPr lang="en-US"/>
            </a:br>
            <a:endParaRPr lang="en-US"/>
          </a:p>
          <a:p>
            <a:endParaRPr lang="en-US"/>
          </a:p>
        </p:txBody>
      </p:sp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BF4910-F46E-4C5D-92A7-FE0919D25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28" y="2071905"/>
            <a:ext cx="2795392" cy="36327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6AB389E-E2F3-4C8F-A853-BC4AD8476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85" y="582964"/>
            <a:ext cx="5509363" cy="4314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3191D4-584B-4CFE-BB5C-6D2A04CC748F}"/>
              </a:ext>
            </a:extLst>
          </p:cNvPr>
          <p:cNvSpPr txBox="1"/>
          <p:nvPr/>
        </p:nvSpPr>
        <p:spPr>
          <a:xfrm>
            <a:off x="7125222" y="5068866"/>
            <a:ext cx="38914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“Make them cry”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5DDC03E-A224-4355-95F3-3D48D873DB16}"/>
              </a:ext>
            </a:extLst>
          </p:cNvPr>
          <p:cNvSpPr/>
          <p:nvPr/>
        </p:nvSpPr>
        <p:spPr>
          <a:xfrm>
            <a:off x="4291562" y="3228437"/>
            <a:ext cx="1680574" cy="480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2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D75295-A1F3-4EFB-A35B-EEF1E64B5B9C}"/>
              </a:ext>
            </a:extLst>
          </p:cNvPr>
          <p:cNvSpPr/>
          <p:nvPr/>
        </p:nvSpPr>
        <p:spPr>
          <a:xfrm>
            <a:off x="434754" y="1633259"/>
            <a:ext cx="910682" cy="4302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8DEAA-2250-4BB0-9CBC-59F63A8F2D5C}"/>
              </a:ext>
            </a:extLst>
          </p:cNvPr>
          <p:cNvSpPr/>
          <p:nvPr/>
        </p:nvSpPr>
        <p:spPr>
          <a:xfrm>
            <a:off x="434754" y="544103"/>
            <a:ext cx="910682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15764-1E70-447F-9ACF-94BDE0433AD9}"/>
              </a:ext>
            </a:extLst>
          </p:cNvPr>
          <p:cNvSpPr txBox="1"/>
          <p:nvPr/>
        </p:nvSpPr>
        <p:spPr>
          <a:xfrm>
            <a:off x="1588133" y="658830"/>
            <a:ext cx="830022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From Planning to Construction</a:t>
            </a:r>
            <a:endParaRPr lang="en-US" sz="4000">
              <a:latin typeface="Arial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C7D19-4E68-4BAF-B611-3346290D059D}"/>
              </a:ext>
            </a:extLst>
          </p:cNvPr>
          <p:cNvSpPr txBox="1"/>
          <p:nvPr/>
        </p:nvSpPr>
        <p:spPr>
          <a:xfrm>
            <a:off x="1595077" y="1912899"/>
            <a:ext cx="648815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/>
                <a:cs typeface="Arial"/>
              </a:rPr>
              <a:t>Insights from a</a:t>
            </a:r>
            <a:br>
              <a:rPr lang="en-US" sz="3600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Design and Construction </a:t>
            </a:r>
            <a:br>
              <a:rPr lang="en-US" sz="3600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Project Manager</a:t>
            </a:r>
            <a:endParaRPr lang="en-US" sz="3600">
              <a:ea typeface="+mn-lt"/>
              <a:cs typeface="+mn-lt"/>
            </a:endParaRPr>
          </a:p>
          <a:p>
            <a:pPr algn="l"/>
            <a:endParaRPr lang="en-US">
              <a:cs typeface="Calibri" panose="020F0502020204030204"/>
            </a:endParaRPr>
          </a:p>
        </p:txBody>
      </p:sp>
      <p:pic>
        <p:nvPicPr>
          <p:cNvPr id="16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DDA770-EA8F-4E26-94AE-92D5C5C3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271" y="754914"/>
            <a:ext cx="2750401" cy="1779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 descr="A picture containing text, road, tree, orange&#10;&#10;Description automatically generated">
            <a:extLst>
              <a:ext uri="{FF2B5EF4-FFF2-40B4-BE49-F238E27FC236}">
                <a16:creationId xmlns:a16="http://schemas.microsoft.com/office/drawing/2014/main" id="{A26D73DA-EBEA-4FC8-89A1-9D258C86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407" y="2314507"/>
            <a:ext cx="3356516" cy="1875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3" descr="A picture containing road, orange, outdoor, construction&#10;&#10;Description automatically generated">
            <a:extLst>
              <a:ext uri="{FF2B5EF4-FFF2-40B4-BE49-F238E27FC236}">
                <a16:creationId xmlns:a16="http://schemas.microsoft.com/office/drawing/2014/main" id="{C7D31946-9FB7-45A7-9576-A104552E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70" y="4021466"/>
            <a:ext cx="2743200" cy="165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02C4E0F2-59FA-48E4-A2DC-45C0CDF6D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9" r="59"/>
          <a:stretch/>
        </p:blipFill>
        <p:spPr>
          <a:xfrm>
            <a:off x="1729072" y="4073340"/>
            <a:ext cx="819244" cy="11047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C726CF-0EA9-4EBF-A375-70AA7CF3AF96}"/>
              </a:ext>
            </a:extLst>
          </p:cNvPr>
          <p:cNvSpPr txBox="1"/>
          <p:nvPr/>
        </p:nvSpPr>
        <p:spPr>
          <a:xfrm>
            <a:off x="2682075" y="4103053"/>
            <a:ext cx="302060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Jamil Miranda, PE</a:t>
            </a:r>
          </a:p>
          <a:p>
            <a:r>
              <a:rPr lang="en-US" sz="1600" i="1">
                <a:latin typeface="Arial"/>
                <a:cs typeface="Arial"/>
              </a:rPr>
              <a:t>Project Manager</a:t>
            </a:r>
          </a:p>
          <a:p>
            <a:r>
              <a:rPr lang="en-US" sz="1600" i="1">
                <a:latin typeface="Arial"/>
                <a:cs typeface="Arial"/>
              </a:rPr>
              <a:t>Senior Vice President </a:t>
            </a:r>
          </a:p>
          <a:p>
            <a:r>
              <a:rPr lang="en-US" sz="1600" b="1">
                <a:latin typeface="Arial"/>
                <a:cs typeface="Arial"/>
              </a:rPr>
              <a:t>M&amp;J Engineering, PC</a:t>
            </a:r>
          </a:p>
        </p:txBody>
      </p:sp>
    </p:spTree>
    <p:extLst>
      <p:ext uri="{BB962C8B-B14F-4D97-AF65-F5344CB8AC3E}">
        <p14:creationId xmlns:p14="http://schemas.microsoft.com/office/powerpoint/2010/main" val="325545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AACD8-D4DB-4471-8332-47F799D5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" y="764065"/>
            <a:ext cx="11177773" cy="53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5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EB4A7-FEE8-42D2-849D-56247C49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90" y="364820"/>
            <a:ext cx="6772676" cy="862475"/>
          </a:xfrm>
        </p:spPr>
        <p:txBody>
          <a:bodyPr>
            <a:normAutofit/>
          </a:bodyPr>
          <a:lstStyle/>
          <a:p>
            <a:pPr algn="ctr"/>
            <a:r>
              <a:rPr lang="en-US" sz="4000" b="0">
                <a:latin typeface="Arial"/>
                <a:cs typeface="Arial"/>
              </a:rPr>
              <a:t>Shovel-Ready</a:t>
            </a:r>
            <a:endParaRPr lang="en-US" sz="4000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ACE18-BF8D-41E8-BC5F-AFE3994AE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120" y="1363980"/>
            <a:ext cx="4881080" cy="392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-US">
                <a:latin typeface="Arial"/>
                <a:cs typeface="Arial"/>
              </a:rPr>
              <a:t>Planning is complete</a:t>
            </a:r>
            <a:endParaRPr lang="en-US"/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>
                <a:latin typeface="Arial"/>
                <a:cs typeface="Arial"/>
              </a:rPr>
              <a:t>Approvals are in place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latin typeface="Arial"/>
                <a:cs typeface="Arial"/>
              </a:rPr>
              <a:t>The community is ready</a:t>
            </a:r>
            <a:endParaRPr lang="en-US"/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>
                <a:latin typeface="Arial"/>
                <a:cs typeface="Arial"/>
              </a:rPr>
              <a:t>Funding is secured</a:t>
            </a: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Drawings and specifications are ready for bid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5C9B5-5E6B-4F96-9306-D19590C48D8E}"/>
              </a:ext>
            </a:extLst>
          </p:cNvPr>
          <p:cNvSpPr/>
          <p:nvPr/>
        </p:nvSpPr>
        <p:spPr>
          <a:xfrm>
            <a:off x="6537550" y="1483901"/>
            <a:ext cx="334536" cy="353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2A30EF-6245-4144-963D-C3ED6BEAB426}"/>
              </a:ext>
            </a:extLst>
          </p:cNvPr>
          <p:cNvSpPr/>
          <p:nvPr/>
        </p:nvSpPr>
        <p:spPr>
          <a:xfrm>
            <a:off x="6521605" y="2237677"/>
            <a:ext cx="334536" cy="353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CB5163-C774-4A12-A419-0423801A78CA}"/>
              </a:ext>
            </a:extLst>
          </p:cNvPr>
          <p:cNvSpPr/>
          <p:nvPr/>
        </p:nvSpPr>
        <p:spPr>
          <a:xfrm>
            <a:off x="6521604" y="2994946"/>
            <a:ext cx="334536" cy="353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99F430F-73CD-4FBE-8FBB-C5792590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868" y="1267602"/>
            <a:ext cx="578006" cy="543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C72A6CD-8675-4245-81F4-EA19E8D6841B}"/>
              </a:ext>
            </a:extLst>
          </p:cNvPr>
          <p:cNvSpPr/>
          <p:nvPr/>
        </p:nvSpPr>
        <p:spPr>
          <a:xfrm>
            <a:off x="6537550" y="3672726"/>
            <a:ext cx="334536" cy="353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42E4DE3-1C84-497E-9C4D-FFFE642A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888" y="2051638"/>
            <a:ext cx="578006" cy="543066"/>
          </a:xfrm>
          <a:prstGeom prst="rect">
            <a:avLst/>
          </a:prstGeom>
        </p:spPr>
      </p:pic>
      <p:pic>
        <p:nvPicPr>
          <p:cNvPr id="19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7338E0B-01B2-44D8-B3DD-C7F4002BE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868" y="2780331"/>
            <a:ext cx="578006" cy="543066"/>
          </a:xfrm>
          <a:prstGeom prst="rect">
            <a:avLst/>
          </a:prstGeom>
        </p:spPr>
      </p:pic>
      <p:pic>
        <p:nvPicPr>
          <p:cNvPr id="20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D859E221-60FF-47DA-8972-E23F8984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550" y="3504925"/>
            <a:ext cx="578006" cy="543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4C831D-0872-448A-9AAF-966444F10564}"/>
              </a:ext>
            </a:extLst>
          </p:cNvPr>
          <p:cNvSpPr/>
          <p:nvPr/>
        </p:nvSpPr>
        <p:spPr>
          <a:xfrm>
            <a:off x="6521604" y="4378622"/>
            <a:ext cx="334536" cy="353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A55137F-93FA-4F08-AFDC-CCD9DEE7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31" y="4225958"/>
            <a:ext cx="578006" cy="5430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DBAD9C-A836-4F95-AE21-B009A1912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7" t="1357" r="603" b="1131"/>
          <a:stretch/>
        </p:blipFill>
        <p:spPr bwMode="auto">
          <a:xfrm>
            <a:off x="645110" y="1123889"/>
            <a:ext cx="4881080" cy="4086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8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0" name="Diagram 169">
            <a:extLst>
              <a:ext uri="{FF2B5EF4-FFF2-40B4-BE49-F238E27FC236}">
                <a16:creationId xmlns:a16="http://schemas.microsoft.com/office/drawing/2014/main" id="{DAF8181B-4D69-4946-95B5-6D53FC294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068807"/>
              </p:ext>
            </p:extLst>
          </p:nvPr>
        </p:nvGraphicFramePr>
        <p:xfrm>
          <a:off x="2904552" y="841139"/>
          <a:ext cx="8246232" cy="2809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4" name="Picture 4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05DC4417-9C40-4489-AF40-5FEDF9093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986" y="4367330"/>
            <a:ext cx="2399371" cy="1338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" name="Picture 286">
            <a:extLst>
              <a:ext uri="{FF2B5EF4-FFF2-40B4-BE49-F238E27FC236}">
                <a16:creationId xmlns:a16="http://schemas.microsoft.com/office/drawing/2014/main" id="{64E5B58E-DCB0-4264-AC93-3667D234D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87" y="4371554"/>
            <a:ext cx="2402625" cy="133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1" name="Diagram 79">
            <a:extLst>
              <a:ext uri="{FF2B5EF4-FFF2-40B4-BE49-F238E27FC236}">
                <a16:creationId xmlns:a16="http://schemas.microsoft.com/office/drawing/2014/main" id="{2E45B950-D165-4DBC-9227-C6C72C06F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068064"/>
              </p:ext>
            </p:extLst>
          </p:nvPr>
        </p:nvGraphicFramePr>
        <p:xfrm>
          <a:off x="6554520" y="2246488"/>
          <a:ext cx="3982609" cy="306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91" name="Title 1">
            <a:extLst>
              <a:ext uri="{FF2B5EF4-FFF2-40B4-BE49-F238E27FC236}">
                <a16:creationId xmlns:a16="http://schemas.microsoft.com/office/drawing/2014/main" id="{15D2889B-45DF-4F46-90FA-141089098840}"/>
              </a:ext>
            </a:extLst>
          </p:cNvPr>
          <p:cNvSpPr txBox="1">
            <a:spLocks/>
          </p:cNvSpPr>
          <p:nvPr/>
        </p:nvSpPr>
        <p:spPr>
          <a:xfrm>
            <a:off x="424414" y="-102920"/>
            <a:ext cx="11475237" cy="18770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0">
                <a:latin typeface="Arial"/>
                <a:cs typeface="Arial"/>
              </a:rPr>
              <a:t>Phases of Design Development</a:t>
            </a:r>
            <a:endParaRPr lang="en-US" sz="4800"/>
          </a:p>
        </p:txBody>
      </p:sp>
      <p:sp>
        <p:nvSpPr>
          <p:cNvPr id="279" name="Rectangle: Rounded Corners 278">
            <a:extLst>
              <a:ext uri="{FF2B5EF4-FFF2-40B4-BE49-F238E27FC236}">
                <a16:creationId xmlns:a16="http://schemas.microsoft.com/office/drawing/2014/main" id="{9E1A9E40-4998-4FB6-A930-B15DE7F13623}"/>
              </a:ext>
            </a:extLst>
          </p:cNvPr>
          <p:cNvSpPr/>
          <p:nvPr/>
        </p:nvSpPr>
        <p:spPr>
          <a:xfrm>
            <a:off x="583116" y="1599272"/>
            <a:ext cx="1980967" cy="1288198"/>
          </a:xfrm>
          <a:prstGeom prst="roundRect">
            <a:avLst/>
          </a:prstGeom>
          <a:solidFill>
            <a:srgbClr val="4F17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Kick-off </a:t>
            </a:r>
          </a:p>
          <a:p>
            <a:pPr algn="ctr"/>
            <a:r>
              <a:rPr lang="en-US" sz="2000">
                <a:cs typeface="Calibri"/>
              </a:rPr>
              <a:t>Meeting</a:t>
            </a:r>
          </a:p>
        </p:txBody>
      </p:sp>
      <p:sp>
        <p:nvSpPr>
          <p:cNvPr id="172" name="Arrow: Down 171">
            <a:extLst>
              <a:ext uri="{FF2B5EF4-FFF2-40B4-BE49-F238E27FC236}">
                <a16:creationId xmlns:a16="http://schemas.microsoft.com/office/drawing/2014/main" id="{A918EF21-F45C-4C1E-8900-1B0745F5AAFF}"/>
              </a:ext>
            </a:extLst>
          </p:cNvPr>
          <p:cNvSpPr/>
          <p:nvPr/>
        </p:nvSpPr>
        <p:spPr>
          <a:xfrm>
            <a:off x="6691587" y="2671085"/>
            <a:ext cx="658925" cy="70912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0" name="Picture 340" descr="Diagram, engineering drawing&#10;&#10;Description automatically generated">
            <a:extLst>
              <a:ext uri="{FF2B5EF4-FFF2-40B4-BE49-F238E27FC236}">
                <a16:creationId xmlns:a16="http://schemas.microsoft.com/office/drawing/2014/main" id="{6CE2351A-C965-4C41-80A5-35076FD97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4766" y="4311254"/>
            <a:ext cx="2371493" cy="1339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1" name="Picture 341" descr="Graphical user interface&#10;&#10;Description automatically generated">
            <a:extLst>
              <a:ext uri="{FF2B5EF4-FFF2-40B4-BE49-F238E27FC236}">
                <a16:creationId xmlns:a16="http://schemas.microsoft.com/office/drawing/2014/main" id="{37FE070B-C486-47C9-ACE9-754F46B9F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-339" b="44532"/>
          <a:stretch/>
        </p:blipFill>
        <p:spPr>
          <a:xfrm>
            <a:off x="3376960" y="4366670"/>
            <a:ext cx="2399378" cy="1343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01CBFD-F280-438F-8321-583B6468C4D0}"/>
              </a:ext>
            </a:extLst>
          </p:cNvPr>
          <p:cNvSpPr/>
          <p:nvPr/>
        </p:nvSpPr>
        <p:spPr>
          <a:xfrm rot="20736918">
            <a:off x="3542640" y="3101469"/>
            <a:ext cx="2787754" cy="655058"/>
          </a:xfrm>
          <a:prstGeom prst="roundRect">
            <a:avLst/>
          </a:prstGeom>
          <a:solidFill>
            <a:srgbClr val="E8DF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Commonly required for grant applications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CCF07AD-F991-4A33-9CA7-4DE5EDF6709E}"/>
              </a:ext>
            </a:extLst>
          </p:cNvPr>
          <p:cNvSpPr/>
          <p:nvPr/>
        </p:nvSpPr>
        <p:spPr>
          <a:xfrm rot="6924936">
            <a:off x="6114885" y="3087312"/>
            <a:ext cx="428425" cy="52595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5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D330C5-2E81-4263-9FFB-FC7115B59AA8}"/>
              </a:ext>
            </a:extLst>
          </p:cNvPr>
          <p:cNvSpPr/>
          <p:nvPr/>
        </p:nvSpPr>
        <p:spPr>
          <a:xfrm>
            <a:off x="1469298" y="1357773"/>
            <a:ext cx="1024128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8" y="138544"/>
            <a:ext cx="11859491" cy="89592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Kick-off Meeting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29105"/>
            <a:ext cx="6035936" cy="35066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80000"/>
              </a:lnSpc>
              <a:spcAft>
                <a:spcPts val="1000"/>
              </a:spcAft>
              <a:buNone/>
            </a:pPr>
            <a:r>
              <a:rPr lang="en-US" sz="2400" dirty="0">
                <a:latin typeface="Arial"/>
                <a:cs typeface="Times New Roman"/>
              </a:rPr>
              <a:t>Project goals, cost, and schedule are defined</a:t>
            </a:r>
          </a:p>
          <a:p>
            <a:pPr marL="0" indent="0">
              <a:lnSpc>
                <a:spcPct val="80000"/>
              </a:lnSpc>
              <a:spcAft>
                <a:spcPts val="1000"/>
              </a:spcAft>
              <a:buNone/>
            </a:pPr>
            <a:r>
              <a:rPr lang="en-US" sz="2400" dirty="0">
                <a:latin typeface="Arial"/>
                <a:cs typeface="Times New Roman"/>
              </a:rPr>
              <a:t>Stakeholders critical to the project development process are identified 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80000"/>
              </a:lnSpc>
              <a:spcAft>
                <a:spcPts val="1000"/>
              </a:spcAft>
              <a:buNone/>
            </a:pPr>
            <a:r>
              <a:rPr lang="en-US" sz="2400" dirty="0">
                <a:latin typeface="Arial"/>
                <a:cs typeface="Times New Roman"/>
              </a:rPr>
              <a:t>Surrounding neighborhood impact is understood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Chain of Command is established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B5E9B1-0F7C-4158-90A6-48B75B321D7A}"/>
              </a:ext>
            </a:extLst>
          </p:cNvPr>
          <p:cNvGraphicFramePr/>
          <p:nvPr/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CC3BA95-274D-4EBC-B8EC-F995F9E08CEC}"/>
              </a:ext>
            </a:extLst>
          </p:cNvPr>
          <p:cNvSpPr/>
          <p:nvPr/>
        </p:nvSpPr>
        <p:spPr>
          <a:xfrm>
            <a:off x="432896" y="1374448"/>
            <a:ext cx="914400" cy="914400"/>
          </a:xfrm>
          <a:prstGeom prst="rect">
            <a:avLst/>
          </a:prstGeom>
          <a:solidFill>
            <a:srgbClr val="4F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E35086-F354-4A79-8ED6-11F33DAA6072}"/>
              </a:ext>
            </a:extLst>
          </p:cNvPr>
          <p:cNvSpPr/>
          <p:nvPr/>
        </p:nvSpPr>
        <p:spPr>
          <a:xfrm rot="16200000">
            <a:off x="-863145" y="3725237"/>
            <a:ext cx="3506664" cy="914400"/>
          </a:xfrm>
          <a:prstGeom prst="rect">
            <a:avLst/>
          </a:prstGeom>
          <a:solidFill>
            <a:srgbClr val="4F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F38B8-1EF6-4419-B855-02ECF020E216}"/>
              </a:ext>
            </a:extLst>
          </p:cNvPr>
          <p:cNvSpPr txBox="1"/>
          <p:nvPr/>
        </p:nvSpPr>
        <p:spPr>
          <a:xfrm>
            <a:off x="1469298" y="1610209"/>
            <a:ext cx="9583925" cy="442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sz="2800" b="1">
                <a:solidFill>
                  <a:srgbClr val="4F1785"/>
                </a:solidFill>
                <a:latin typeface="Arial"/>
                <a:cs typeface="Arial"/>
              </a:rPr>
              <a:t>Setting the stage for success</a:t>
            </a:r>
            <a:endParaRPr lang="en-US" sz="2800">
              <a:cs typeface="Calibri"/>
            </a:endParaRPr>
          </a:p>
        </p:txBody>
      </p:sp>
      <p:graphicFrame>
        <p:nvGraphicFramePr>
          <p:cNvPr id="44" name="Diagram 44">
            <a:extLst>
              <a:ext uri="{FF2B5EF4-FFF2-40B4-BE49-F238E27FC236}">
                <a16:creationId xmlns:a16="http://schemas.microsoft.com/office/drawing/2014/main" id="{D2D2A4C2-6ED7-401F-AC3F-B8B8B3E64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43363"/>
              </p:ext>
            </p:extLst>
          </p:nvPr>
        </p:nvGraphicFramePr>
        <p:xfrm>
          <a:off x="7370628" y="1970746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53F020-3802-49CB-8ED9-EA02BA3723F3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rgbClr val="4F17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3179481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5" y="138544"/>
            <a:ext cx="11859491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Conceptual Design</a:t>
            </a:r>
            <a:r>
              <a:rPr lang="en-US">
                <a:solidFill>
                  <a:schemeClr val="accent4"/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29105"/>
            <a:ext cx="10129721" cy="35066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Review existing information (studies, plans, reports) </a:t>
            </a:r>
          </a:p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Conduct a site visit</a:t>
            </a:r>
          </a:p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Evaluate existing conditions: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Site surveys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Wetland delineation (if necessary)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Impact of vegetation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</a:rPr>
              <a:t>Underground/above-ground utilities</a:t>
            </a:r>
          </a:p>
          <a:p>
            <a:pPr marL="0" indent="0">
              <a:buNone/>
            </a:pPr>
            <a:r>
              <a:rPr lang="en-US" sz="2200" dirty="0"/>
              <a:t>Conduct Stakeholder/Public Information Meetings </a:t>
            </a:r>
          </a:p>
          <a:p>
            <a:pPr marL="0" indent="0">
              <a:buNone/>
            </a:pPr>
            <a:r>
              <a:rPr lang="en-US" sz="2200" dirty="0"/>
              <a:t>Develop design criteria 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A picture containing building, stadium&#10;&#10;Description automatically generated">
            <a:extLst>
              <a:ext uri="{FF2B5EF4-FFF2-40B4-BE49-F238E27FC236}">
                <a16:creationId xmlns:a16="http://schemas.microsoft.com/office/drawing/2014/main" id="{849FFE67-3F38-4D88-904C-58637169E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17" y="3020944"/>
            <a:ext cx="3500002" cy="1951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4D35404-AC54-4418-ADA4-0EE440A4A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0232917"/>
              </p:ext>
            </p:extLst>
          </p:nvPr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15BDF6E1-9F5B-420E-9D1E-0B3D09E4D184}"/>
              </a:ext>
            </a:extLst>
          </p:cNvPr>
          <p:cNvSpPr/>
          <p:nvPr/>
        </p:nvSpPr>
        <p:spPr>
          <a:xfrm>
            <a:off x="428954" y="1374448"/>
            <a:ext cx="91440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5010B3C-E535-4C1F-87EF-AF19BFAFDE2C}"/>
              </a:ext>
            </a:extLst>
          </p:cNvPr>
          <p:cNvSpPr/>
          <p:nvPr/>
        </p:nvSpPr>
        <p:spPr>
          <a:xfrm rot="16200000">
            <a:off x="-867177" y="3725237"/>
            <a:ext cx="350666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BD5AE8-645D-45E6-AD00-F87BE80E4BB9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6AE83-54B8-4DC7-A6A7-EDBFA5439F8C}"/>
              </a:ext>
            </a:extLst>
          </p:cNvPr>
          <p:cNvSpPr/>
          <p:nvPr/>
        </p:nvSpPr>
        <p:spPr>
          <a:xfrm>
            <a:off x="1469298" y="1357773"/>
            <a:ext cx="102412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8ABDFF4-4529-456D-9B37-28C45B5FB227}"/>
              </a:ext>
            </a:extLst>
          </p:cNvPr>
          <p:cNvSpPr/>
          <p:nvPr/>
        </p:nvSpPr>
        <p:spPr>
          <a:xfrm>
            <a:off x="1469298" y="1374448"/>
            <a:ext cx="10403743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accent2"/>
                </a:solidFill>
                <a:latin typeface="Arial"/>
                <a:cs typeface="Calibri"/>
              </a:rPr>
              <a:t>A comprehensive understanding of the project is developed</a:t>
            </a:r>
          </a:p>
          <a:p>
            <a:r>
              <a:rPr lang="en-US" sz="2800" b="1">
                <a:solidFill>
                  <a:schemeClr val="accent2"/>
                </a:solidFill>
                <a:latin typeface="Arial"/>
                <a:cs typeface="Calibri"/>
              </a:rPr>
              <a:t>Conceptual drawings are created</a:t>
            </a:r>
          </a:p>
        </p:txBody>
      </p:sp>
    </p:spTree>
    <p:extLst>
      <p:ext uri="{BB962C8B-B14F-4D97-AF65-F5344CB8AC3E}">
        <p14:creationId xmlns:p14="http://schemas.microsoft.com/office/powerpoint/2010/main" val="2959608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8F38B8-1EF6-4419-B855-02ECF020E216}"/>
              </a:ext>
            </a:extLst>
          </p:cNvPr>
          <p:cNvSpPr txBox="1"/>
          <p:nvPr/>
        </p:nvSpPr>
        <p:spPr>
          <a:xfrm>
            <a:off x="1465189" y="1374448"/>
            <a:ext cx="10245389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  <a:latin typeface="Arial"/>
                <a:cs typeface="Arial"/>
              </a:rPr>
              <a:t>Major design elements are identified</a:t>
            </a:r>
          </a:p>
          <a:p>
            <a:r>
              <a:rPr lang="en-US" sz="2800" b="1">
                <a:solidFill>
                  <a:schemeClr val="accent1"/>
                </a:solidFill>
                <a:latin typeface="Arial"/>
                <a:cs typeface="Arial"/>
              </a:rPr>
              <a:t>Project scope, schedule and budget are defined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8" y="138544"/>
            <a:ext cx="11859491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Preliminary Design</a:t>
            </a:r>
            <a:r>
              <a:rPr lang="en-US" b="0">
                <a:solidFill>
                  <a:schemeClr val="accent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189" y="2429104"/>
            <a:ext cx="9992992" cy="35066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Design is advanced through analysis of:</a:t>
            </a:r>
            <a:endParaRPr lang="en-US" sz="2400" dirty="0"/>
          </a:p>
          <a:p>
            <a:pPr marL="914400" lvl="2">
              <a:lnSpc>
                <a:spcPct val="110000"/>
              </a:lnSpc>
              <a:buNone/>
            </a:pPr>
            <a:r>
              <a:rPr lang="en-US" sz="2200" dirty="0">
                <a:latin typeface="Arial"/>
                <a:cs typeface="Arial"/>
              </a:rPr>
              <a:t>Local codes</a:t>
            </a:r>
          </a:p>
          <a:p>
            <a:pPr marL="914400" lvl="2">
              <a:lnSpc>
                <a:spcPct val="110000"/>
              </a:lnSpc>
              <a:buNone/>
            </a:pPr>
            <a:r>
              <a:rPr lang="en-US" sz="2200" dirty="0">
                <a:latin typeface="Arial"/>
                <a:cs typeface="Arial"/>
              </a:rPr>
              <a:t>Traffic studies</a:t>
            </a:r>
          </a:p>
          <a:p>
            <a:pPr marL="914400" lvl="2">
              <a:lnSpc>
                <a:spcPct val="110000"/>
              </a:lnSpc>
              <a:buNone/>
            </a:pPr>
            <a:r>
              <a:rPr lang="en-US" sz="2200" dirty="0">
                <a:latin typeface="Arial"/>
                <a:cs typeface="Arial"/>
              </a:rPr>
              <a:t>Geotechnical</a:t>
            </a:r>
            <a:endParaRPr lang="en-US" sz="2200" dirty="0">
              <a:latin typeface="Century Schoolbook"/>
              <a:cs typeface="Times New Roman" panose="02020603050405020304" pitchFamily="18" charset="0"/>
            </a:endParaRPr>
          </a:p>
          <a:p>
            <a:pPr marL="914400" lvl="2">
              <a:lnSpc>
                <a:spcPct val="110000"/>
              </a:lnSpc>
              <a:buNone/>
            </a:pPr>
            <a:r>
              <a:rPr lang="en-US" sz="2200" dirty="0">
                <a:latin typeface="Arial"/>
                <a:cs typeface="Arial"/>
              </a:rPr>
              <a:t>Underground utilities</a:t>
            </a:r>
            <a:endParaRPr lang="en-US" sz="2200" dirty="0">
              <a:latin typeface="Century Schoolbook"/>
              <a:cs typeface="Times New Roman" panose="02020603050405020304" pitchFamily="18" charset="0"/>
            </a:endParaRPr>
          </a:p>
          <a:p>
            <a:pPr marL="914400" lvl="2">
              <a:lnSpc>
                <a:spcPct val="110000"/>
              </a:lnSpc>
              <a:buNone/>
            </a:pPr>
            <a:r>
              <a:rPr lang="en-US" sz="2200" dirty="0">
                <a:latin typeface="Arial"/>
                <a:cs typeface="Arial"/>
              </a:rPr>
              <a:t>Drainage</a:t>
            </a:r>
          </a:p>
          <a:p>
            <a:pPr marL="914400" lvl="2">
              <a:lnSpc>
                <a:spcPct val="110000"/>
              </a:lnSpc>
              <a:spcBef>
                <a:spcPts val="1000"/>
              </a:spcBef>
              <a:buNone/>
            </a:pPr>
            <a:endParaRPr lang="en-US" sz="800" dirty="0">
              <a:latin typeface="Arial"/>
              <a:cs typeface="Arial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US" b="1" dirty="0">
                <a:latin typeface="Arial"/>
                <a:cs typeface="Arial"/>
              </a:rPr>
              <a:t>Submit to municipality for review and comment</a:t>
            </a:r>
            <a:endParaRPr lang="en-US" dirty="0">
              <a:latin typeface="Century Schoolbook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Arial"/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B5E9B1-0F7C-4158-90A6-48B75B321D7A}"/>
              </a:ext>
            </a:extLst>
          </p:cNvPr>
          <p:cNvGraphicFramePr/>
          <p:nvPr/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CC3BA95-274D-4EBC-B8EC-F995F9E08CEC}"/>
              </a:ext>
            </a:extLst>
          </p:cNvPr>
          <p:cNvSpPr/>
          <p:nvPr/>
        </p:nvSpPr>
        <p:spPr>
          <a:xfrm>
            <a:off x="432896" y="1374448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30</a:t>
            </a:r>
            <a:r>
              <a:rPr lang="en-US" sz="3200">
                <a:cs typeface="Calibri"/>
              </a:rPr>
              <a:t>%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E35086-F354-4A79-8ED6-11F33DAA6072}"/>
              </a:ext>
            </a:extLst>
          </p:cNvPr>
          <p:cNvSpPr/>
          <p:nvPr/>
        </p:nvSpPr>
        <p:spPr>
          <a:xfrm rot="16200000">
            <a:off x="-854903" y="3725662"/>
            <a:ext cx="3507515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11FAC0-AE81-43A0-9CFC-57CA1BF266D5}"/>
              </a:ext>
            </a:extLst>
          </p:cNvPr>
          <p:cNvSpPr/>
          <p:nvPr/>
        </p:nvSpPr>
        <p:spPr>
          <a:xfrm>
            <a:off x="8309182" y="1087044"/>
            <a:ext cx="2787754" cy="655058"/>
          </a:xfrm>
          <a:prstGeom prst="roundRect">
            <a:avLst/>
          </a:prstGeom>
          <a:solidFill>
            <a:srgbClr val="E8DF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Commonly required for grant applications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F7B0D7-381E-4574-B063-01B9DD6B86DD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  <p:pic>
        <p:nvPicPr>
          <p:cNvPr id="10" name="Picture 10" descr="A picture containing tree, outdoor, grass, trailer&#10;&#10;Description automatically generated">
            <a:extLst>
              <a:ext uri="{FF2B5EF4-FFF2-40B4-BE49-F238E27FC236}">
                <a16:creationId xmlns:a16="http://schemas.microsoft.com/office/drawing/2014/main" id="{A97FCA87-FD29-4B06-92E8-AB11E47A1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917" y="2427580"/>
            <a:ext cx="2191019" cy="3277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231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8F38B8-1EF6-4419-B855-02ECF020E216}"/>
              </a:ext>
            </a:extLst>
          </p:cNvPr>
          <p:cNvSpPr txBox="1"/>
          <p:nvPr/>
        </p:nvSpPr>
        <p:spPr>
          <a:xfrm>
            <a:off x="1469298" y="1374448"/>
            <a:ext cx="10241280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  <a:latin typeface="Arial"/>
                <a:cs typeface="Arial"/>
              </a:rPr>
              <a:t>Constructability is confirmed</a:t>
            </a:r>
            <a:endParaRPr lang="en-US" sz="2800" b="1">
              <a:solidFill>
                <a:schemeClr val="accent1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chemeClr val="accent1"/>
                </a:solidFill>
                <a:latin typeface="Arial"/>
                <a:cs typeface="Arial"/>
              </a:rPr>
              <a:t>No more significant design changes are anticipated</a:t>
            </a:r>
            <a:endParaRPr lang="en-US" sz="2800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3" y="138544"/>
            <a:ext cx="11859491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Semi-Final Design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29105"/>
            <a:ext cx="9992992" cy="35081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>
                <a:latin typeface="Arial"/>
                <a:cs typeface="Times New Roman"/>
              </a:rPr>
              <a:t>30% plan review comments are addressed</a:t>
            </a: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>
                <a:latin typeface="Arial"/>
                <a:ea typeface="Calibri" panose="020F0502020204030204" pitchFamily="34" charset="0"/>
                <a:cs typeface="Times New Roman"/>
              </a:rPr>
              <a:t>Design is advanced with a focus on:</a:t>
            </a:r>
            <a:endParaRPr lang="en-US" sz="2400">
              <a:latin typeface="Arial"/>
              <a:cs typeface="Arial"/>
            </a:endParaRPr>
          </a:p>
          <a:p>
            <a:pPr lvl="1" indent="0">
              <a:lnSpc>
                <a:spcPct val="120000"/>
              </a:lnSpc>
              <a:buNone/>
            </a:pPr>
            <a:r>
              <a:rPr lang="en-US" sz="2200">
                <a:latin typeface="Arial"/>
                <a:ea typeface="Calibri" panose="020F0502020204030204" pitchFamily="34" charset="0"/>
                <a:cs typeface="Times New Roman"/>
              </a:rPr>
              <a:t>Constructability </a:t>
            </a:r>
          </a:p>
          <a:p>
            <a:pPr lvl="1" indent="0">
              <a:lnSpc>
                <a:spcPct val="120000"/>
              </a:lnSpc>
              <a:buNone/>
            </a:pPr>
            <a:r>
              <a:rPr lang="en-US" sz="2200">
                <a:latin typeface="Arial"/>
                <a:ea typeface="Calibri" panose="020F0502020204030204" pitchFamily="34" charset="0"/>
                <a:cs typeface="Times New Roman"/>
              </a:rPr>
              <a:t>Budget considerations and modifications</a:t>
            </a:r>
          </a:p>
          <a:p>
            <a:pPr lvl="1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2200">
                <a:latin typeface="Arial"/>
                <a:ea typeface="Calibri" panose="020F0502020204030204" pitchFamily="34" charset="0"/>
                <a:cs typeface="Times New Roman"/>
              </a:rPr>
              <a:t>Potential issues or concerns</a:t>
            </a:r>
          </a:p>
          <a:p>
            <a:pPr lvl="1" indent="0">
              <a:lnSpc>
                <a:spcPct val="120000"/>
              </a:lnSpc>
              <a:spcAft>
                <a:spcPts val="1000"/>
              </a:spcAft>
              <a:buNone/>
            </a:pPr>
            <a:endParaRPr lang="en-US" sz="2200">
              <a:latin typeface="Arial"/>
              <a:ea typeface="Calibri" panose="020F0502020204030204" pitchFamily="34" charset="0"/>
              <a:cs typeface="Times New Roman"/>
            </a:endParaRPr>
          </a:p>
          <a:p>
            <a:pPr>
              <a:buNone/>
            </a:pPr>
            <a:r>
              <a:rPr lang="en-US" sz="2400" b="1">
                <a:latin typeface="Arial"/>
                <a:ea typeface="Calibri" panose="020F0502020204030204" pitchFamily="34" charset="0"/>
                <a:cs typeface="Arial"/>
              </a:rPr>
              <a:t>Submit to municipality for review and comment</a:t>
            </a:r>
            <a:endParaRPr lang="en-US" sz="24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US"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>
              <a:latin typeface="Arial"/>
              <a:cs typeface="Times New Roman" panose="02020603050405020304" pitchFamily="18" charset="0"/>
            </a:endParaRPr>
          </a:p>
          <a:p>
            <a:endParaRPr lang="en-US">
              <a:cs typeface="Times New Roman" panose="02020603050405020304" pitchFamily="18" charset="0"/>
            </a:endParaRPr>
          </a:p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B5E9B1-0F7C-4158-90A6-48B75B321D7A}"/>
              </a:ext>
            </a:extLst>
          </p:cNvPr>
          <p:cNvGraphicFramePr/>
          <p:nvPr/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CC3BA95-274D-4EBC-B8EC-F995F9E08CEC}"/>
              </a:ext>
            </a:extLst>
          </p:cNvPr>
          <p:cNvSpPr/>
          <p:nvPr/>
        </p:nvSpPr>
        <p:spPr>
          <a:xfrm>
            <a:off x="432896" y="1374448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60</a:t>
            </a:r>
            <a:r>
              <a:rPr lang="en-US" sz="3200">
                <a:cs typeface="Calibri"/>
              </a:rPr>
              <a:t>%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E35086-F354-4A79-8ED6-11F33DAA6072}"/>
              </a:ext>
            </a:extLst>
          </p:cNvPr>
          <p:cNvSpPr/>
          <p:nvPr/>
        </p:nvSpPr>
        <p:spPr>
          <a:xfrm rot="16200000">
            <a:off x="-870114" y="3725979"/>
            <a:ext cx="3508148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C46029-FCDB-45F6-87A3-090FFF95F8CB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  <p:pic>
        <p:nvPicPr>
          <p:cNvPr id="10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2B1BE61E-93BB-4296-9D68-FB8DD0A0E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975" y="2729920"/>
            <a:ext cx="3935603" cy="2348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369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E16FC-6C79-4219-A5B6-2359BFCCB86F}"/>
              </a:ext>
            </a:extLst>
          </p:cNvPr>
          <p:cNvSpPr/>
          <p:nvPr/>
        </p:nvSpPr>
        <p:spPr>
          <a:xfrm>
            <a:off x="1469297" y="1374448"/>
            <a:ext cx="1024128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53" y="136618"/>
            <a:ext cx="11859491" cy="89592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Final Design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95" y="2445561"/>
            <a:ext cx="9992992" cy="3506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US"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>
              <a:latin typeface="Arial"/>
              <a:cs typeface="Times New Roman" panose="02020603050405020304" pitchFamily="18" charset="0"/>
            </a:endParaRPr>
          </a:p>
          <a:p>
            <a:endParaRPr lang="en-US">
              <a:cs typeface="Times New Roman" panose="02020603050405020304" pitchFamily="18" charset="0"/>
            </a:endParaRPr>
          </a:p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B5E9B1-0F7C-4158-90A6-48B75B321D7A}"/>
              </a:ext>
            </a:extLst>
          </p:cNvPr>
          <p:cNvGraphicFramePr/>
          <p:nvPr/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CC3BA95-274D-4EBC-B8EC-F995F9E08CEC}"/>
              </a:ext>
            </a:extLst>
          </p:cNvPr>
          <p:cNvSpPr/>
          <p:nvPr/>
        </p:nvSpPr>
        <p:spPr>
          <a:xfrm>
            <a:off x="432896" y="1374448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90</a:t>
            </a:r>
            <a:r>
              <a:rPr lang="en-US" sz="3200">
                <a:cs typeface="Calibri"/>
              </a:rPr>
              <a:t>%</a:t>
            </a: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E35086-F354-4A79-8ED6-11F33DAA6072}"/>
              </a:ext>
            </a:extLst>
          </p:cNvPr>
          <p:cNvSpPr/>
          <p:nvPr/>
        </p:nvSpPr>
        <p:spPr>
          <a:xfrm rot="16200000">
            <a:off x="-863236" y="3725238"/>
            <a:ext cx="3506663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F38B8-1EF6-4419-B855-02ECF020E216}"/>
              </a:ext>
            </a:extLst>
          </p:cNvPr>
          <p:cNvSpPr txBox="1"/>
          <p:nvPr/>
        </p:nvSpPr>
        <p:spPr>
          <a:xfrm>
            <a:off x="1470950" y="1667009"/>
            <a:ext cx="10130882" cy="40030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800" b="1">
                <a:solidFill>
                  <a:schemeClr val="accent1"/>
                </a:solidFill>
                <a:latin typeface="Arial"/>
                <a:cs typeface="Arial"/>
              </a:rPr>
              <a:t>Project design is nearly complete </a:t>
            </a:r>
            <a:endParaRPr lang="en-US" sz="2800" b="1">
              <a:solidFill>
                <a:schemeClr val="accent1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78459-C9F1-4345-9948-7A9A1ECBD4CC}"/>
              </a:ext>
            </a:extLst>
          </p:cNvPr>
          <p:cNvSpPr txBox="1"/>
          <p:nvPr/>
        </p:nvSpPr>
        <p:spPr>
          <a:xfrm>
            <a:off x="1469298" y="2429106"/>
            <a:ext cx="6550043" cy="3304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60% plan review comments are addressed </a:t>
            </a:r>
          </a:p>
          <a:p>
            <a:pPr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Permitting agencies, funding agencies, and Quality Control offer comments</a:t>
            </a:r>
            <a:endParaRPr lang="en-US" sz="2400" dirty="0">
              <a:latin typeface="Arial"/>
              <a:cs typeface="Calibri" panose="020F0502020204030204"/>
            </a:endParaRP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Bid viability is confirmed</a:t>
            </a:r>
            <a:endParaRPr lang="en-US" sz="2400" dirty="0">
              <a:latin typeface="Calibri" panose="020F0502020204030204"/>
              <a:cs typeface="Calibri" panose="020F0502020204030204"/>
            </a:endParaRP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Engineer's cost estimate is prepared for bid​</a:t>
            </a:r>
            <a:endParaRPr lang="en-US" sz="2400" dirty="0">
              <a:cs typeface="Calibri" panose="020F0502020204030204"/>
            </a:endParaRP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Permit package​ is finalized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B535BB-9102-415B-AEF3-BA56B70B16DE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479A1839-69F8-40F8-8E33-4FF2EA4E3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975" y="2729920"/>
            <a:ext cx="3984130" cy="240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96C24E-128D-4C8B-80EA-FCAFCD92D60B}"/>
              </a:ext>
            </a:extLst>
          </p:cNvPr>
          <p:cNvSpPr txBox="1"/>
          <p:nvPr/>
        </p:nvSpPr>
        <p:spPr>
          <a:xfrm>
            <a:off x="1469297" y="5511174"/>
            <a:ext cx="9059619" cy="39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>
                <a:latin typeface="Arial"/>
                <a:cs typeface="Arial"/>
              </a:rPr>
              <a:t>Submit to municipality for review and comment</a:t>
            </a:r>
            <a:endParaRPr lang="en-US" sz="24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941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3CF7-2540-4FC9-AFD7-79D1C537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56" y="144543"/>
            <a:ext cx="6013448" cy="1087010"/>
          </a:xfrm>
          <a:noFill/>
        </p:spPr>
        <p:txBody>
          <a:bodyPr>
            <a:noAutofit/>
          </a:bodyPr>
          <a:lstStyle/>
          <a:p>
            <a:r>
              <a:rPr lang="en-US" b="0">
                <a:latin typeface="Arial"/>
                <a:cs typeface="Arial"/>
              </a:rPr>
              <a:t>Construction and</a:t>
            </a:r>
            <a:br>
              <a:rPr lang="en-US" b="0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Bid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7C60F-921E-473B-9A74-15F039C54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31743"/>
            <a:ext cx="10371866" cy="3504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Construction drawings and specifications are developed</a:t>
            </a:r>
            <a:endParaRPr lang="en-US" sz="24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Value Engineering is performed</a:t>
            </a:r>
            <a:endParaRPr lang="en-US" sz="2400"/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Final construction documents are prepared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RFQs/RFPs are written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rial"/>
                <a:cs typeface="Arial"/>
              </a:rPr>
              <a:t>Project goes out to bid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E891731-F3A1-4AE9-B3D0-8DE7183AC2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75259"/>
              </p:ext>
            </p:extLst>
          </p:nvPr>
        </p:nvGraphicFramePr>
        <p:xfrm>
          <a:off x="6503841" y="191115"/>
          <a:ext cx="5531141" cy="79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248CBE3C-3FBD-4D84-90BC-B2DA71D3A181}"/>
              </a:ext>
            </a:extLst>
          </p:cNvPr>
          <p:cNvSpPr/>
          <p:nvPr/>
        </p:nvSpPr>
        <p:spPr>
          <a:xfrm rot="16200000">
            <a:off x="-863236" y="3725238"/>
            <a:ext cx="3506666" cy="914400"/>
          </a:xfrm>
          <a:prstGeom prst="rect">
            <a:avLst/>
          </a:prstGeom>
          <a:solidFill>
            <a:srgbClr val="00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cs typeface="Calibri"/>
              </a:rPr>
              <a:t>Activities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B2190B-CCA3-4411-BE40-1D0DBAB42C31}"/>
              </a:ext>
            </a:extLst>
          </p:cNvPr>
          <p:cNvSpPr/>
          <p:nvPr/>
        </p:nvSpPr>
        <p:spPr>
          <a:xfrm>
            <a:off x="444561" y="1374448"/>
            <a:ext cx="914400" cy="914400"/>
          </a:xfrm>
          <a:prstGeom prst="rect">
            <a:avLst/>
          </a:prstGeom>
          <a:solidFill>
            <a:srgbClr val="00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pic>
        <p:nvPicPr>
          <p:cNvPr id="25" name="Picture 25" descr="A picture containing text, sign, outdoor, ground&#10;&#10;Description automatically generated">
            <a:extLst>
              <a:ext uri="{FF2B5EF4-FFF2-40B4-BE49-F238E27FC236}">
                <a16:creationId xmlns:a16="http://schemas.microsoft.com/office/drawing/2014/main" id="{F8CC6B1F-6FE1-46B7-A053-C4644BEE9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185" y="3429000"/>
            <a:ext cx="3790663" cy="2120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1CF040-481F-42CB-A915-57BEE4C17022}"/>
              </a:ext>
            </a:extLst>
          </p:cNvPr>
          <p:cNvSpPr/>
          <p:nvPr/>
        </p:nvSpPr>
        <p:spPr>
          <a:xfrm>
            <a:off x="5307872" y="164055"/>
            <a:ext cx="1126694" cy="84105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Kick-off </a:t>
            </a:r>
          </a:p>
          <a:p>
            <a:pPr algn="ctr"/>
            <a:r>
              <a:rPr lang="en-US">
                <a:cs typeface="Calibri"/>
              </a:rPr>
              <a:t>Meeting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ED721-10EA-4DAD-BE4B-F6E8CBE044C6}"/>
              </a:ext>
            </a:extLst>
          </p:cNvPr>
          <p:cNvSpPr/>
          <p:nvPr/>
        </p:nvSpPr>
        <p:spPr>
          <a:xfrm>
            <a:off x="1469298" y="1374963"/>
            <a:ext cx="1024128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752DF8-999D-42A7-82CA-1212A4289D1D}"/>
              </a:ext>
            </a:extLst>
          </p:cNvPr>
          <p:cNvSpPr/>
          <p:nvPr/>
        </p:nvSpPr>
        <p:spPr>
          <a:xfrm>
            <a:off x="1469298" y="1374448"/>
            <a:ext cx="1015515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2800" b="1">
                <a:solidFill>
                  <a:srgbClr val="007000"/>
                </a:solidFill>
                <a:latin typeface="Arial"/>
                <a:cs typeface="Arial"/>
              </a:rPr>
              <a:t>Documents for contractor bids/quotes are prepared</a:t>
            </a:r>
            <a:endParaRPr lang="en-US" sz="2800" b="1">
              <a:solidFill>
                <a:srgbClr val="007000"/>
              </a:solidFill>
              <a:latin typeface="Arial"/>
              <a:ea typeface="+mn-lt"/>
              <a:cs typeface="+mn-lt"/>
            </a:endParaRPr>
          </a:p>
          <a:p>
            <a:pPr algn="ctr"/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75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98B77B-9054-4CF3-BAD6-CEF634586332}"/>
              </a:ext>
            </a:extLst>
          </p:cNvPr>
          <p:cNvSpPr/>
          <p:nvPr/>
        </p:nvSpPr>
        <p:spPr>
          <a:xfrm>
            <a:off x="1478176" y="1373002"/>
            <a:ext cx="10232402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2800" b="1">
                <a:solidFill>
                  <a:srgbClr val="D5571E"/>
                </a:solidFill>
                <a:latin typeface="Arial"/>
                <a:cs typeface="Arial"/>
              </a:rPr>
              <a:t>Issues that impact progress</a:t>
            </a:r>
            <a:endParaRPr lang="en-US" sz="2800" b="1">
              <a:solidFill>
                <a:srgbClr val="D5571E"/>
              </a:solidFill>
              <a:cs typeface="Calibri"/>
            </a:endParaRPr>
          </a:p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BF0B0-F67B-4B3D-8DDB-4E53C7D4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31" y="132004"/>
            <a:ext cx="11013857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Common Pitfalls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5C80-5987-491A-BAE2-D15BDA48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35594"/>
            <a:ext cx="10689934" cy="356618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Lack of stakeholder buy-in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Right-of-way 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Utility coordination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Delay in design and document review 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Permit approval 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Constructability review 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"Scope Creep"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Construction oversight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8B798-5933-4E8B-B6B5-5EFCBC37D83D}"/>
              </a:ext>
            </a:extLst>
          </p:cNvPr>
          <p:cNvSpPr/>
          <p:nvPr/>
        </p:nvSpPr>
        <p:spPr>
          <a:xfrm>
            <a:off x="432132" y="1369244"/>
            <a:ext cx="914400" cy="914400"/>
          </a:xfrm>
          <a:prstGeom prst="rect">
            <a:avLst/>
          </a:prstGeom>
          <a:solidFill>
            <a:srgbClr val="FB6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17442-67D1-426D-9400-597ED66412C2}"/>
              </a:ext>
            </a:extLst>
          </p:cNvPr>
          <p:cNvSpPr/>
          <p:nvPr/>
        </p:nvSpPr>
        <p:spPr>
          <a:xfrm rot="16200000">
            <a:off x="-864001" y="3725238"/>
            <a:ext cx="3506666" cy="914400"/>
          </a:xfrm>
          <a:prstGeom prst="rect">
            <a:avLst/>
          </a:prstGeom>
          <a:solidFill>
            <a:srgbClr val="FB6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9D22178-E342-4F9F-8835-362D09A8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62" y="2804880"/>
            <a:ext cx="4014054" cy="267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29B7B4E-BA21-447A-9A43-D18BE72EB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82" y="659870"/>
            <a:ext cx="2711534" cy="165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98B77B-9054-4CF3-BAD6-CEF634586332}"/>
              </a:ext>
            </a:extLst>
          </p:cNvPr>
          <p:cNvSpPr/>
          <p:nvPr/>
        </p:nvSpPr>
        <p:spPr>
          <a:xfrm>
            <a:off x="1489341" y="1374448"/>
            <a:ext cx="10221237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2800" b="1">
                <a:solidFill>
                  <a:srgbClr val="B09133"/>
                </a:solidFill>
                <a:latin typeface="Arial"/>
                <a:cs typeface="Arial"/>
              </a:rPr>
              <a:t>What successful projects have in common</a:t>
            </a:r>
            <a:endParaRPr lang="en-US" sz="2800" b="1">
              <a:solidFill>
                <a:srgbClr val="B09133"/>
              </a:solidFill>
              <a:latin typeface="Calibri"/>
              <a:cs typeface="Calibri"/>
            </a:endParaRPr>
          </a:p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BF0B0-F67B-4B3D-8DDB-4E53C7D4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8" y="138543"/>
            <a:ext cx="11859491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Keys to Success</a:t>
            </a:r>
            <a:r>
              <a:rPr lang="en-US">
                <a:solidFill>
                  <a:srgbClr val="B09133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B091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5C80-5987-491A-BAE2-D15BDA48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98" y="2429105"/>
            <a:ext cx="10689934" cy="3562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“Shovel-worthiness“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Comprehensive understanding of existing conditions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Clear understanding of project goals 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Stakeholder buy-in with documented project support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Well-developed, constructable design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Clear and accurate Request for Qualifications/Proposals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8B798-5933-4E8B-B6B5-5EFCBC37D83D}"/>
              </a:ext>
            </a:extLst>
          </p:cNvPr>
          <p:cNvSpPr/>
          <p:nvPr/>
        </p:nvSpPr>
        <p:spPr>
          <a:xfrm>
            <a:off x="432896" y="1374448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17442-67D1-426D-9400-597ED66412C2}"/>
              </a:ext>
            </a:extLst>
          </p:cNvPr>
          <p:cNvSpPr/>
          <p:nvPr/>
        </p:nvSpPr>
        <p:spPr>
          <a:xfrm rot="16200000">
            <a:off x="-872761" y="3725238"/>
            <a:ext cx="3506666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B4D029-E9AC-4489-8BAF-68C42924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406" y="2938510"/>
            <a:ext cx="2735172" cy="1823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golden trophy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DE0F787-8314-40C6-B8D9-7769FCC30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05" y="417202"/>
            <a:ext cx="1408642" cy="17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9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IIJA</a:t>
            </a:r>
          </a:p>
        </p:txBody>
      </p:sp>
      <p:sp>
        <p:nvSpPr>
          <p:cNvPr id="8" name="Rectangle 7" descr="Enter Chart Description Here:&#10;&#10;End of Chart Description&#10;DO NOT ALTER TEXT BELOW THIS POINT! IF YOU DO YOUR CHART WILL NOT BE EDITABLE!&#10;mkkoexcel__~~~~~~~~~~False~~False~~Falsemkko__4HooU0THZk28POP9trq+pbTvvzd/gcV8t56cq85kb3NDTsUhojRA0EsgEHHMH7oYP1SYpn09ysXVivguJdhTvfyVMsBLTGvcX7WPTor/CmVhEi4uAdQuad8hunTDmd8Bpz+zUmpe+dm4gRvZfH3DYei9iAXRg1baRKu3gfGfV5ObSWAKcFWzflPZ1O4F6TuP98hcId40yuOO9FsCnTDUJZpX5NAfMNB4mABs2EKsUD5QZsHI3IxjeXqIkJtMUyA7+5dYZPKFZI67e4dvrNY4Z7LITbe/3jX1g5E2U9PWEYFeWxdOWQIuz0gXyZDmuY9sD5clL+LAwgpli9OSHebuGc+KTR9M+MzQwyZbZjrdQJ6v244jqUReU6j9LMYcoSybpdAWmxrs8E5W8xQRSUIUVnktFkBebpo7wnf33CzuByv0et8C/48/1/8hhR6xEJvZiAPQYC4KA3NTdEAUGwLet9/51exnruUHNxzeQRiCHvS0scBpb/26bRLFZCi8c8tYQMr86e5swYt/Oxp50Wkk1vzdE4TH3KwkuSyEfYCKkGvrqWQ2XArVBTUgvPIXjUdQ0Qa9XPC8MDHRfb5GGOyDt26xioGdl2Y8wjiKlrzrgHfwefdaS1B7BTKTCsq8Ni3wQoCx1cPiu17Xr1LeKtL74UbzSkOoiSMcnfcyrcHCmM0XTRqaSahZDSN7Eff4oBCUSRZxZ/LmkDmd3cyPOMy5Kk3Dra9ElohcCs7sWJ12unDDR3VWEeLl6JBP+Y4Ac9YrL8oYMFggDujK5itdhrTxawPWOBYHA5XolokF9Ufqrv6OBipUBEXotxJIcqUoWqcAzZL1pUUjpJzVC8+My+A+DJJ7L2oBoTbOLslyIaVwKeYVvU3L4pO6FE4hhxDrUcPptkrineatJO1l90nlJCg99wLF4Fo3v6xsoW9HMJd2aogdienSPW9J5c/yXMbzpp7wtADJsbTU++OP7gjv5dyaQOoKnQDwZobHmlUNYc4QxmhnfEjlaUULLRaetfWcHxAcmt3if60A7go+jFF6Wbw4oGaJaPtOnunGqZTH/SMePRd+bt0aqkKKl9iruvFFIw14NsPQgxftO8umwsTF0aSQzGSqHuQuqgXIyCGDd4PlMhTxGGJLmcFh+mT719kfEBPFssxtmlptY4+46y/3ZVYYCnmveGP/GJe/OPaABEUpt0xDcBp7/JCOdEqGxxk3NcvaEQaCO/XzL9aggMwwowUPqhpPMLlP6yly8VDrfRSAiXDzH1z3cMVumF3Zp6GN838EC/pPCxyxgX+S3vwxIbQZrVYke7kOYW/7BMSMcKe4+/4XhLMW5pgtmemF3jrVr3MMlXChzwlxNzFLpUUCQxpkEk22HDwxDpZq4bdupsMd/7h5v51ti+TkD7vzLZMvBy/zv+wz5uZRjcx53MrPSFp6Yhy5zUQTJEtaKfduDB0azY0aP61fHwQNV7Jx5WYWuMY1twhWeG4JhHBeTYY5Rix3C+juTwJBrT97WNlj0OJlp+/sIMJznLwU56AWB9p/c00prlNWc6G/YqktOlHdhLgf6Scr//fitkLrrCpPiEBVo0zQ7CzxdTRBR4NJYwmIi1z+S2pB32YLKcxe68Z4dfwZofcFgoMAix4zXiGGSD5BcYBMRqDTm3TiyL5NkmtZNmFFv0uNf9/pEfdTEiMGHTlrLxHMa5VjLPYsqiUcuwCCQeYhmXuSBpGY7ZjzF1ti4bstyW9G0Z69ISX8Xx8aN6eNoGKU5jCgjIEyCR3K+ep25ozKqDARq7sKFGuV6NPYdsz+J9TuUSiGtKSq3PiYSVNPveffkr6JiZFbxiNTqtzJySrCgncJzoR2QypsFcUnjSwkB7GeS64kHOzcPFTi1exJeSg9gBOaC7I7ZJx2c4bc5J8y/Yj7sdIEdquoVdJjk3xJiEDUe8ISWoTFk9IUOZ2x8KMfk/CfGHAGwre8Cb5DE1Tpen956Ifnw1RR6FOABxvEXHw+zep2XdeVf65QfgXGINFeaY11iYX0aLX1coxRJGQ+2+1zDXR5z5mtUnvMwGg4AkJft+1HuNFeit8SNyRr88x52Xh0PN2ngWbvQ2wAj/Zuq5eyPDEAlnQo8WUtOineAlmPJaVkRY2Tdo0u+h+NuXfb7LhhWYD7F4Uk+J4+K7BM1NZK7+KINq1yc3p82d2JANBkMfAERgqaLeuDnoXJiUjPiW7b9SQaWgjnG2o5YfcpQVb4fgO9d/ik7k6AIBcRYpAzONXYE+xmzOuTQRjjECLzZkyZNn5muSOJ/299B2i76Ow8fpNsryht1yggDmjZjpuz6ZJYllMOIEgYjllcydUTq/Q0DHAbLUtnDPCGH03qNJxPLBs5VozfdUo4Nm9WXsNB6/mWzFG2Tr8430Sb4EDpxOZ3QWwhmX37hcAwdSGvmiAOTAPjPlXMWolBIo4So5OJwJ3NLDx9eBJkwvyg/Wm3PvWJ1Y698rmXECVd43+nxKsv0T9PVdKhjlqqvr8jBnpqUQ9QoB4DwVLtvfSbHmqY7iIkskaj/CKNdwV09A3OYQtAfxPGt8zR9NREmApOl6Au9bcZROM36yqgfj9DsQKBQROQdhCbKiUxg2TSiy/f7yYcexDA6tAEF0jFu5PGDeuxisPGCt6t5m7kjDDVIh6v2jIx9BnqbJGzFMofcn1i+qV2OjhjZ16kNGTNRU3HUWiB9EVLsc1MJrPCp1tge31ko0BGbJ70OEPbqdWfGEBLMYSzKi/AQewZ1Isxgq4ZydwUgPUQ2FMxepJ3oO6V3epZzOKPHFE3fV/cUPZaceHXK5MvZA6WjgMGBTJFLohZrBoAz2rZFdJ55miGrxrEDN1/NrXmp6scLzjKVCXXoglAzouUUqdoIbLZTq+U7qngm9ggcEV59WsqVVHWR2VRnJ1Gn6pbZLMjHqzjTKXntZMZHkcEv70Gd/9z7KVa8tBmjBv5hZRFDnCF5gocsSA++1v8ITdwcQqTeFboR3LuqAzYWRaa9Vq9HpLAxACgQl9gsghh0f1QPbwdgtQNIO0cAkoLNc0wtaQ5Wgy7X8WJED+MZI/G6fzRKC3TWIk77yrfX3Z9Ir7vS7AoAXcieUxMd+KlnqdR8ehvc6RLDSN4GsXZtpAOAq4eP0dvxEv0dF7awGf4v9jGqSNobObKtvZHjZfJZKRYLkPrwgFU/42ZDi0gkYsvAbg0i2wmjBdVr4g6Y/TKjJ4ojiYBpoel9z4zhlUxt9n9645bdRMZMpF+HiBYR5ptMogMEMiRqeGWty4Ev4V9NiuxoXPn3VcheahJdTWvh0BiXgBc3WxvHlWfLNdklZZyGqRqsKQTwQtUyDlDUTtaQvMtXSfM9jmUoAxWPOK2X7buG7EiGKuSkB/3JA8mBya4CXz4CL41zxXA7mISGg8Kpe9KC+9iK38Dktw9kGpf3EsqHOTWNBo2jUNDXzXCQvR8+sUtolsr0/OD7Mp3wV3GOdARAzydXbh5qqPt4mh2TBMi3EvzGAof37tSs+33STSWjaDeL8VAWLM70NFiD8e1xgBgu8CoOfDc0b0S5zGmp6ciCWrMB11IG1Lz+y4cwxt2X+lFC27TgSoua7Sji8kvaSaLUMwRGt1kQJl+OuOX8raU31YJmudllXfIq1q+0c7CRhROCLL2ks+ziGJ812hjywNRr917HbrvhIXQcBrLTEZiP2z+IksP5YEiPBzhvBf/mXe/Z0HZwhKOSRcdfEGtDuMc15cLXnPcxuutg9mT2SPjf7j9vhlD5g/wvHmOPW5+6XvemVCqYXbgLPi4PXyk4dH2cxa0+HQhKRU7vPU7CmgLKis27akQVRBS1KwdS0c76oigTF/Hy6ILegXDqbr0PBZ1mQbNrrhcFjvcAFfNF4hIv0/NYK+Hl5PGZIhrdz3SxAV8oyHKxgK4EodGAYpj5tKrbaIfUef2tDmvATH0oG0tXR+fpS4Djt+xkggjqqnAJZNDph9noHf2Ifwtqri86AABVxiKA78Jufpa/f0VMPJ6k5QYBdYMYySFjAiZbEN815gfewxJctDq3Bfys1ea6vS1WTOnrNQPOSboLsh1NsWVILnXB1e5MZpNVT8X4j2xdynJI/bFPujmzwQEWxB7LfWJvjkxgS5NuTpbVuow156BIDfI+ogHQg2pq2OyHCRfyVXd+4fShVwqKVYfHFNSuH9x3SIIPDCVXiY0L34UB1iLqCnX+94ro//lFoTpE4dbnlF2h6cptdLj8DkGN+q82V6g1Jqs+I2VHhPGC5Q9it3ozj6IzS+d70ce3i3jXZp/T/KkPw1oCHE0VwD/Xb468movS6aMi2/zUi0eVGQhCftBKVv1EjQ6K4HC/eqF5V30Kh7Ihiat+jqUanubjUJJ/HLcRl2gHdqkdhWKsPDWkij7S62OFzREaTQltoV0qee09mI4PiLgsWXZv0C8e6bheJtNdv1kl1AT3qvc/s06F8eNLmYEA/U5En7axrfJNcMPaMWR8XuebymX6CF6WrcJqByoFMIB1ZGO8pCjYF87Qg7h7KjYF4hHevqdg/8LVh2GhFgYC+Iwt5Ux2Y4R4+spF6AOOKRWyR4YrmGrcTzZuO8TcXgpETX44ZEcFCLe5CJNu1lr4dx8zT6/qBLjf9dJq9SxxMLE7/SXSmH+pHHTuGWd/0bcy4mpIG3mwF3/P+g2E2DOkXgkQ1HZVSUMRg+pIwJEpnCrelvm8lMqokp+1qtPzo9peOyBd3E8Tk8g3WV10EnUf3d6IYwfZQ/F40A2YnWJAMmzNgVeRs8xzjNyX7YBVAf5g/uA7FRXIk+RZG/pbU2siZTSgtZfWPYcZ1Tt7JAUq3XKpjTkv8YrflnKC1OEYPMqURfCz80MrayctJcqKQu1cvR/PKw737cMrexfpmKP/ooBvnerZOrrbVzrhYvDPX/FKAkzMjVbWgd/7ppoSqQiAt0x139PzpWEASJ2vh2CXOilAasn0+3ONnzqxY8neMQ/xWEtByE0N3wxh8xCy2Gff67MXi36kUVF7C+oIKWTrYJUS30DDVaJ0YgP/wZdjEsHX2x5UQPfvu7nvMZHmLjtnPrYnmnSGHEwHPfCqqfM0czmqgh/oDLU3OeF9vs2wD/d/IuRZhVsDGd3lm+QcAb6IOFuHVaCBlCHQK9sPf9bE51H7iGRB2AKHFVun68Bckq071T/b/Lq6BfsYDR4vll1he4y8kPb8WrEJ5tjFuwPdFJzlc79Y4tFXWhI1m5il+0vEgu1HgcCLyvaiTc6vYfznQsI1vxqlXgEqvrDm0LYRh8s0PIn0/8Dl+UAG2cXPgCRfDF0NWebbpgV4BxuJF8YLrBjWZMDYstYP72dySuMqvTsNT5WM0NcjR8xRKvUjHSN9FjoK1oi3mqo9HBTPqLHw1YJd2RTLXMdwaFabnVQiaY4gfcDV5X3ALKKW9KuuDUx2jlD9xIx4q4QgGx0NbAqMXqonFKZ7Prk6r6JjzXq1yGaiS6Sk6ch3dg1TU5BwRq0X3571VwAi4PAgyCHLy027qTAGtJ4CsGfkoPJAriq2qQoJx80gB//LPWJ+m5m6h789rBaeXhbogDjQRc8dP9JB/ZZUNpVqOcMZuWFcqKe8kYv9vugJF3Nyut+gxsPFFD5qVgNAr4rJVo7lW+40Be5IUQJ/bB4Bwwt0xIDsR7H0PmKvTLKSMCnL/UW8JN8aW1T3HUjD/2RpiI3b6CJMgyEMtnxsJGPGdo/wTIDG7By8khod9PvyjrAqEFJPyTlG+uvvSPrIabLyvC5atKvmt7s6ecqv3ftoJTOBSR//JMIJRVrhqZdvteaaFglAF9hXR8BGPU6uI9dvRTjhLfvaVDBP01W6x3lV4SffDG3Ccs0au1k/cdg6J8CdT3J3LpK/zfJlYbG/woDf/4p+vnjf028rRnHbVUuS3K5wj8qp59yx+UMgV0NMYl1fAH7oH0RqpXC6b5Nyg5GzcRyPy7zCdK2Mrg9wt4xCDllVyo2alh6Vl1EQS4g7XvchNTPXo/So6KHlC9FLAfD9z7Q9e+egsg2Yav8r+bSvQpTaZEwmPAOB9fN4d1sTKHgPDVuznCAJWziMHqaAXpI1Gh3rjkL5T2dTBBtTWIfBVA7BA3KN2lDr0DBmLKmik8hYscyaBDeYSuqkZxARNf7IzN76+Un7UXWd9SXeMthFTxAZGAkgJwIyAlJyyKs40Xa1biXI2MrpFVrU8/mDDip8tvxVxf5GJSe3czGL9sHZpE+blDDFnMLbgKMMW4Yh/4KFKCI0yvHvDSlv/cE0rL52p+cpKeDms/9A3U4m3fY/Ag0VGmR+vMZuoXZoY+uEbmX06guTpyh1/D9C0VabenRuQ7Sohniuv5s8nNleAz5Kp88MRQHpM3a2PMAJxfTRrapswVyYpyEF+QikKWlv2jAp1IpP2ikam6dJK2wMDFiHiAUlxzmAuoJBt2+vmhl7NdVFCiVoGAbhUDTUrBiTKSCeRtKF2t58qm3F1ckHR1jzNkgI7eJoeXX65biNPFSZSf13FlmpEGA2jyX65hSNtZUEQdVc4gAwmE5z7BTlzthS0BwLOTsWbUJfNqTeqggJ/wzVhLzSnG8MFUJQAWO1oenK5eTsCLf9gp4F2OUUs+7r72UeIkgj/uEHn0htoc4yE25pKF9WHdTupFGhttBojwrDDB1LV7BXORGNe8nKU/441VteOfrOStBskBwl5gACTfs75j/HK0GrxDa8e1AryHmvqRPqvwYULLHF9aBrBMiylbTFpKWpK6BspE2hdR7PNURDE/JGOxTUfr5CCVt1jHMi6v8ukuNJ4BH0KF0p8pUrDiGHhXW6R8U9jO5cNbp9xxWDuuqL+5SoF/xtfUcYhjM8Uid0p1+ttQrLz6BJlOBBpmXuGvFtRVXlUnp2ca2Qjysgph4jljJFweJnbiuB9wRNzjVIgZ6f0MyczdBqIvutizlb3ucgWJiWh93AEPBqocAorIc1GxcaAxo0kxDtLuPL7Mp/j7ZKqyiEGYlvFiJQqxLaMxpHzZ4iBwja2idM4vawi1+t3c6ozLC/Jou937M+fGY31ryCpvx0y4MHCo7SH+JPf3FbRwcw2OL8RHfOo9Yk649ZB+F0/5hbLDcfizEwHkGioEZaMs7lSNirj28jU9i7kbXV4k+1YaXe9xh9U2d7TzQ8dqBZUjXMxZKuxLy/OKXsQL3J71bWTUm0FFTxv0fPM5QZItMf/nFGYoeqBGT98Z7JhLDCl1jwj4O/UtMsPxfgXFTlw3U5a5B85+dX/rlpzqBAxsnivtIjHLwcQmLayBW3ZoKBmJWk7Cgem3Ckrt1TlH5wgrpQcBRxybw9iRFOdJ+GL4tCcJuN4LWnb+VK0prueRJJ4bbXm+//uKBmO1ikaL1iav0iZz7eq9CkOXDb1o3Ta9SDTANnbtwVqdG5WTcZLu/FL2+DFUzrYSPZcvcRl1RuTMUCn2p+ZIFqtb2FT+ckVZvIWdcOKcTAAvJguUKZZj9yOmyywTF7+nsQS184ske00wf0TNaD8HEgejhuLt1QVWqS3XXbERbfrOvJHQ1o9DJnJbbsVS5B8BOzkez+s4tNRe/aQrR74Szvkl6dlvknk2i5scsWzq0S3uWY+NZ97JCtjTHTccdWPW8QCiuKleh3o5+VLtS53l4cyAp2P3Xh8FLDDg43hn4tB0DMYGEkV6OfenNDKE76MLv5X3RaWPC8N8a4qkewBSkBVByHYozjgrIK8l2Pi1+6wd0ioQQGyg4z4K2OOBAfLisGB4jTs9+TW9PFQFVv+KQHjq4Ct16sxfvHtj/X+piSTau4D3+2uIIVrOPxrMU8ocpl86MWdq1Vyc96cuYV7JE9DC0VGfn7sFLK0zWlhnXFEz2Q8bnBrvpSD4V2gdg/g38irANgjh2/otSKRr7ilygOHBT4JB7RXBLo9KSRAA0u1nZeP3/UuwlpTlBIUJrVLkv3keNsG4VZVccbkwZcaNOwyZv+Tqs4dS7Y4U+AijUuJB9KBQCSGNY6FHqJFVp1NYS2UoR+OvMmQVp/8t66/Wg1yeMEu8VB+ZurRcnjrbnSUAE69I7d++MdYykwEPejgsccPOgJ8YjlY/kIvbWRoTvBuOWipfibcBdWbbkSxZhTRlKB+l9nvlP2hUDGWHFG78+LhIdLk62UERJfqOpZOo9vTsAFdbqdLiSdu7LZsecLTGbbxfuteZ+JhXvf0uI8WgQYZcPCSiaDtN3tnW5IpqWLJW4LBNnJyDEPUuXD4I3JiaewTF+X5A/4zr/MjYZtrbnxUApPeVLxPzmBTyMZJWOLGsgp3vvkNRajtPNXYAQSARP8622dY2sxUSCbX+F1tTc/0fSl/cVghtlx9RDJPEPgcV0ePhbzzSzrai19e2k3PbWXpjRSvXFuSW2NO22+yDTMmBaRUYtti7Jaq47NdUoWe9RNPyJJIg6htb+fkbNb+rOEq3gBXzPx9N4omtkllotmWdm7OJtFnfb3nW27gcWp7hiTG3lVBfS7DDex60UneNYHPQWHZqxHcv8eZ/3xRfKo4F5yH9UhWzr5G36qaRCfqIrE0Omz+AA6kfnzBi77H/1Ooel5tUGwUQ+BvFBJ7nDx9H2UwObpcEQNU5Q6Fe/ZVtXOmVZ4g7JXvK1dmX+N1t7cpfBqNnyinNaCROXK/Ew/uVqDbOLYZzPcgHitGNylbL+7Zb+RWgTHw80uSlZ3mtKt48L/IVsCC/q6nHizH89/w3IJHGaqvPwcUwe9oPLsQb/5FsAllIqdfbmtQ4M3oc7SeXcIdS1gae9a2N2NtUI/Vrl8iFKEYs/ZauE3JAZkKSi16S/HY1zA6IWfQLFHmRBGTCrKVLvd/PWUlMKFDvOWPVlkKo8NZTbmRUbqunj6CjopeZukY5KYHNIsKxBtGCy3mvqSelcXNCyJeFYVw1jByElvd2btWWfe81RMXViw3OCspouLK4ww+d05ZIgi0/GKamLNHOsXlWnsz/oMW37/9gZ30L8Bvj0Tx3B3ULH27k0pZmrMINMa+bYhPO8DCvbbTzIQeOQ5veprqAHxEeVQH7a0uQkJ7Ex7OG0rwbQn+voyB+co1boMXFoVEgrRolvzV1uWVinvpTJB7mG8XxkOQsrFk+IxF4ujOH9D5Uawv5y0+pSXxbZiRCdVpQKq69iYfUGRoH6+VlcoYb8Qj5BSergwMr/vdMNJgk9dF3Kv4FTN7skcOtYurRHQdV2F9w4ZB2DSZb4rRGox12tTaIcjrfTtYYdzEOB4wHcSfaidMm7dJtA76Q58/OjIeqyIJjNE7gGBukxZSVTlEdM91CK1Yw13cW55xhm0v+yQdrzuv2Toy31LbvSmlVuEaE3xL8Mrbfcv6T3BPKuS/6+N58cg2ohHVtTV91LqIO3GuCYUlPjk9HKo51sfurfpTwwMlxurlQ8eFNTh44cPz+hV5IOUcvMp8VWyDwGFVR7Qut4070VaUV7Efmwn+PIe5uKrwPqyt3TYmJTuVKHtgE+HqNYq4n/czp9Hmn6/xxSH0VSqgr1NEPiO1Gk038DkT+XiqvUEP8Frkv37B2bcb+mC4GYp1+fTKiDIOmOuGJmcRHDh/mkxGQs5yzD857+uEsGa1K58N9F1R50Iuq3+zTkQRz1F3btGD58tklzWbhbZrvjHcXDwRE4JJVQ5YQ72YCiEI7eUtB6EC2skpfc52ul2Ri9C4A9r309CINm1E3X6NDU1Be/KUKDiwa1qWEYDAdxlf5X/LEf3eE2NSd1RvjoO9O68T7pySsYBNjM9awIbJs3G1hOwuF/3Ftw6J/sM9IpYq3hjhqGkxvRab0fREWKDmuoj/eLVahpvPeIDWo0ujeyBTiyWM11G9BjbTO5l8QA3uAOKdDcz5IHuKhQAFQRi34ddOwUZOSRS+Fb94pq3pA/bs29BWJANzclz/5nkb+xA4x5bnAYRubwi82UunAGebZZUpFe8DBsJ5vxleDN4aktNpgHVvTE3WsRdUNrnOtizlkQw60ZCvPCMhtrlIStIQrGOwlutdSde47RKm1jP83yct8R3hHKpdGtMeWKgLM4VrsvmcfSrcBhCxrfFe6TuwE6jtOkGOUiiaNzgRQAztQqorl2bgrdVd/IfuNzB42pdapeBSoJRE+kIi6fHuTgMKh7qUxUhVDtctHZHPdCZUnD3huVWi6u+gauNskWrVBScHDxf64auJWxsTnA+63vGr/QISkQW4ex0DunzS/q2FIPDZfGfIuvO1CcLvArvpN0c1QcW+DBWZs3jhHV4JBvCf3+YDOmPZhdp0/4CVZTHsqgIEYMbeUNBw+bFyCDhkPnSbzPNbvZm3w5E8TEXYQjM90AjNv8B+lRdfcnUWNCq3GQ9J5xKc+RLyAP/z765yMWn9uw/nPI8Js3TNdh8Ey/Mw52yl6c6dcJud9827PDC8mSQgskO0e3V0moZVrdhttD1AwexZ0Hbp+zT2EC4Kqus7gMxpD1f22vFXfQIwqkDkEAcstfxlHs6gQdNkB3JK0hb3Mx+1u0YpVq/ykoaygckvrnvn3kz2YjGtyEbg5aWyvqnJB42cjONTLXKvv3woWKwwIGgVA4ay85TAu42MB9In1Y0W8/BxtaJcFOVnr4wa5xjqXkhVNfNQlQkBI5+GT1SHJvkBftrNoeQaLlANj9fuPjCp6r18dzK1G3yJghhXDf6f285ji8+vJDSFx3k28fnF1XWxUpZfujPJDOJ80yi5DRKIGzjpbZcf3a+OUTXKn0zyKniHV5ZtZB/uC6VWnevW5RXIRB0mODwBPom+vg31EYYOxFe4CyLhbAB9ypWyCXJBMKYJtG/oQEbHA8GzGDSPJYZTelop3a1u9qC/B2eEOI/RRK1Ee1P4E33LxBm1BhL0wro3pzS72nSWMtSiYDmBiW8K7Qc6VvIFtWn7LmzrketcMj92358YBc/Vv61lj3qaOoKiWA3mwQOURxzUSpS4ZfvXx1ULuB23KnpvFyEpAg2/onHjXWwJv9S8NUd0fr9XyQA9ycJbcLpXvEcPFyEm8dXJmc/dMNhsi91NSZ42Gxq+HoiPHpLFaEW/dLtGecjbNnRmPklKEnUwsYnxT0LGnFgQ8J2LVvg7PH6HZgXj+gr+QSsNSPIwFZhPGCE+NlegJ3Dek5YEunPijE30yX6+q4G5JX5HCmRrKqsEKd+SgaHeXFCPptlCx/eICmrFqIQg1Rx8qGW+T4jOrcpGt3qZAj136bWcF7lNIUzH1iBINvpCaHOZle0YgBa2uhoK/RS1AKBlM1bDSWKLhsLhL5hd4E/0WmsWNcHHUakQmXWpegdoCldcntqP8DR/4nLiJbsucV+Qgf8B3WhStEVltC8mWRaM/u5wL7bxg7O2hWXk9RVq31MiraB6C+sF+oYfyMRTla1DJtoff7iO7lbAZh4/dt82aT+ZFOnXXh5Kx8WugHvOCn4F80IhV3Q6nAAA73M5G4hc1dgx/40SnSFTHs8s3ovQ91ktGqGeRg1XgHXfeDdphRiR7tc3jCzSh9DVh3utdeC4lOoiQftNYTjcjCuJuGTAWkeHpNM8FE/6xw13tcf17VOJLsPfVHSbYT5cArDEbFOquDemQjB+4wGdA7f3JecgxnYRw8Mx7zMmCuQCt5L/eZm3A5CUyv2OET1d3+9Tim7Sod6qoEoDHF4UGT5D9mChNMyxcFvqOHWYqCcWW/XyJDHI3gX6B/21XrU/adJyoAOGONZFuMKCoekjbHzE1PBLD/rPCcsbFBpl49jj/tDdtZ+xiIQTSSJuynvgrrNW4WvPXcvmaitnVi/GYh1+9pP6VzlfLBfD66fyujlPkLQf2koX+qYVq4/QRmCsD6a+S4xhK6WBFn0wCn5a0WwwaffHl1828LkSbnRAcj21H+WnyNQsU96Eq4JP2xHXlGjPgQYGmJHn2JSX/Izktj2qlV4kW2QJxGzZEf6ID4Tj7qgRPo5Dm8G74HidTrXlTiW2CERXSk1Og7nTB/OSzWK7OKKA7ZZfZdNHybLjH75IIbvroALvErSo4lHPLw9vbvumDvcQ+L9EF7S0v21DPhX7iUB2OUZwdwcJyP7NHTuvtFwMqFNl4RI49iN7nE34q3dv2Z8znFWkFyR/McOxixVhpAIOezY6AlUO/0Zh0JbsSP566PZqnuF9g3ZQ9+LyM58XmZ/alssJYd8MTMP0nKKvkZS0NHpYOwzvWnfxnfwjlxtgz8ZDvhRy+YwmqK6UMsUQ9JFdPFl/Mtn+SSX+Z9/+Uwp/AXNhtLNZj9uUBBknlng9QBMFbfPLJX0FwRE5B9wFl8M8N1vID7onewfLsgVSwhTiWcy9jF1h0KYEwbYOnQGOKR9zaMsZYC3z/WMb2zFYWnLB9w0bNMd3lOznLpuqMeTRFw/uRckXwm9g+pQqjF6QSOtZrZiCIE6NF+r3ouGYC0cR445496eYiPeV2BwXUD5QjqJm3aFGIDMRbnA13vXSCTr0h0irj5YcpnHVA2abSsC7Umsp5/YS6qGDi/t0rexEjnFr5huFc0g10vhmGD52cDzE15f553XFOlnKzO21Ecl1SvYhKnyzhue0QEQrKsC3nkg9TRf7sqGayA7Wjs/ALZWii/unBvNeA/ZvCD0aOa70Au9jMsh3QQWYhWoQUCF869TfhqArsNhwKTR2Mq3wmp+MGycKoB8IH97K1Ufv0Jxr6nfelcDaK5O8S635+VEK/63LceCrGsUDZnJ23ctkyPXgC+Pyb15dyofPqqSbLpq/ll41+Q/tE9cJI3E0LLCStSQiQIwzhbQy9ouRV0FSb1L7xKNR5rzQChqaTKy4c9K02TpbxzK6PR6wIfNSGPUeCGp6b+Yvmp1AdueFb900JoU5vpXU9wlPASFJ8gwS3hGTnIQOfBjjtDgy4MrwbhqWRkQvES08GRea3Zp+AuA/QrU4JAqPQQ1/vc+pE89wIfJ/riYZXvJumgdDquXK5xFMkJ5Osy7HeL1MhhT5VAAd6BK4mzFNF3Xhju1NriLQBcTjs2CVlClpSid6uwi+ymkEwwKGkkgiMviqGsbvGHQGkAjMl/Z/BgmHiLMSk7CYygREbfNYziKziXitoeFA4O4ikcqtQUxMHLmecQzyq4UKLko7q4IuYi9oYzXodIhcVd9ZI861znpbvTCr6ZgbhE4bC4rBF4n+D3QDEa/1MPttbZF6pMgAfdkKKLXvfhvXzkdXmzo9NOh9NDbEvpB7exnDQ7VF7k0lJ9FQ651ifmDPZeEFBweCDmF1kFKUsurDtZjLaz6Gu595XloMG24lglUEZJg9ZL8EyM3h0viIsiKC+84wl5UVDpOEv64P69ZuxikJ+gk0cdEGG3AAK8SUlhg01iV6ymu6AR72QnCFRL7bTd/AffSPkzyTSQZ394ORpaFH0p/xpOkMpwYM+DQLRf/2udfdXOjP3N6e117OnRFahughZKRkJbQrIObJeHcIxGpajx/duhuDMxT/DopQJHME/GKowm91t83N9BuZ9IJ921/tNtY3heD/QOnzM6BrmpDM6RfKqzJnamXKQiCN6u2CGGEmd893Yvc+EpB/ry0UepyFyxPm+R98WHgHCKCEwSsukYvUGv5haD7360RnPwzhU2eRPGZ4/vrn1qqozsvhbgrRd56YuQBGfb2VnWBzExoyRhsSH5XXCwirYdJr3ndmZusF78jUKdHB40X9AIbtkp72tvOL6XrF8liGYIaqWBM0xTGxnJWnBSizkT/VG8DZh4rL103ya/lrzp601E7K7bOnNq6cWO4DnwQ50YejIhg6OPzXZEihtHvQA4bpF2cOebHu11JotMvwDRedRDMnkC1mlkwP0UIxEJrmSLx097mGmzhq87k9RCeyTpwe6YV7SIRGM9qEZXoVMATvMBKYmaw+oTBhBSiNTzUrSHVhus8xzVZBLi8u2RwVUt9GquR5HO5wdG6wsPae0IzQWdEc8K7Exqzai05WSEOy6Sf9NfcNTxXG9dpFlkxV8W8SsQmE/n/xYgIC46coV++7rHizVIg6a6RZg4InJHe1nDT93+4+u4KNsljUhyfRfhRUF+aDE/q+zCFSkk0bwNRNfms8nl3ODR6dnKogBaIvD6tGMDpy+VeRONddwGxNjSfFW13g+l0AJjqZDbityoK1ZUZBxztnvvCB56YzMj+Fg6uoEzkhGfulJRnxdSIKfEi5zOtvpdbOpgLArtEL/eGXxSi0Ump1In6D+VDml29LwCLpYVpqqA5Rwe4wU6ISTy/7bVDobEPJfG3pcsIDrMPFjzzavPUAyuaCruSzIjkaNDUtprEAAxvfKOF3Pmv0hHw+J9yGyy0fk2ALLCfQKJSYGbGyY/NEslwOW4uZzTIlmtXS/eDyXBNRFt/KdbvWKQmm2wSk7QKfitfbX4ArB5WouZxA3QiYLYf4AATEzIdpkWwA/ffN0Uu2AEFZEpza0PJ1sJKzotjUQPNFEKYFYpSRJTFGnnQ9jlunrYJyL9olQUE2cza6eQ3J8WIw3SL/Bsg9RMFFzCNRFu2vDY/oupnolU0pk0vaMZZKOW94e6LatvFIhqWWgNmmjGp92TIXaiTmPYfV+Kv5NR/kq0AMCkyRU3YPgSxqi2DG70e4tm+/QGY/WOU67Ueshk3Nyf0vW4wO2KKqITFSZftykEDZR+4WoHy0Hev8ryrUtNw71eJ+OMiHtnC1AgkgyKvuPV+OlzEbOvHsf6sA0SRPSBaPxGBqrDV2egFlNFBIq8RQCsiquTUO73tC3JlYGMsaN3iuLLMnTNemqKhhqtFLY/tuZE49FeTIOl7tU48TsnI3K9CDGJhc4aJS7jqyaBa5SvEhtxLs4hMhirF0wAvKP3CoykdSoj5HE3tWOKZgNH58yy2Ui+cmlOw5kZyBKxqn983QJhvONIe9tmSD1xkcLG5784GHBXYSWAk+kMlZc4+XZCFFcFl50mAikkVHhBQ78PQi4Qze6e48p9S/fRlpx8hGZe3NpuKdtXTSPykf+rNJdsWAdt7FTkKvJZj06XWEvAhK6Uxhun3ZQCkqVsF100IB1jLkCiX+++LHGCuFglaZwD1spXezC99bY8dsVo/JKlcUWGsf3OLteHs+r1Sxaj2/N+T8VmKaqgOOIZzP4LqJPyBtfduveHlkB8cPZfgQ9COqY+y3Yeco7nnrk4os3cf/lxhEPZtyZ9GA3zlXz6OuTqmnnaQgxS7ogOXB9Ut8QR+3tW6nx6RXx/gVGCBCSCR5U/B1QyY8jEV8cDpR6SKTQPtvAvG0HzQKDgzYB3d5KK199sYaOafTmcpvAouXq6K70lEBPE3ml9l7Lv8R4iq9JqjmbiJoQFH27MoP9jxH5JF5GnUt64jmnQ2sOPaMmvzvw43Vz9utLRkHvDpucZdvk1eXYL3+m18B9PsihXQ8rP7+pJJs4r6l33aY46FVTCdb1UK7Ai9s0SfuOyu/5uoigYF0pWdxO43Te8nEg0UWRCZ947M9a1KzpaE6BCKxfGLvoyLJ2DVuJ5RcLSf/8m9FSWoBFWKjZEKwqgsLMfVz7Z2VtfJFg3381UmrIG8Zv8r+UeNGAy8V+84GS/Jqi/wHC7VrCI1cbDCLzSemIlr3RybhyPJ4AU6W9ksQrK5M/mcgqmWDGVZdTRfgjxXtCkPEXKeUFuO60VFw7mwfhP6PTDiPYyF1O85q1YFM2nd24/gGDdAOZZE+OHmTheXmeUuYZyePHx2ScevkuYXz5FPMWY3tSPf2Ajlxa0qOajI91imXfH0tmvp3Hs+1N6Ia6OjsPaUwQDlVD9DnYoWcNc2D5E5qK//3QyMHffFpBdyz8Zl9rrFT4K9mFdJWeaIdwLege+zBr09be/gvqoFprRuJSz0NS/QQqjB2UibRU71y4xsxoG/JcRQBCbNY0oNlNUPheURVAKquOO79Kq7oahpvD6Eb0nBbLFtjg/LwBjQLMeFmAZbYGUkZV6+SG3OhVRnsz3GDPHrsR6X2+3/K7gZl2FAui5XqWj6zDca1S7aI2o40oA338nBnBjvMpTlD7EuiYMJrW2nXGJZSIBYOxK2v5jHW47KtKrFCOhJx6gDTuYJiCDLKUGFPvKNDt267FBH4CPvwyk5YuK+4AVBcDto/OpERbsrl+Qm48C3b34aY2Y7Op0LI8pNs4lInoO9ZBlGFYh7i0vunwS8LFWK1/gkNuxCxSg9zb4qZ/9xSSDCkIHJatkP+JuWTC8ERlVSrxSGlu8bDPDwnD8h9j0a/FimTB9C9KTHP+TY47B/pgaZ94lLhg1jUKIDQY5zwGPf4VGr135XyL0DuO2xYelgVgg/kh7TjkRrOB+2GvMnmqKC8uGHuKCkSqmCVbjnrfoJCfR0hCPE42I9fUMNi+OktEE3UMHu917oNKhvbTJe9Kj08tDlFq+cOdpiRfEKxGgBByZL/k2CPmCx4Ch6ii06Q+GEnVPmbheUCjwz/SVgIVuRXrXu0ixjtI6vs/VdXT0jppOD7Nn3u2uoEydQgrKkYphM9huxiDUbhxlt27jiWfVzIvKhUhtqG3tCtVXJ80dJPKRu3V8F/n1GeJ5cgjFR/mXg4fsYDpK7nP3c7rbl3o4ek+mWMPamzeufREzDE5W0lHfbzCEdIY+goGxvR7P4F3xDJdt8/CIFiTzhSye2Drt7lABXBpT+O4Flidr61fAjmeshyINyDlRjTOoRU5cEajRzzMjDNpUgB88fnR3ZLP+QEqUJZICjT44axOt6+nL2oUUdC68o9aS8/CCk8SxXkhkJ323AHry7qBo8DPUFE2pXk5DV3UDmBi5p+OQrgYw2k0Pr45L0aKGLg+8enH245bCa3upxWvxxH3VCw0XUHZcIkltrSf/WwNg+lx/uflHfILhi2g7lS/pL14vk3UTDOiHyd9T5vSZm3YLSP2OE2AvL8L3shxcWZYpSPuGUkm9ROJlWy1sQHRSfYd57wnxT0fqBsa8/FjOqdj/qGQ2xp06j5Nt48gPBEtH4IUDiVm+Rt58SrrwuwuGe5To7RhxRVt8lHR7+WdDINXFb4dU9XbG+S+QR6yRaHwAAKrpy9I+6irQaVCCz8o3G42kl3BLY8i4sNTUYQN3LLukIIoFHb3L7QydcZNuISjOjRxvzSS56KdxcFyIOw586NTD6p+gKbf0OGep/tJDNxYvAKIU7/GZB5s0p2A4HBDz4pUfgA3VYcmlpXGFD+s74aRkISJcwPlT6xVVZ+FXM5h/ygXz7cBJRWriImoz0AWNv3nCwZ7nvizscIHeFnhl73syFclVd2cEqU7ysn9O/iyyrhDeP3CYm/aNEUzkioYe+36PRZs+ONTycWp2a3eGEij3ENbofs4zDkKNUOwPZUzmcezShCtogXHymsQdnor47UtJJlMzYR6N1KAb2ibNdZXw5xplZtzzB51XNaHLLvJ2CVyJIh4xxNMDFHfnMcU/ifBbyhbOUhWQCLc6052XiaM7DTZ7eu+awCw6KsWjMgt3+Smo6HNURv0SKuT5mU3D4hX+soV7B4E5W2aY7l3a21IT5PWdbDJC0yY09QbnH1mlF8msgNkw1Pb3OhtM+OuxT4seaWwiD6e5FyF7ru33G06gp38NuJQTDVojptBO5m5SnzPSWvQTyqeGhnIqD4GPiyTjJucEaBZOLCFuY9ZHRS86GW1zlqdw9IAudu1uVvvJ53XSOE7BtImlpuaoVE6xdRe5S6lSR83Mooj3s1O5BuJRXv5sTG/UZBN2NWSXqsvj2uSQSZ683AvfrfX/HXVEO5TFK7g1VOWSYfV+HkmWEFgKegBT/gI27vYbq6o7XChU31qamVx3UGAhIIEmorXhgXfWkxg8u9OBgx/HrYn4Ci/wkdNxY9dlSg9C80w4DNqeBFnpbmEkBcpdFNqeOjKj/xpTaUQiu0lFu20hsmt+0nTn1YQVbAQKkMc9gB1baKffSkbuq0h6veEUrNa1pSbDgJCwjZ6a3JSaQWOxNXgV+LGkgnWYcb9mWlJdEM3tUnPn+JISWgGQ1X+zB2d7SZge+2puSzyh6t0C8ZfTVmPZeGzPQtZ1PNtrXeK5yOmg41apIef6JuCLFSnMt/9WNOIqLXF9N2assRQeRGOeN33eSvELVSmRd/t4rOtt6pkpBLmqroqWwuNDruVGam+Thx5szvzh8fuGKD5gZYev48JAweknB3258iXxlGUfbz5b+JpJKN9jE1//gDsg0y30knXGaYVwIIHwrx61nqhz+HphfirYfZuFLs5erjCEXYtQGtPuNsg+AggS1GPuIR72fvnsvd8+gX3Nb1mTW5xA/uQ19UI593EYO2FSvIkJQ0rm0uBy3VgIdmObpZX9KRvZJdP7xx/1wXjw7XfIRA4vIf6SDMkLFXeCwSilET5n6gDMMWzpDkjLr0QXH3K6taJBkRX8h1PWFvvHS88j6j5SWllOhR/hovguBxa8Zh7j6F0Hq5WDkNmu6PpCIpORT6u2X11nfipY9Ig4RcLcpPkwNxc3wu2mW9wERpeeaIpw5B5MvokV9Lq7mg/0j/3S2iNoJlrsW22CHexeMDzHSdBov35yCdprCXp9CDhHmakcLC499ha6aC05e0k68zeBQsRq2jPtyAWV2x/r5CM2MFRTBkPBITK3sBm7vu0CfE1oo+54/nfPYLHscRWuykBd5jBDDkfH/ma+HQFftt+2UptVvbZ1g5pY6qpGRI5oX+MRRrqPiK3aLtvZFnhYeB7vDbJfWDH4wJuO04LYaoFloBV9TkX+JD1zo2t2EMnVli1uUFYkwLBbDVSyJXZJnt2SBEdeXc7Qo9zYcjPLirOfLxoG116WDxPdB/Q4D/+PBtdBXOUcXm9fxBEu98Uk29tIUkWa+8pTmEdqxVG8WJPZ2qQ10dFdZV/Q6qEM2o1BrgQ4+lvk1DOeVXDOMUWC2e8WPKoiRsMNKPMJfdXNjxwuUg1xVs+WhTpr0Z74DHthDyG8J2UwLicwYJYIWUei01hFtj1PQ3kgVMm1sWWFvMKVRK3QTgUp6RUTr8GlHUly/AT+OfpOpmKlauRQLbnfZGEhcRBS7DapAkCWr6mzqdLH3oXyjbAYqqTSPNReCFJkGN+ZyMyV8Vu+IKR2mDmWsZHq5QskdI9tIVb9nR22LzpnncV5ncMeOrmJI9gaGHGbtw/YRnyrLAs5HiBBgkbmY8mQL6VM2eDXIh0GMHlX5VUy9FoBCeBr/7PG4PQlzxxWmH8xUVsVJ/5AAOmI5fWuWmCVOVfUzgvOts1+i0V/Rfg0gJkQ28VZznprsAR1i5NDIVb/FRXm7qAuTh2LukJDcJf4jV/QnIXymd3Yz/Bhmg+KJ1Fg25fACmaxyz0uEVL8KPaTBbVRStY3YcNBweYMNGzYCIMw/AXG6Z/fG5YWjPOjCg0LHr+IRBM6IINlZTlxtuz48Ic7J4GpbeCzglzIrNHRLrX2FdpDv3E/9jlRHYfWR7rDXYYMp5JEBz0tgbvIwZlE0+xD4D1TpX8L/H0qq12no7rSMBWAo+vGqTDn45sY28f6D0983UcO2gRWhT8W01KVCPbeScLyQHlZxK53V6C3Ch32WxJAj3ARRy3EaIFw8LvBIiievLlchQbCUe3a5oJPfusLJBrjpQF/8zThble7m+jP4nHJ8b6f5zrFsrdTOc5Uw16+UT2N0oQrZomh9kKl97qC3SFjEzEUTFBcJYaUx6bpfdB8wY+KvTB07/bftpQ4fj+6Zo28hXyeyQOHEzZ7UhqvZOj3aQSW4HSPQCYjvah+DniYKoL1hCD2xcqQhIA3lsyBKMhJUQUMAg+f5yV8o78/bpe5nGHa4ShzgnLzjPYQyto10hG0SfwREysuz8lJPm4bQluF+MRbRkiZWmaWicK7r1vZQcwWZhTyv4cay5Z54/ZObH5nYIMUjHXHN90nIsOQIYm/QWAw8jwES05M+jRHVwgDpXHeiWM+Qbwfbw6rhRRN7k0tevZ5TLB6XaCgOqRKBeqdcf9jVrDG+Sn6AZONH2V5D94+7J2RoyNDjpRyMk4vCiyMPLnL2czpfCvAARPnz0llNxdD+Wqtq1PPkHg+vj9nGnfTOSyH3ylWlIGlpCKIJbZWaui8+SctXecIMlkEd1/eHaaz8CB8czI05aX1W540GVDT0vmw7IO1l22RXyp1BJKk9C3KfviA3z8ISen6uScKFpontHnfWFgMu1dhiSQFKO451NhWqzOmH3bpsdKVADCcMOJoLviakFPRBH5+U2HKPpIaA7EzEtp+kLhrPV/4P6wYxzNCo/TlOIkGzS0MCKI/sMGiEMNh4emklwBqqmifGMH+1GPTl9d6V+8qNIL8RjhG1yQSHvn4/6GAKsjkaZGInUdN7AwcRHHyDNQHjWTNNoaz78JS8XUs7/ZQFgOJR1sVQanGyp6uyM0dw/zN1lHADCrkEGN2f0Wqhc2go5moNZMWUTg/08ucHKtA89uVCZjqN4JH0S7FTn0Skpl++S/g8KNBPDaxPHiN3VTFWT2vruVkPgvh/fjam6h2UxLSyrkn1/pIpLQtdiUxbZxBzxkdK+AXPkuf1XZzmr8yycKriMSbjL0mS2yqUj159D7nJEQjyk6+531RogDXI/RpHtBiIEzvoM4BOHRyVfg+umKZCZxZ1B419UMIhWB1MQIiXDIPB2nPu3k6Cu57Kpl+leTgLwI5NGtIG9zV6g3RjIVykuiC3ZfyJNmGn2NIzeK59i75tIGPUHOJxuBUTjapzuF/U6XuFBsBVUYN4zrfax2Q7hWJCjqidmMR+DfhkxCQkQCRGYNM6DiNnRk6BPnD9b5ZWMN7Xk5eQUAm4Xrm6AQ19ykt76Xqduzti6xMwE3MJH6HMLk9iX5de8Q6RhEXa6y4Tq2xHGisTvyW1YpnKaa37MU3dYJiwcFxzEdouNXalm8J6ed4xAsm3e+06oHIw2B3oaR4Ht8oRv1/8it6a9/R5NpYAonf3PMLrMAwqa5L+xz+8sOAufIJXI8bHFVBthu06peBsH6z6u41JtxT+G4i2vLFhp/I2IS1jE18SAyUYI65sqn6zhyqe/xEV0VrJ3xGCAZP74NzWIy3lWrF8iQLG2i/6UmWhkQbFI4bRcEZGwsIqGjVTNm40orPjJ2Ls1c3mo3lNPaPdj2riLacHMkPajkHQlkiay5HXiw3xjwvaEH60BJ8ekOGD4K9rUFLY468xC8gerK612n0icw+JwqvlquKzkmRUY+l9ApEVt1TbmhK5j3hHqTueOLzrkbPKv15Lienwxj6Alq2u3wqEoax6tZC80cvZWpRcT4jbIvWIdXDZLZhWrxCbx36Xctogz9ZSUtjtNmJDAOcXSnqm4ZfC98HaFPQxwDYzZPmtHPrttomIV6Zk1SAUPYSAdH+XGHbpSJUl29ohSZj7GgTH64E97mdQkLDy+ZXt+OjOqPPsFvRRIUUNFR24SS/2BM8TROUKRL6C3UhxcfFPbVdyh2TEbBs9IMpgqtdkImQrJPFr/QPawrptOKlbRA3Sb/TtKezv8efuU/yQpcVfEqvCUQB0jsteFU7YayAE0Q+IbrjrAaprjpsKwuv79CIhtTypFoQdaa3NDADbfac0PpP8x8gLBLcpRp+JURohI5h/A7k/OiygNQfwfNu7i0HJHn/U5c4/WWsJ3rNgVYz7L1IO6Ln1Hlcun8exHv++qMz69vzz3YTrekD7rQPIWXOOg13gjofXPv5p7H7bYxZcDLa2DQSQLqhNiF6WWKNvsnkU3XLAUHQeoJ9Yj0l/kGvL9klJKFg5uhQ2am3ydbGynpdECRUE/ar2cgwhOwgsDk3uEKzbeGQL3OUfLieTasOCGigXhXu5i6KPzEplxKebKWRke7yDtqPrrOetKxhHQb/2s5MwjLscK/y0X/Rj3BSfWPAz753lBwqOvGi2ub9GyUpimUep4MrA5iSNSuU7R1BITfJy0Ceq4LBj5dKIyARhneG7hK57Xo/IkuuddrHriO1vyPF7uhZplCafpmBuFFXxzkVWJO1qiAn02aVvDwy7tQAqAloItu9psu98Ok+f+F/ciaTHUGK7FCwLR9aiIsykrsGpzB6HtTkGEZhKulME3zcHkqZUtqlAzjJXfnjyelVdbUCkR9mM5FHi0YYA76IAAno5dMidRE4PRPeSN2KibwdbfMBbr4l7Qhl6xMhp9KD76JNM6y1IVxCeKVoGFiYDNTVa5ZdDFmUfroNA9cdE/HTRR4ApDxOL2H7Rc31/YybrPx++HuGjwiwr+cJKoYLLJStXz1P8e15GhDZVTZXlQCHh8YWwR1tsnsDeDMq9TjQFvzRIKQNSz154QNxkIRM5uXWXTFnT9WhM5ghFkaau9fILUSr/+MLGiVqTQ/lr/uo8q5mo6Ug+22nPiXkQ0RkgwkhEhTPOJnqdArtWEVl9har+KAH9XMwFUHGm9eN+iWxA7IfOqRvGadfroiQ9xaNlzV3eSaM35HpzGCw48AA5Jrh6PPmOujP9sLBubdnSd8ZmuuhPhVw36xdPCjGWFWgCiqFy0RjPFILT7RO2HH34i7Nrh3ueRe1Q7kRTyeGkBunmNsLMeN/z3JqrNjdOjAvLs58QlQPPi5C41Lkjt9tusX/MzSQd5ovCjrsogDLCvXyH3Xprc4jNLuLsnkoLo0ZccDPTWeZgkoRX/J+kiF8JbzR/AyLtvOGGIUVOWAC4N+P0WduldZD3B9WgVsWnxcc39GwoxEp0KWswP9EeDJqs+w+EQ5Jdm2xSuydlwbQ5lmgtVgmbSunMcwRTbm9iqjHss/MbeUIZb1Bqo29fLksq34+xE/VP07TJAeBRH0C56yrlR1QnyPBOTDJKANxTFJYusNfj21HMnBlDTvsHckYdMKXjuDTHD+cEPNZxylc9TDhST8aMjL8V8vasHeSh0PMkmXV9DkZf5opAwbciJmwJAsyGTc9zPGh8kgzfRCs1aVlrEB/0zotiHPTueDTfmNtay4soYLTpFB2e1S7ya/mFinUImaB/3Z2bTsqXJdiGH/mwq0he9Hjbm9opudKC4fL5MyK/gDNZQRz4pOGVnwjOx/uBJqq7IpRX7E1BdOMIaCd+fggXn6MHtteg198dzE+yOb3AijI5Ca78RyrQr+1JBd4YxrDPj2WPsZROclyCnh2TFae0Ln3OCmjtvoQOO6dK3DTv05g2JY+icxJQUiN6X9i/EyZPmeb/FRq/2fNOuLIqxJXo/HIWsGVNtM63UkjhKYq67dlELgHbEFKcsSIw+SwABJWdJkYLOEUEAMZqgkpXQVl9twSqw7xQXuANe+EPefVJW89sdUBl+rf/JoIYyabm3ptJ6KvMQOl4QgTFyi+Gbi1oUpkKQzhZqKYW9dVw7bnCZCQ5GpBuu6lG8bnT75dCrZTIdOa38O5raE9L5Ziu9Bki+gs/wc+wb+V6lpYt2lKJG1frLupsnJtK1p/3KBd3o4HBSDV+Y7i1LcQNcZeI5GI2D26j0e2rPdMs5QvP/qa3NL4i4xoDlj5TBPrKa9CQd/PbbrxtMlRKla8TNvCNh4dVBqy6sHePW8HaPHjI/lMlmYUNa07Buj/OMAENt8XoQAd4f98jfYr223kWEr4BtKi9fpL+SCczK/1qkQ2r7jvUFLFAHT2BJD1EWUC7dpNOke73Eych9hKevq+eUazgsgRr5xtDk1UxIvzE4UiNASvp68cMPurSq++sQsqq7bS9AG0lEhMeS9Dr50X5W8IHHUhnRdOUr8VuzOMEECMszeOjpnpvGBRvQg/fuAl3Xxi1eRLYaYgsQOEPxQaHR6esD0IgSLp70V6OB9flHU/e1xGUdA3ISKzshxJqN0zsOXFq9AVUtsclC/D4nRRVbCnC8MCknWA903xczsS7mAjd8Wv0gXBzO09aLRrEKMCv4irJjxwQFd9owiN0G+AXH0qzkNNgCXJlHUWfTTXaRQlf54c5ZYBn8HTKfgaRhKsauvmROot8bQSvi+mPqmWWTUvHZwNv1iLEinSMQfLk9RYQsQ3cMqAnYI0OU/OaqeJBqxHiZdi8KtBIUdmEeFKvt5/Y6y8vzeKU1WefLHlAuXJWYMvkuj8k/EG9wmzJbP+Jk87DbNROwoe/8XA04Ot8Ir+x9vX2a+LsGx68q8bQFKth22AsYHNvrHd35zrMR4Aw6kuADtstLr09dg7sdK+66SeYM+udkfM/qNTrfOsPajzK9DIqVxTw5Mc7RzBoOEVjmQ5ECHuw7VqhOqwGxfyysNgujelaHkzoKPWFwFMe2CkFQeG9X8f0O3RTGnbZ6uqdhDf5EGUwA4nHvJhTwAIFhHb6FLlMchRnROQA4FWiMuWPB+XsrbsoJfl87kqTc6R6DlIWR96QDuLVyU2ZKXHhbJBPUPOUDDbdh2TaHacgvk+ab+3CTYfLk3XVg+aB1SzIQIYPkhoaizbhVFg9hDTLPGmRb0F3iTHJyOfIEjqwyY/paxqCkzQrlzF7mhp0mqyyj3Oc/akLm75v/jaMlRXccdCjBhAgtxWcjzZ58/gKOJv2iNthAVOh//R/7l3wogCrxMyJnfVb9JPhSXnfqs5xo9x8TP0i4+vvN256p0o5Zer+e3vacBG9oMC7lLJdxBittXkUd8H3hYABTkVYv4pHRo9HvhzXivsL1Qq+mAbws7qmt8u6QXFxfpCs4dT9rU1CORyhESgJF84HbNTvw4QxKmdXNF/CylSd8qH0SwqlwDzkfjwCeno3FCSQi7q1TA/CCCyGwKXGrithi006fc9EdLF1Zav7nLSljt7EfaX+eGmTATkXuu53NZbCzdmJQHxR2mpH16n/XQIi96e38agwJjHnJvJkU0PGd9QnUyiBhjX8l/8rqW+AwS2jMbh9pczT+OUpxNuRPczDh3hHEt3Q+V1uH8eD4Li976mt0/Rh45oh7SbSmucpj1JwXlCaP62HnAzkj+VD+rtfNuLcTfpHj6P3VMsu4tyCzLD19gw8EWLbLvzdWuZOiqsRcSltVPusZAsPQ6U5Yx3pQE8ztSXV3AqanyPkeJ+ZAjPSk5cPsPVIzRg3gOFzArw1VQuYQF/IJ9SGOjjc/LPx7vCpOq8wyN/QIZf6ddacmmhJe3+Kx9FRAROA0925g1ex0qksQdA+7vDj0E0KjhEKMa3SaMfyQy4yUl1ll8Qg37cKqjJUlABVbXVLGlwDUcPmF8aB9AOW6F7RyFownCQgMvreCG5nCJ5ymOP7q6x/UNVhN1fr5iABkABXQ3WqJ8YjZ3bImyjDBGIw+e0bL2IwrwVXQvEKbwFYtc1bE27gXhQIhJfrcp/UdYH0BpvtSJUX87kTq5/gV53Yz5RRCglM4UjFL5EthARMMEoHShOwbZ4L102f5Untt4397FJsqQ6MmA/nUjRAZNN70+kJdQB3GU+KphJs8ztzMMEOfSvml5LJDkkN+8ZlAvLp7aRw/R2AIE9xlYKSpWtlE69ZjvtZaegawab+CyJ0nZv5f5kYBz0kFT2awlDXe4e8/fX5Oo4xLgcuEQM/RIZP25cTT2eV+ydm8MFKjbTADTC5R0CUnZgsk7gbQhZPjQ0cldUazWqTLJp11me+9cHtJFQsNfhxBHNSlTQnu5qUCHzw+Oqabr7MykmyqxtKgZNCRtFVsXyjetgt7sijzxhxEwMU6EMf4FxINRN/m/6EeAv3OQBkAgTSif8874UM+QK5Wguy1Rlx0L8tTWjA9xISHb1SCWV5mNet7ZZIKZugRyqEjRgnKBCQ9FhNcGI5piG+MxwwwL7VDwqtG65mAsZ735CBxMKtI+z0pzegeqyhwgu5/gesQpHogVx9HxuioOFJ07RlP5w2IT7/s9v/7QFTm3GF2EhC773uXdsSmAHn3Os4MvSUknJAPEnn66+erwemcZS19P22AlkJp8mOKsZUR9+C8kB/u9c25cl7imu+Rt7+9iA0N08lA0ZYO1upDhavwYk/zTwLz7DoFPNQGWr6zMuIfe6XLwzy2uuUyt3UGXFAsqz6FBX097s/ZlDJtYga5Eyugq5S938bMdyZd10aZmA9sJmxNSoWwAIePykCbKafhh9aZVe+sMuAeIVdvtT701swjKvTn/TImo2MhRphLHaSbAzZFktMCgwrX9QNhj8+Uh9VjVeMkYY3xGeMPVhfoAgx0iiemtsTVWnSplc2LO6NJbL9KCsv6o+ARcwmMLVDAv5+OUv3PBbi3oPeTaZtzXqFgt/Z+MZ71aGSYKa9elUBLRuuufK23GH2eLxJxDaoEBS38lmDbOarpGH/kgp4hlurLIjkEpJe3+0uA561Z0PtFlfdgOJBIQRiz7HGIwzWnxvdCbYDJx09iIddEnqkwmdutomRaly019/QcbsabaWi9qCyNZgJDZi+qHCX7UR/tCOk7b+i+OlV1Bd/bAZ3/tnztWo7ChGN6rqx800Zf3ro+ucff3y7JVr3x3dK98LfDj/DW4R9zuMJUxg83/vqzY8IqgjwCPayro8ibxpA1uvIhutWDnm4uj8BQxHfjSzhT/D3M6Luxg84mDUAUVfifJd30/KUfG6ytCpfVLNMnSznuWHCWR4UfIAEm/cfjKRRwi+UtMLXb+nKKwkp83lBM/8Pnnn/08sA6EI6t2u205b9W5O8CC4XgO8cuFvKQrXR3gefOjkjD+tv8/+NiSGcegTUJ0BemvIYAfbUDfpz+ueo4UQBaMFYoaw9+Umqbeg1QCV+TSIQjThJb4KaGZKkd1pav+iYGZIAxBZUZ9hfGmrP4xcdW35PkTa4aeqj2NrIMmK8mH17r/Nl11e0OJvpKWgqv4jPFNbAmx/RwI2NNcGPuQFucp1cXddGSQe6nWBK9TL+Qiq5r0gt9aPtrmSf5JvARhjRKlmtd+NiQM0ObQQUkKsf1cmki9VLQuo8lHWRAUlFLJSUNdk+SI+C9CCxtTs/QsKAJIaZscV/GzLmV9noLbWe4lAl3BhkCrx14rBbPPhm3IIpVcGvmJdBZpcPT9qX2Xe51zzWAoFD8zwxu/y3a2OxIFuYcF9jf5g61lhdDGnOr+PTAy7szqyj0BCHnFRrTK+xrvlW4cZhPMfszSF0l4YUv5Xy9FyOEdejh/3ec7ogOuaiOsv7bGJqzqFU8x0/SNVm0D7boOZ1BGVXPp8XuIiIUSAb5vJXOVQ8Q4YkI8DNBcZmU7xz7P7q8ocSYklTHnpjh7DCHueHT6samg9ZQv9SZtP0GYqIMc14Y6BooSmuhGk2ymB3q/jC9IpjZD/9Jtz5QnDS55mGWlbx7lSY5OKntcr2vzitU0rtQ1g38F8Ga0mtIZB/zhPULbffQXG1c3+Z0PUvxdr37y/I/3/hAKKjJPgvcA+m3ZmYPKlL5jHAi7pVHjZV3h9T/0q8a/DOvr0RsYDdODCeihNjZRICqJl0+xqdiSqwa0ZC2MjpOtyuytimgLmqq7xbc2ldQT5e3f4Rwqh9B/SBSE0I8d3dkwqGzc6OledsMB9WFs+DkElxCoY5NR94oX1T8Wq+fryqtALWFOXKv2DbJrs7tvZrqX2NQkLOuJYwnXu74RBRHxKA6zkUNBEs3qes8Ffj3jRCUVMmwV8PO8Pcc84qqTB4CpLnKs5ep9ZGvOCG3UfiuOayxru8kdyZjpk5IXSwZE0A0atCV31R54SXr5dLwRB26q11J1lRo45nr3VPtyO/r4np6GE+3dtD1PUz8lHF7az13REmQ1Yk+9DBCuEiGOM36TUWC4kkg0yTXTBp7U6X5qSOph+TBF9yXAspzurT166EbkjM8oMSgTbg+b+coKbKAruOFJ7Gkkt4Av2gmakG+gfX3VMnUD4pg8OVgvm1vb4ieE93x6HAQGpPM9MYnnPn6Qnc8WvfHAykQzYU4kwIW2UYz+709ua8BkxNhfbxqMN8He+pxp+a2VyWgNB/pSztWjyW7mJfkyDXrtq/ogZXMduB/4p8X3EaWEp1BA5Ukdz6BAj4RJlEVve7FALIAt+X0vr8Ha94Dh7zxcmMrn5UyfwdWn37nngX64DfIy92RSJpSfN8zp3gS3YGXy2ucr7/LxZhjTVHRCvnBCvWXlmExuJ/j8IFOjhWQ0fVev+JKOcoDLPUL6fHXi2QmSET57j3x06Gc748prWunNX0L3nT4HMB2ptEcDWgnHvtqGzy7Pv18l1SMp4+SqjpiyzoFkfbiltUX9EOx84jyNtn3J++z1DS9XSUYNv/xwq8HaWIFkYfqBWuNwOLFXYMMyqy+xQMJKha+uHTf5aseSADNjXqmzB35l2bcy7YAdXCTXW6yk+MUH9Xq4iCp3owrYJ8EssNs/W59Kk6dmAPC34wRoIEjVSr725oaZ16ckjB3f/aJnqtA5MW5Lwa29Vd+d0qEIc7pOexPo2a9UGiu0/dE0uaNYl1Q3vUBENhVSdc0+zj3BBMdnQy/hSEPbvaeFd+j2Jkj5w0dYfCyncsk0T4y6CVSlgVKGqmAdtCQFoMtPdInd+yo6B0P5tJgF0ROmYOI3zhM2081fZ2CoTI8Nkh9qzUSfMZUT6q92v+kVH5vpnqUBf6MPn2Hw98AX9BD5ZFYxQL5zi8aGOMAZZjx0PRHmPRDjYkL+q7A/q43noALOCjxcljhpeqI3RW0V02J/mHMKQ7P6tEKQdUAJdBT0CHTi6a6Uvn4Tn5BvPV1x5GscozJs2xeXA9Bf7pO8p4NzuvG3JqxNaYZjaj+F1QLg3eRo5s2J6mzgyje9XAHyP731s0qntWSXDrDqaBZ0ppavJSf+GncEKPwjATnD958qX99D5AuXyNF/nUWjJ9eKV557xVjY3jgCxdDTxbyZW9pUvM3IX3oQ1pBOPJ55TFVUb+vDekpblEX8EQeBXAGhCFH0Nne79M/5mQPDL1nXWnxU30hcD3RmNfcp3OxYN5M+8miFaCIQZ0k3+0715b4GDaDh5XM7R5JKlFYJgpbRhJXrlaJsLMvLn2HmuxcrpB9lEFnU8fT7XeQ87rl8sfkeTOS5Akg2HEa7nOSBAisWNNOIvSf5mgtmu1Wl+IH4Rb2NtfbNCWhTqNw+Znb+t4dmeeN3QS9A7TOJczc22FYrqSGDzhmTHuTO3jgwomNczJ3INk3olIJB7MFy7tCbL9bI/oiGCwIp7RoqqKCzJnEM+ae6b9EGgxnMTMRSTG7iDV26TYKtVMnlQQZDKuB0zk2Sw6IRdXz24YqOfGrjIPFKT4M/6CyYzFMWGbmdnj1fbjp0jLaoHnTpeJHxjuRYAPGTC3ehPqrcSebcSLArYdNq9MgZ63sUd/tBybIZIwRPvloFCOkUUcvkNEoy4SasLPlWVSU3hMlzUR/9FQNzg6OpJSCOQIWCnYBH8nNJdJH5oAODP3xDT0BNZ5XCV5N5UutICVAAqMLYd9jhL6bBfoFhLdg/KhHRVo22iVOs+P86r2NCxM36qMJGUBM1jhyAnpmBgvvRnGb76jG4S1pojOGugZpekX6E3Jc6Sh+Q1eBH6cG2eAwCTXnM7Hvobvsj+qTk6hRIJQ565unGJgoghnCorDlDnALkxO6OKKvip1J4rbo7Y7rGhTMvypCNALO/HXP4l5BnDDhao784R1N2jiU1SLJ0RjqmOkUlWonkP3ULZ+utwKlfTkW/m1FNL9jaRxC++gs8VGthua3CLYaaiLyzWfjX62BoiC+xfVxRYQFciwiqwQf7r6AVbLZQvZ+qfPpl2+nr15FUkk6mXuEIiy0rCOmfYAQ8fJsSSY4OJSMXsSQaeLSUZIqjFxHH1q8RTigTlWDmalKx1J0t4aguPyIh/7vDLAwSUeyZa9mTR0plKfkFF5oqGZLNF5wEUMZMW1IobLQvr0nMjUmUewxWc2/fo4XajTvZVIzduSWzxwDnAOZ3NeCRzzO2BU4h7gM65k0uGGazW74eZej2GlFK52lVNCKfaZsL084UZW0/pjT+wCNcsdKunvNfSSW7P3wuPQtA9uMReweqzTQ4xLYl6HeXWOl92WHHA5p/8vCp/NGlqXHc2TIJF/fE4CRZILL+/HOGA22q1VFEK0nn6dw2+ROTpfb8fT1l55LXCoZIZcXKdIilTQdJAZRGiEEJ2V18aVz9YjULaxKqiaEZ3eytwMUaCCro1E/fOlCCffU+zL2LNHt/GmjhLKbpK0dIDWX4f9/Hm2UIX1cVh66fKtXVohQLCxBLn7yfYZhXg6nNJuCjTeW1yiXPX1lMoailwXlgrkV5eK/5uEQwuCSy7sSr15PD7jcYlueUaZQeS4oF2CY+Qs4Z6oxKwiTzqbbqR+OK5eyVjQ6dXnlEZtcXOs7MiJT7to1aEnldm0M01bSx45pSKfkth7MIFFJC/FIm/lhqoG60VfKTckcQ424tFtAshwz0Q/4qR48H8pdmOdnfD9L/Y0wtcWT9H9Dr9Krl5Dz7THqCYuFqVWKy07Ph+qYaIHkqFJr/VJK1EGL8tK+OMoeVGiR+yTsvRA223urUSqvFBMEk3hmT7jap4Ot1H65VNrScxB8KkdfJ7GaJTYyfQ7caJg9UHKuyQkKIiTMjjji5NJlRLSqtRWqFde52Yjbzc91FBR/vnRCZz2CNt07ci50AhZyTbaKlhyFV15zylb7vbu17nfG9dwTCnJ4Auxz2E9jdh9zLFpC/1Th7f61FhlHFSlSffnMf5s2gQdS2VJL/Jwi16qD9rOQmUu7lzCo87jASRmFDfC6PdZZ5vh1oj5TMXF6I7oRW2pd5v2VunSGy8ovLShPkMCOu+8QXLMElPKYi7bJOjNpVqY+IWBUBvKCFHxLFKICBS4OZnolzhD3CEg1lJnt1qstNmSfQe9xtLw4UF2l0qFrUXWSKRuwE8dxLValSH2MM+vtdbw5vY06XdsdtOgSOL+8pkYzYuN1tW028y28I3ZDgDbOyEU2h7LXZQnUj5sn0iUfP31U9SGgxkZSr+gtKSh+3qjEL09g/EiRr6QRXZHIfs49rVm11d67CQwBglBwC8FqH/frnbxpyqA6y+g06Hny9q9yHSOF09kTkycT2MIh5Dkz+gC1WBzsyWb7mO63P9B8MFU41GobXTu20+9GyAnu0T5hfQkP5u3l1GzLg97HwNTp6y0RKa3/KgDSx5qyGjlmKt4l/Y3+ASOZmmkXfnKVJNncXPesrTXjA+7xzdCPT+WqA5xzy7mDi/ByXmq6KCi38IIdRlAG0k3ps4GWHUXJt5H+ZyNE/FWf1HRuIKfGjqDAWWuLhc93wv8r9xx5DmWTMTPo9OoIRpoHBA2wv0XDP03REAS/y/ZfgNQPEqcnNsPIxh7f6fL2CjkCdat516FIcHtnpy5KsoeRhipCVLIsIlkOxj+Q3qamPtz7ua0IbvkamunRd1RZ4aHJV8K6Pj1YxgGu6TrOjgjpcnycu7FrSW08khLalxvDgP6DpjG7OuBCfV0/RrTW/1D5b5O4RUlfd1ldWU8Ri+p4I3C+tLcxmj1GWl3YUXzkhCCb4RU2aV3iMX9kXVFpf15ZSmBzU0BBAg5S5w3ivPwYMJ7dUaj0uWFeTkH2wTdnvXl2/xSI05LE2Of20rvLZlt76WW0mqA7pPlC0UM95fT3VdfgKLxtomGsda7r0L872FzJePX7EeLs8DgMJgj40cqIRzMCrNlDqbesyWhgqnZHvENDAHxiYe24TF9L49UxXWLiUSRlacZXWzMJItS2gZBCQBTAbrcqbn59q/23vctM4jqTNhTjXU4OjfkmKSdnlU4XpEUC3MjZybAD5QFSsMZf9vw8nuPieCbzniut7WRzQaYsoSyAbECcSxvSt/O5vdVYWMMkhZ8w7yrI6p4mh3Ldq31NxCRZX7N5FyLr/XEhJkokev2Wlmz/6gQAB32AzOImwoo/dkZiGo0AGKIQ3194C78svX2zzf+cqxbo8UVe2cmZKDBTOVXO6ZhAkfcFl3XaKhjsMJgjxqIpH3NGDEJIwdjQP+wmIf52uT0p4H7e9yRhAiSNQjl/NTELxGE4qZmcV7XSn8YfWq61N933EufnGNhzHkkuvtQOS/JqQ/epM6b0+ide2zf+BEzAd1cMZSQxj5DySC35T8QADcl0dORzmSUSog2L13ouyL5XDXN9CLsk1X2GMWfGiYjnoUImAcFd0j/0PeK9X43g0NIHQ+lVPMiZStjnhnLukUk7AnqQdx8nz4U9MJcEgbSno7mgsbTh6uirqWEtkMRjtm4gsiGY+zn4EeWpSyJwZSVOMkKVPe/6QepecynxHHQgc7IH4O6K3vOGYVAqyC3pZVOR+ImjX66f1fAflesGaHOpxaydzLUGXTD7cKwzs2SOh/xI9j1t931ddvwUDg5g4OzpKT2P4xggfJ71K5IqXoMr5WhKk5SqpBoynQeS9CFQMnqdXsl8XSW2uO0OTU0acm0/pGEuXhECH2fbuamRCwJKEEcibK4ol/5DPmyeS5aLDB1fFhkW/1ikfLOEJzVQNxlUACXyA4HjJX5k/gSmvrL0nnRPRyO+cRnCLJ4agqcXSJQVtP7DIx6tgOhSv1iMj3MF7PwWsIyYeamEV/WM04pWngYJKXFdLjnrg1Y2evJCcXohKArQCrGg4rtGHQJocRm6vfTUAXNn3mF5+OaHoczDDx6ZKkYEpLojehzrU5/g+IpoJi+nqvO+q7ekArOToyhFzgaLZNh7COZ0Gp/Dt3HTRZ+T5qwG1WOWU/8LPsYFrJAPtLFnXxk+fm4MCcC6ZH/pJAFTOTyJu3ch0StwG1Y7OoKBuuIolyNt41jWJuY7Usd0Teg12v6c1LSG3XU/qOJqwWdMSbobkRGVilo1iA3ipJF/4iyXvqPxk8YUv0XkRhqoEq969Q+jSz8wZNG1vh0rZIdMr8abV1C6fLdUHAqtXBxznF4WAZGyvwZciXurOhAzwvp2dtjA5Ougj8IhN+QMYxwb0QBMPjgRQLmW1McpIdIsD1iUu3jM9w2c9uHo7vw+4r+xK9wiZ1SZNWGU4d67Yks+r4//7Sk0GeHojG3E0HMj3BVBW5ND01/LPR3rJj9smRMYX/jThMcJ2/dPCCoGMqOloUsh4bWy0G9H6u11Uo1pe6tIXumaOIVGk+QSgS3LcoCx1bd9VP3ZxmUMqyRYWwqoMT9tYGFFT4PmmBTL0jF87WvI4Rc1Udk2pKGudC4LpnubsHWe0yg6FShlQQKG6S5Qw1zol/3IU+dJ4Z8a4WYF5wrfcEOYXBfAneSzZ5fdn3REM7INrvjNh7uhKdMxK5pkZa6SZ66ar4qvvtdk7L3vB4r0RSUQrjOu5KNBA1ahw2QUCS/1qXxTuI0FCDf0WUqBI0f/rT0ccH1n4vHrVgIZHnNLfNjCdFHyZDqnLPaKENlj6GGYgD/zjiCbwtzlQBBEW+jmeNrSt7Ft2GWudauIVUSYVZqJNnE2tevEMUlfJiSIhXFzWA9LxudAst1DXP+49UpWO8KGjcfyD2fmTQTfqCVVyR6jZRAJKV+vgEzzvYbc2l6PiNGlE0LS1cd6vi7rhQuUrBVxzNNK/VNU9YK46uzkF+7hkPBj2wipDs4TiA+R0M9oTREDdk9raWvBNyD5RSw9ax0kPTgiB8Ja49WAsdsMPH2FB6WS9n+I9+KixP8eiDNFVtK5CY+DTeOfx4t/7draYvhJ9B38OYgHWY1zrFGAR4AozleaGMcrTGFQRNypvD2WCLCqUbfzZ+DpU+mDNaOMKC8xbg/4GWa3bo1IbDLdLG3fiz7aM5t3jA9rqDS8J9ELp27AmVmdG3YiHw0oK/p58veg9HWng8zjy+LkOqDcp3mZH1LU8M2tc443Lx3Y/F0lYF4imn68ie20Us1FhpuNg+6r8RxiB/eHGnPpTrkS/RxzFT1ZMXUktt4ZTuFND4IimYzhfz5nfCnq8CTtyzirfWh3CgZsGtKOgxXEjCCAYDJ67PA/6TbEL5qn/JQcJjQFB2EJaC6jY+wlX5S5Nd2fH4+/Qm1Abs+cWH8CsNpKRbzBXxZzuRlWW1VXKZL8zt/afizFb4KkZkKVYqgci4MtFdIMcK0K7fy7bqAe96YkSKejTlJ6/HInIrDXRcb/jy5PQ8LcZhvXvcPa1AZF29cQIWe/AA+0IgaRY3O2mfmb7ORpkYmqJwMzbnAqAMH8VRscubxXg6foaqBX8ivQfNlvrpxQQnYGrGKq5wfRa1f08htSPsBF8rJY5IjHbudXB6dxKUEGbWLv6v96U8uHNPXMadNZsfBxIm1r8PkvsKGONtIHZez+rQL5I0URSzlnApUgO8AKny9fv2b4nf1ThDGDCt0FZ5krpLb1KxOSYx1VFtTGzKuJcgSE3vRC/u70z6FaxGBbfSoiJMHRl6SfQDt3jT+9zIuTm6TNjbFdl2vzNIAAQHs+VvmPYvAeJncffhsWnaZd9qg1aMRzvyerjalOannX1umOp3fiTaTjfz4AuQpCgJXi76RBc9cOgIZAwdF0/WEboDwdha0fN4uKZcniPJh77jPG57+iuuJcA7hzHF0yu7+I1L+Uv/FjvTkU5SM0xGJofiGTKoXogImgmSgLVLNVfRyCElPaEyjcwgnJbeCCQiUV5RIu7fTigJSWIsKrpXc3du5aojxC/px5u0RN9RCdFqNRgN1LcDCdnxqxLVcE8JWOgBcTZXsji20rUHKRprAftYud+4YFwLQmRL4Y+LjItnwQDUFpdnTn0lc3vbf9FPW4C2pdkzOSDCcrkKWrUWFKdNfVqqQJNzapR76DTkJaMirSACsy7sWguvGBwaTpIqKjHo8e6BVDWF3LseLMn11JLe3FpXjED4n9vThASjeEhBwBXaSEo1l3Pxs7GHnzxjv3xh45SAuBqOZ03NY8sW0ed4iL10NpsAajYkuHscBtT/ei3w7lqA8YILTN4drpQnRjZKyWVToYoRVtysJsMIUYDvWP1FK8oPUXVJc2IEhkJp7exC4tyu6ADEBvkrN9RAfHAUXYL6CCiQCn35vhWFr7wSleltkiT6G3P9IqoksSUyfFKCVgnwzriPYhHrFQaEHfh7gR7oBmEBt6STAjvkyw6f3OaZ7iqMDDJ0niVszkjOfhg8jD4tZGnB/xQwZPg7QJ3c55uCH9qBtbmPT2GTzPy+IM5rP2o8ITT558O3Kmvd/nLZBW6P2EXj1MXOnBm3U8l+3zb3XQeZ/7shm/TBfVc7XczsKsNzGq7a1E/U2G3Q3TT83BRFSJI1e9pvd6/W29Y1ES0ikle62KQzmgoyV0MKEpwxqbRcydFeIlzfCGUpeDU9YGaR+pU3es5zaZMR84ntylzY59Qma48REIGTVm6YOvomaR3LNnyTyvfgAj7Z7HSXErX7j+H1MJiiixjmL8iHFAjSDyGtk5bJZDWErsqR9P0y1/dBpnOlK7E3eG7DG0G46m6QPTXdBD4inVITYN6kITBJZp+Iv+fN3MHAYHHnrtpJzU19iIdzSEWPuUx9Qnekg5bkY6+/yC3l+JgWZQHVIVxX0g7Bz8vNes4U9r6P192Qgnx3tanjN8CWB3qJldUhli4wO9aoPxk5CDDDfRFXPwKImDU7WNfIPM/ecu5xQL+aEP/Vn48DnT3GsPwzsbN/BA/2pbUJgapz3pnOJ/8fdpVt3g+nYaJf5i77wJsnApDWIU3dSNt96Pqkbq33WlLK51ItR/fyTKCQWCJzY6MKM2Jiavnco1/FPgz0j0ddOYO9X6oNuAlf6xS+7mkX8SqQZTqHE/XBVuvRlgv6AsJnjiwjaaFHpIWLHBBXmgQjthUP8lY+WH61nWDBpSIH2/Ink74XjDoeszyP5nQdR5/cHsSF8Y1gYvRBEQIpRbbcyFr8UtgCgwjvy9EQyGBq0hN4ealMCe99P1qHs9/JV1JM856lnf5/ifmZYdNY7aAPUGVu1k5cQWrHbabJh3X6lefoNyQhYq6aWX23xhVmVX4PCf18zVIsXrFkn2QUNxF4JQGpoAaGPFfm1WAmMbfcFi6xWNwqSaBr/8ec7NsDFlz/VGRFsEQIMUmTi3SjYqHDtsT5TI89m4VMtDq69JPNKgtqN39/0WqYDq6u1gUS2ngirQ7HN0a0HCwnCwLX2AjgbfkLWUYdzaZF8mH+RMD0CAGurcq31L0pwSIPiRxVPpTNnxoM31BMBbAoHJllmfGXmRl1lmtZgtCriMqy72o4xJFNkwhNojwAoJ5T0vSHrRKCEgBV1W6S7J8YssUTKpcRpG8e7SoA0Vi7nylaoIoYoUPlUhzgf1Fnt/RtcoCLihG7OsPBx2DdXjnjYczy5kgik3Itrm7vcQoAR845IOQkXyKYs6M6sAIY4HC2Tx+5GoPmnKFux2KEO0MK2JvQg/cnuEAPWn2UUQ4bSpXKRd1Cw5247/Im05DSDjH15oQJlC5FN0RijMujbbtur/6ZrqB7C3xx/fe8usJvamULO0/iptGEhyVdn5Aakv1aNBpgNuoCnD+uoa7mcoGy6XLsujrQFuzZh6x6fp7vninh7QUuY0mCQTgNUqzvsNeva0Hhiyg1UTnL92NXJgA/+fbEhaLpEfjljJf1ffedCkC193t6zSrgYCEos/WTPzMdKqbL0JJsj2jQEhPhxMeep5r1ui2p5HMLH0kaBvqauNUAReBZexYTb/rxQecxwhygPb/iNWp0zTI3ypTg95P5N9aio7vEHe/RwbqtSXIEMeAMGuI3dP8cycHJNrw5Fy78Z2rqrLMHDKTTFsWyXqomekOj/wS0FqWW8zeOu1zzbMn/mV3xxvkND3yW11+xWJoUOeaWrWHlR8yUjd4r2i3uAXG2HsY3BQJClomEo2DrQDN9GpOGT7I2vs/oBD20BBsvIJP2ru2pdSnm5d1UvqHIy64erTcPYe5/xaKGz7eRtdS6ghlTvfvdP+qISe8rc4z7quCfwtioyNsJTNunq1N5iMbbDnxw3gZmKbm1EGWIqkg7MVTPkcxkZKhjIi5lFKWIa27hTmQjk3BcbwSO0AJtFh1yN+2M6PC1bO8UpGBcyl5qDMH3D14IQtz0NI97FxeoIznlGrcL8CKa5ZpxwtYfceDY2ncTJiYIKlH8wnANPq9bizeDi5W/U6oCGYmSJdBbroPdhGVoErLzat+3guwhubSANdtBJCdECczkr0ua0Puj7SSFBhj/kVXbuQDHyxQyKXmQX8TgYXTzk/S3ZwUHN9p37a0l4vqQVqice8rh1tm/t2w7wVQJe+MgxU7v9zvPZfiuOxyds3gvwpDPovPWlL7Bis+7S+z9+OVU9DHHTfSIod+RvvzGZnx7I4ius8qPYlQH4cLf93HDrKjjwHXEnO1iKg8fxaBrZl6q1NkN/JjJv8547r6LiHWZZtUcRHvyCl+MM9SUWTOwpdkb3IwXrne1JSpNaXWyKd701jAwQNEN95S9O44EaVOgjhryetv4pXpruwE4EExJQEiVixsLPSFQ3alM0+0nfOi/uU9YBcXX06Xu8RXelzw2MtxBSeGfB4qjo5xD9+YAYL9NQ5XrFiE/ViIhJ3MQVb+qRQ5YtxKjNsGEH6XWFTcUDtyDS03otUqEAjuEcLyd1e5odKVoqKTx/+zkgS6lSq0mxqUUSnULlkzjarBgIH/UiBd2U591ZOpMynQRSRVkUwP5cORTuk6GLPwNX+vU1Czls80jQPwwnSjSJAS91r1GTwvvW5IpBfSTwbmzi8iDErrZ1AcaCfHPZ76hvCY+7ts8uDPr7k/zh16ZH99ATGJvdGFF10QLpui3XzHNR1YRAyECLp+EZ9URp9CS5wxjlT2Pr3HopUOOx/NXhUPkVh35udnXHWoa8g4pA5ER4k9k8u+rBi4BAaPI9uWsIbgk6+4xBnoqxFpG+hbzQjDSOsna/aD7IM/w5niDlu7SjeQEVdZ2jxIbtqledp4bcOOG1FNAgY7CqziGNP7iwPBKx+9eoC4dUO9HhtlfouoUGnpCj78R3qoTSmBvkArikTyGwRyyB22SyLw4nrRXWlJFTqi8loDUhJhIbXSTgfHSdX1couaW7YR4qbh/A/Ao2M9dcJuVHsuTNor0xeY/BSfR1FQs1Q6dZoP3lCT3Mm9ndS7F6ZEJQOlw64ueKiyZhMaTr6orfPxN4kcleizaOaCwwlOHxcCaeKPuiFrV/ZbuYgo0WH/WXTzdX8YTgEObbK1DsaUqblCY76Y8nMHbTWxhR0eQu0LbyMHmw78QZkt56BhtYSwuPATfgnMsPZ1B4R5lCQuMC/7DNlPO2Nbr6wHWgOPj73CBncjvII8URYb/p1xn5eJhlys+fzHpTl8oQqgL3/Mq+q+eW0W9x3UWw1bKVFwz79dUon/wjGP+CTPpXVDhnWpyjvUHbVgcTJuCNvnLNUcsV7GPg83x20Skj9ZHvduaJj3xVPsvCZORfOaXrBIPHy8HbQ6qL7v164hct2v4GhLKcVdfZntErbHGurxxLOW3iFViGgrbhrJZA6Aaz32ZS76CIAjUKvWldrqoJEGCRmHUjDyHPG1NzXcXu83vC/dHHes2ZQ13UA7dTFhL0FGReCnM2feGzpnZbmOeWaqMAFfPW/Z7Y/gBEWDEdcThYQFUZ4D84jS/2v23GULVvyZMUA/dNdKBVPzUVsQaJ6e5o+W3FYe+cZOZywk6L7NIgfRV9e6W6N3fkjmaw6s6SzE2zqdKH8c2g3lixTNPY2qELXhz9nLwMDj2biTr7sbRCtmZ6Jq+lLdcLB28Bkqk9i1XSu+AMyouaSWIkt9nWNlD5hC1O6oobWqSq6LDBTfI1VTgChkiAmUcUV7cqEh/wkzjFh1AYKz5JW4aaWbZ7Zds9ZMtEIq6haf3v0akX7o+wv/EwWLzorO+5bLFo0lQyvii73uf2mfnBSDMLxxJUJxlY7+5nPS3HosL8Ikk+liANe2VUIXi7W3uibQIp0KnBctcg796uOzAnGompOjkV5LwSP0ripKF9PYwvw41uMebhM7sBjB+Pcm8oeItW4JLQKXuv5NiJYhfbJ+CyKYPhUxRXrCyJCN4CS6FPZdPV46tcmwKR/TXzoUFChlmW9StfEWA0QYgSc+2JKdxp3gkO9mDSGndcKi1tt9E8M97cMum/zFjk882aK8k92q+hlIA59nlMYQ48h9Qrlb5qSEhE3GGzZ9cDarLCFd8POlnqd9RamQaumaMxLD2DuvrHJGhcHDAFM92VscWb5BhF3uKADO6WpHtb4yD5gH+aRxJWC0C+IiQL48jrUuFnfHnXCQPID9klQMbDKL8l76ypYKUqdUjaTy3TPtKWqpckX2ZgFnZEX0mfKzNsHKE/WhVBIgDxOJxpjU01CTJDBTN51DwKYaBxHIQ0wvPtnaEBsA3XtVZf6g4IN+7DcA0hjNBKoG/ji1KM5+ToitY+Lqd5kjXL9V444XkGmowi26FdGeObh9JtrcM2kglYPTbbN5NAl1+u5sp7AjvlcdbW21//JHGJb0Z4+GfnoEewa1LYpJYsB/iWNTAq+/Tb0i03Fyn3+DABu2ueSjeJKDLzAsbSDaFZu+oF/5dfUW9jg9FACY4YwEs5yEF2H58pcmKoUVkT42SdS4dWS5fjn/T4GJuZDfs4H8THuVjG6l/FTLOIeUPjHnl3IxhiHlJkMNtPQU5QOaORJZzCyQNOIXrLTNge76hPP4cSsFg28BFJPwtA45BYYlBanA7NNAj8/8u5iK+xg+EKRvfATkJPIieptxYkRxxQ1UQlpGsKFzW98KO3hewS//ESuiAQCLslHWE4u4Qx7dZQteXz7Kv4mc7X9dXxATXEGjDUEqDSaECA1I44l6QBsIfsaruv88d/ajGgZTFBxJBh806Alkd1iiJxKUAIwshw8Mw3/2ADwwxW/9e5qp5zilPL0bUZXxgFhwRzfMSBhXJdvRl9p0cd4IUY0Dxx/LXDuT+DAlzKVzmtYTCjnS9w3IUzF+/oLeQwQkRy2KZSh0oEVIy8S8xID9/1KG2T3Rp8JkAVv4TfSNKi/T4gtKBRob/oNxqwnrBTYe3ncUjGkZSARrSCyzzcLPKlKpF0Yz62xT+NyP8uTR/4Hy1d2bpVi49AIN2N9Ol9Ory86dnNwItvu5M+uWaBIz5P9LO4MNTs54iCfynj8ZG4hlsvZUNWtTWcPitN+ig0yrvv8xhUAHyhs6PGeVP22sXDrDX8iN0Oa9B4yDGLKbj08Ev/As9RERsGqPCVlIM8ZjDujACrlGisjs6OAzx8AsjobCbHLQlGEauk3w12k04GeZGTcHJmGDxxT2a/pNQkD6qyoFYdoMEXvj3e3QKyHAOZETGopcOnyX81s/15u4iIUXxF9w2UPBkj/jX/3+mkWt+v1WN3OxCi++8X1cmLCtuh0hzJrpqfDatlHXVbBYzkon5LE7HQWPhuA3S6i29i56mBexsk325e0N79PLThD6s/XOYiZK2CZnuljCml3T6FAG3GGC2VBX4N9YEybKtEQXvxazBWDXlm1BC6K+AfGi3yhKdLg48GxLXYwhEXSunJJAfhz9RehhQLYbOKgj9EuC0Gs3GA5YlEvd4Xaf6yiKd4rNDZ8DgiuQTSh1GPiJQenIg97epnR4zmmJfZl3Mbfz8HWgze++y94wB5kj1OpUWrU+cDZYXabqtHG7RZzgWOR6hwDGyI37WaDG1hicsPkYi0ReyF7V73m0NULmbuOy3W58f1SFaoDm9MDtvzuosgm1rDDNi3cbaEN4i1VrNwKJGIEFc4QECoNk4i5+Qe2oa3AMpYddvLVYv2t5jK12/YHWfuTN/uSsngQ6vZ3LqKeVc2xZ36r/B3Wx5Bdv26x2b2D8GUgTI5GidDmh6epM739UshkLe39cXj1RC/NN5xYcOlVkvmsi1EHOyisihQ9c1yo4B8ipfGNwD3eZYThSqEv6Mhe5ZKWU7LDiXdeK2sI27Wwbb7JFxigk3vit5YthAJ1+eNoJ+91y0i3BJ36sTKqeHz+iaC4/FwrNciTuOizJPzCEMVxInyrIW4XEyW6BuSrt3+0h4cibD9myAujKsUqsuz77B1btRk45Wh7wC3LHtLbF9hAOv4ffKVIbHzofM6LuRiCoGC6EaBK6Hm+bgY+qHsEF8reqQHoT+xssrZnH6TNzu8ktKsytzW5zLnu0uaSufkchTA+DWz6Wa3xppTWCmufVFG29S5deXZY6SXJePG2qk8bL+39iQ3Rc6BR5sSt750QttPrMtueyD0ZX5gXbI3jHQAeU0UkSDeWk2NKm6sjtN80FlkSr1+fdDf/HUVsp3vj++kDTBNdgnkfgfcaw2VthMs4k1unVIY1wdr/ZaQzl5gD5x+nh0v56z1WQjmBOYrtDNLezFI7R/b8eetdPTDzliD5yg1o19sj15bEG8oxo4PaWykrL7ziePU1mG4vgfBI81KYkPip0x5QZYkXLrC0pvN6oBz9F6vY0ervxQz4LJ3tJgnHDNciYrxvWT3bxjvIf2hKNubBg2vfZKV43pGCIBJFVY0Lh5o0D4VYtMVfSVCREYy/y9usnWKIJ/U0n7r9GJsPVbFdIxbEfOSgE2LMaVdelu09s7xyDL7F2auBxcraV9wuhrKtm/6kBnqUrQWgsWW+bDRKWnQvbr/5etG1c+waQqq8AB2aC0synrBYSjqBQEKVghaPo3kTdof3xyKrtrQdWq/aJeFyCmeLWUztAjbUpwRZ+MloPyqo79ZRL/+ajn+XFbKsDXYn8VR1RGCeKBLTUHU+71QqQ5H90g/gd0eSD5pdVBn2qdctSoWG/gDikKA9Mkk2t4rmtX2t0fk0G85mkaHX3r5YAvwyqEsWBdJdNwXKe3KCfSYUM19zRpyO3RL/1Shj/uBPZaN+/BfU6rW4vj5+S0loPKjYnA5uk9EkOauHtbZ/lCN8FSbmMinDYZTCTRAT8yr49Q97JedRcNx6agDctUOb/QMzk/mpSsnIZ6Mp13gY23eQPaEurSvnuYm1IbzfqwDvdd7Xh/Y+l2oR9LmDy/EBSiZ+2tuLigqrCH3B1NOGpB38z0IxYxGarzN9x5Cv4Pi3raVk9anu50v9LSLBGiWnLS+xUM75oqEB3rG693gMWTIYMNxW7FpX05+/el7pAAdEO9iyTbxUb5L3fiwG6zpyFdRrMvHBoXVVvBjGY7oSvWPaJ7TXh929WddYatDQ8Kom8mpOg2RkZbUNItQgPqyRS7FUIu/R+bx38AKLdS0aQuh+f0/gd1aGfq98lslKzAkK4OO/KcFw8TP2DK8etghigo2Y6bhFw5I9IKdmcyP91E2jex8++a+x/Oz7LEAj/BjGqvSJQ8DSVtOHa4JqAuAn9PmG6nJPs2dVMlDfpRpgl/fuBHPyREcUSSaOFZ6NaPwOPeufi2ZmK8Es1tWoMwYGVXWyrWeTdy5veRkkFRoK4axWMILWtD5xivoCLDantq9Fn+NDyPvX/sADB2PQQ5pCytKMj5A6XTctsdC+sBwgxLuym2K6FG10deSCvfQkv9fGgdcLlefVSxHm4yGXJZP3wKlTcj0PcuqmDc0Ekh5rujJti6lt5jf2vTifmFi2+jbfNkbGhKAmhV1uy70QdIuGg/jnta+AvkZwJckn2vO6vVA6yb3wmi8zfLP91/pnQenbrEJi9B8cdZblOUJWUOTl2qS2AGpASPvmzCzN0r7R1SY9jvH0unC4N+EVD6Tsq0tSA5BojTtTtp8/sM4SIbS55/ghPS+12yHrOIbRettWNa74b3CKw39tEncR2L5TmFMULtFocrTwtCpmOu1XqlLQkGcUqsWyeUVRgKaSffzAjYLpO4xz3gPdM4fktUpzyCYkshbubOqCVtyjnTZ4e/UkYcHi6BBz2OZolyN7GsEEcFe1Ig3jqSVrsPw2FYmQn94VG4bCPt29Re+dtvB27IHzzV1CDhzi2XKQQAqSs0TbwEDQoGBW133dNrk7qaLvu2vRU8P2io2KJUx3X5dtbo0TP7YPjQyFupF3g2KqKR3sok9OkmjiFrpXP+y0spJqq7vm9imgBS+dqn/rUvG6lqDU4Q1Blq6byvpooMxLdfIa8RaTsF852S0bUFYY34eI1JbDG2/pGGFe5OAaBR3BLEd9PKs0o7Rp4rZWLzufSHvDGjQAqCGyYqoMfrJncuDmRumM1IRahWnWAgd8uhiYbPeGu4gn9w+OjArnS4mlmV7S7EejeV0dKggYPKTZLQmVdbcGmB+Z+2aiVXXPOD4luBW7nZeI3ctxdz73ZD4blvJlXPmaGM412/BIuyhdPJjmXYVJygK/V9K20y1MZszrqs/7JYx/M4qTCkIxE+pTkmrx91fxvTgfhvZXVRFcgSt7jh7b6BvmwPLMMQmliTvukJNIsLHQKapGC7UgiMO0WFx68PnKdrbF+VYqdq4grKZIZAi9ivGpdjvkTxlr4CJYL+JOvuVR7e4V8ti4HCw565F17h4uqFfxQXI4joMAEQM0Xivqz3nWDv459Il3KLV5NbfAnwHokOuvECiRkca086eIVv9K2KY+nCPhDm1YYnNpYc4M/fnEhLENm6plFIi5L8BGVVPA0mWh/knPv6tVv/eUPTNlkJjsWle0QSyk0ilEggTZVlox/0/+1b/WksvOAwPjd1TzUTaeeDfW0R/8pC4pz2MgVh1iFkp0xhi9YoyJU6PRD3zYkES6/Aopp65V4TyCOikp9tRjP40Ms8h8qMZexaTPLH0lfKz6wjkbY2ymgA1T/mRkeEbczle9Rb3CrNlamUGbLiWdZhxrRuRSo2MaUOfy274QR26Os/zoFCSDNEWg/wROiqHSRRcU3gFJEpfqP34v01sB5UWsKSAE9jsPpTrWU18GdsXOT46ukFJeJNUHdvNJGsvSkQ/z/2/Mc9exWQvuMEXrnv0yN5iiy5w9apPrUQA8sBNUgpEZBg0ARQ2NNFQy0xkXJw6nH3v9mOGszRbLwUIquFPurTpHrNr8oTFmPOdzrd0sX80fKpyRXvT2w+AJpy3sM3u2guLaOcvwiNCJocjOebsIU8dTMGW7NQpxo8GlXhxS6s3hNFrHDKGZDzQ6IJug3DXOgQ3vWP5ojc40HOBwiW2Gq1ifps093rdJOW3ZXBeiCfPt/YEMz0rfYwkp2CvV6+8vWBHuMQhva0K9GNdXlZRXNHY0f0n0ewI1v8M0IOW86rXx8D08sRsyok0Bq0VErGYNmT9fqavEz6VGBzcdI9+rUOctLe3y+k38NMO8byWAAxrKatmerjzIP3wAMeO1TwkbJ8uzRAEnNd1gnhCuGqU0IiJ0nERKXZeInuM7/E5V0AfIIU5eo7ug1vW4wPC0JhSIOkEepFAp+HdkWs3CBemvkLgm0Wdbh/KkkqFgcJUcnFRw+SRdkXWcGfDtAYqNhdG1SLAjLIjo0hkveMRoFIM4OGB3uwsmrn+J7weoGTFBrblWUu3H1V1NnFE5o++jVN2nmlHgzigXPt8LlYszb8tCoIyguq0xazw8/jxqbGON9HpG9BVBZA0RnTF15RqUvKjK25L3gYyuT4tpRHotvbxKhcEU7NS5C58oBo0Rh54cRsIqamPkqXl0tR2zO91PPa7QqRWzg/bWhTf+CZlmZgk0hIJy6GF95MKIogzNfp7O+rLFQ8NkWZKolJHbeFs1WP12dvFga4pG4Ixdt3o/k06tPueopbs4/klvayxuvmXE5d9WT+DXwiEP4Wq9qUezlS4mlyTLaH1OPVgCOlMwXJOltSLAdMtcmfrhGQZIG+25lx4vbo1p5btfNY04PhoKhOV4uC7QfukVjksdWzgrC4vECZKjoMSuA6H861w4XnJYG1vGgyiZgq10efa01X75zjxFY5RRMQHdQ5T3Yy/9mxVlM/y0wjw3PrLW88W/Fbyy358rz15pkLFvpJADFEu0T+uzbIfMA6FQyy53FRX2GCv0opNZrpgypXBjA77Grv6GBl1TqQ64OUjBSSTE2Kw73FSwWVjzseznwNezO0JeF/TgV9m/bQLrSh9G19bv9Zff2JFETz7gQ5pxRDbrEgO3EY/o/ZQbyvIZNIVHMoW88+RQyYHDvbmC1MWStdwC+bluchhk/wNEjYUYVhLLgb3wuCM47v/Qj2tWPAbIsaqniJIwvIRNRTqxYN0G18qzSL4OmZYm5r38sHUPkGYi0gqOXVExe1pjm7y4oosmrfzJTJp4+T++7soZUK1OtqweHp06iOgqK/F+PvsPgOMQx+Umscx+dlbPUhrwYON38gAdFo/2bDVtWfwcJRKkoTbWPeZTNBvnVxQcdB9/NPdRCaufftcAOwEGVIEYgLgk+/6VD4KTxknIxI8L3c+VpHO4hgGNYGGGbLeSsqdtBPfd3eHWoOi1LO94zEj34ZTwEw/9zqBC2XZGw8STRcmh5DW5i7xkoGkj+HuvkttCQh2cNsrlsqSfE7t25dvTl2jXq6bnmrkCwdAZac6VaYwhiHh9h8Cqy2iMbpX0CgcWOxngkd2QYcdz/0c6a9KWVqJoxtmG+NE7mOLfrV7DK5rCkljLCNhYkZO1C8bJmqIjIl2wt6lnk0SjCdnKsO0XSe5XcnyOQHyDMxlhGN3kddwIHnFO/fQHpzVCKe8L6rWltDdgt78zcD3xFT3e0KyEtID5JP4ede/4CMsnd8aFtOSq0aBFVnzgrDbDv34ux41s2+SMEjMEdb8qOkg1q1TqQpcedfHjycP1aHLoQQzLmOVgcilkcCiCvyryxSDkMMxEKE/X0oupwfygrnC6BM+aEpkkTNReO5MVgTfEaBNo6VP5QnC6pBn9NGdwTQK1l0kW26L/Q8EwxL2yWp9HN9QkQNHKkSvoLywepCnguo2VSgTY7VUKKvRoqm3EN6UDf/u/jLQ+EMXvIwHxr5g3IQdyMJKWR623WAQpcUfv4aJOSo1D1iSaockvdi6TeQBtMq6TWFPuHXxoqLDSVzphaDBRGR7oHnGs8hUawQvDo5Fl3qQmfYKf4QCEGUyHbcbvoIhefpwCSTDPqHJTnySMrnh3U8PULqKqn+rk1D9hhhYYz6X4X5gxw5jgW+GD1PxlC2hMK6pbWE4zh8pArhY8No/p0yzD6AZkUdf6UWv7uzEV2j03iGUgWacF7+e4AcgMToAgiarpVcQbK25s1FQ+aUFfLGu4PAbVRQ0x8BXenB8oVa6ejlYnb2YceseC2wbNWnICEErPt36dQXJlbDjNj4kKmIl6ie+/jHDlBaIYXLVph/o7Eh9Yjati37PkM4GYubMmQvBtTg56JHxRX0OHlEiuTrOf2ORLc7Y+rV+uzMb0/WTEbWPsq1vBMqqYaMAVX99aoVYBN3aaYCsy8QsA01JNgbzcSZIQ7ZyWHz6qPJ5mzLwksrPfD3VngB6fXmjyBXMLQ2C8qDIaSbwQyaYNRY4o20f6kNAudqZhd7uBN0CwcHPg/XGzfpEqfAGOeJxKb72rjxs9m+2SgtdgkYSp12gEtmWCZOiWVkIn4hPUYiq6rEtBuxdzzC+/Cy0wOZ6PLTiyUTdzg5hd2pd4ZfW9bleKJ12PU1+Bv46w+DTG1dxvVT0HkQPs0JnHYFKAPY1qSv0v/sqmYD9tCYqOCWpOUTzozUu4enHdlHrPZpVU5grinhuojquoAFNF6pqMJ8KJ1ZktnZjAB9sQkz+v2owjB1/dT8AoOChGojpZCJcyMCS+jMo/efWLIWTRp9gQtbUCVaen6s0XyMCDqercanbfMcLQnG0Xi8Vg0zUbIo8nw+vFSjO6PTbD75P4w8OxHuoZYn6KOz5cvJ6y/EA6dfrHajCC9ncrbJlwjdIn2nD35foi+FlwLr+LoyS/FkqG/bjqwTijTxSoUYGeu/wpY9lt3OF5dAbFwzKV6OTBXuNFWxCX2SR21el6VVbJPidrdeelBHo9fFI+jpt7JE5WZpydwWWmaccjSFfujcAY0CMYUigq2ASFqJEVaKS99smhaRUZNNH/q1JGBWJYioxBQMiGK6JmQK6nKH3CoPOL5LcOvX5060yzrb4VuVWBdWdcVOVnTtJPwJQ5g5TWYtGzc9MlezH+GpE9vsmCHJWavye4XegWzDL4g34DRofsU5cm1ir+31lpfObeqTnVPhFsbsi9j4bYYNctGdPdEj3+FXX8HZvgCyc7R677oY+dphTrsfz5bcZtgE8FpYRKADgn0mzPXPm7IdxOBhdMneiCFFAyhok7Z4143UYll/3dV6pVQZw6sCGURMXIQOh51UePANCsXKmDOfAzetYmSRG68QtTj7+Q97MkWWhFYTmI4scBK/wXZnn6fAwvBpyRjBKqu5nfqERuIcXf16I7Qxx9KvhCVxEmFghWDLm4hnkiOppcpDybYSgeN45+mxi5r9EXFiIFB41pgT/xd6wQjjs1mS8+50+JJdxiCL2ZGRmpiIgcuCYYw2qa3MmOz3nAGm21i33cVE5W/LhPN6OAWhE+jgsLP0UuYcXh0DYTHLJo6wfNC+WmQeuIlJ1cHOCWZu68PWgqs0fjd8dhZUoVX0wSdMN0/pcdbZyI+xSEOVraoyDMp531IxYWj9s57nqzhnRtEdO5oZEMnEFP6FyOwI0v4QCEhXzVmp+Y8eM0L/tGnxAUX0v4P0otQVD6KszwvHFWsnsutYdvEYQXrgSZXoqfFiBiRpEq79DE4kYM9kF7B8HKbMUiMmMoHKIMyvnNPFF8bXk0WZo7UETxF/tIe06/TaKbJ63pzQpdDPjZd4tc6S+MFwelSyldwmUNskAv7oQufypTRx3jUY57xRuEnW/pAmyKza9qy2UzlEWt6uFDRPsW/GjSvgMZPFuJHRf/9UEE0WUWGwzNLPoQ2G/puRocks2E+ajivZRU+0ny1ZoXvzyvXqb/xzT7OlZIKPaJpksXTPKbvXXjwhOU9nudr9ULP8U+AY1HejHWvY4lcM5HjMwU7GKaW/lZStqlLptfIMo6bBdEYqiLpZ69XE0qO5oXSWCVtYWOG+SaBi7JLMcW+RctL3RubGnhsnQnrKZFSUMZYOKNFCxXHxiOBj0op2SM7dw21+J4FbEfC2aOw6ORC/THHr5dVoh9U75hb26L0U/KCsDuU8Iig/1Z62O9CXlUqIEfrALHmKQ8j+DoawNbs/6gK0LQxRi5Ho5Ajk51Iqkj6aoWi6cmsaOGfdS2RgttQSmO53n15UizCZcF0AMM7FCFD9cu4XE/IevA2EyC3O6i+JxRRPUR8LieDk3GZpFrHnQ9ESnxH2lrwb/Gjch9ZmNiAJ+eUx92jxVqknVaokNKgDQS1wCdcN6NMeJeNLfey1iP8z8jO+BgIKnSijC7FFtOmFPTn2h24lmiA+OPjaSDvW7YoluApTTl1cOaK0JTRN1q4qOeRj9+yhNRX9M7FXqLh39v68VnMxuUiq5NBqTbXwVwmJ1S3NOSOkrIUojS86+yRICzLFTtbFd+RneZvXy7tXmkMupfK3k8JvC8S7IcTmbhLNv7fMIhwIsY/i15knHRhWhVA0DhzKRyVe+MBTctJgZBNoDFYQsS1viYNp0U6oDcxT/+q63zg2Ij0ZzouReVI5TpfhBKHXvp293wtrzzYpAe8snCPzvULB7czC9rFPTgYt3l2z5z7fNGtKVNqDInRS62q33lR0I0AMLeRSPHziEH3VxuZiQIp00HEigWxCUzdmO7GgmI60/qCpa1YRr1/mNlDfqboNPdyydY20aePiN+OuCSJa6FmtTKqb8+d65E/2edW6Fi60VDybiYq5J81g2db+vDhbzSTWboCLwmL+BCrhL24QrFoSpCY6sRMm8/u88Ri0Qby7auddRSma82Q0eJT/fLb3smYFE+qOXIPtk0+boyntbG6XDOou1mWSkbE+YoUHX1byPHXpaHz3QI4/fRHVdcc3GYHF6s0pc31mByMxK0DwNFl8UXzZycJivaOv+D4rU785frM6heoc5SyI0mGlqMRLXoEq1WDSI3hFhryE3vfo/yq56+cTMuVMESFvh71ZhlubUgbhaO/2wXXVYPQXW+nmrRL/hzG5BdA6g7RIq/j4tL5Bd21/VqrpcsJkYAYPv8GgsO4so7M1fEcNzbS//bfilBCdD4dLol7izNupiT7rJIEsNsgW+iL7Uomgs2X1uir2yJOuvL3BKoZZD0onTzfRsSgFquHnGMxmOLRiR2AMDY201Xep9DAAauls7DQhRogZ07JAqaNp0KxTcei1853l6lzxqGstSUBrz1dIRwYUj0t4xXJUjPRd6riYfFgxtb8FM7OQQH1YRfcOn5EAPgiGUjKn9yFfMwgg/b3o2SKiWdHbtSVrSRXZjudTrktxKojRzWPQ+/SQStBv4AHSIS5VNQEB5J9n9bACm2JC+GAnZi78T2CD+DqsEVlVYtOkoJzxeuGXLEuWMNEYym8NmGCcjCExXdixQh/KELflDGwDs2RS55s44N2tEkrmxfKXchiVVDyWJHbnHMYdENMuSgyvc8VIuDSB1AB1aeutKy6tuynK6VPMLokjK1mAKQErJQ5dbnaaB2oQGkYEXJJs5eBx1dScC81gvm8bSyIXZrL4DJZXtcc/Q3nUaTAIdJX4NqwjmtPeOJs8Q7/Z6/xNx6vuyujZBYmrz3D2p2wBo03Pk4d+yscDJ740UMSkOI9loCWcmhmbdVX/E2OM6M8mC57mrt3i/ENwkO0Sk6aQu88P5bXgN1y3zrKrs3CZ91aiyp2F6gjPvahxiCnyHpvMjSkqclgCWsUX72yaI6D7Gk5MiODObLYrEsBNf3VmC9FvARCyDqsqVexE6XIHW21pcnGbPBmjRxYbnmJsBDUqP+SuQP9DgVcgDyGjZSLLYUL1Lc3PBnysaEBYDHOJKY6F/cFUJSZmN3+8Z0qFhTUtm2fuOpFQUtT0qTfhlCJ1cCE5Kxn+nN5/NoFaQiI0Be+2bJTIx8kVCubNyvpL2Za0K2+Qac+wUB5BV/OPWQbsC911f2+NVawEGdrmKrDk61B6pOAcCqrCFdOi+5Ju/9xBe2w9foGJ0Xfp0otGNlT8bYPmz7zQPVhBY1iysu7r/W6gnILi7Yvc+G8eeQjut1kNdHfqbJTIr70z7awCjlgKYis9h0S/BGIjuQCNt/5lu/1T1IeXpS3AP8NloHqO1HRdCZ0H0VI8oOUFavC/b22U7YzoAKSAAPWDTKDxgkeJskX/5E4wX4A0C6BsMTjYlk4AQf13xr3Q96dhReYUb1N4+20lm4gD0cfcMH4OVU8Yms0j0BPwlpo5HtrWS74JFWhlcFRrVujv9zShFkiOssZjd24hKwlNmyj1K4iYDp8Og8zAJPzaNDXpGmM2m3hq72TWvB+UZBfcY+PXDouTQDFOIE8fmKDvIQr5VUYN1E1PKMBGgck5RGj/ZpOjW3B/goE+5JdX3zCXiY2/zDppAR+RlITA4UyKqTtAFjAkUUbSLF+Yq6P8o11+zu/vmDe9Qz3Oty0N4ihkyAvv4h83aQe+Lb4bOugVZxuGyUBWKIoIEE+4Fz49CK2PGaWiteCTLK2gVcXPiYxBoYLC16x1BviiYEpbCANKk1e3D+EXpEB1S21FIFbIS5N9dimlUAIphHSMlyfURBFPkL9lyZaRtFc2E1BpchKRk+ull7XvyfnVQzuN6cQffD7PEGlKmGfUh7PW1Gl87g2Yj9ScIRy2owTy2WAlQf7sMnZRn89ugg+d5KPaxd1dplYAlXyMoo5itZfKBmaYGUGrf1ZSVznKzgT/HxPPFVS0PTDUO/QY01QI2Ac5MWQBQxEWo08EONex217HXckdQvdjcXLQ+7+JlBWadNberVKzMXZ5QJ7pzdbsd1WCpntBzR7hB/YYgFbD+TrT6K/MARIYygr1cdQiIksJ0wYlV089/+QR7w0lkDmfQJ+empZkXl8WND5uTkd0L4/K46cEI+5SSGMyfbNIASKRSPU1Dqm/mel+wyaX+RF5llw1TkhneIfltbxeZSyAw7beZQX4nlRvzwmVGcnrVK3z0R1688gPxTS8plVFOkgBp/j7HQnpvA==">
            <a:extLst>
              <a:ext uri="{FF2B5EF4-FFF2-40B4-BE49-F238E27FC236}">
                <a16:creationId xmlns:a16="http://schemas.microsoft.com/office/drawing/2014/main" id="{077CD52B-300F-46EF-BCDD-53E1CCE7AFE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0999" y="1175829"/>
            <a:ext cx="5756401" cy="474497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E75DE0-FEDA-4198-91B2-2305C51283A3}"/>
              </a:ext>
            </a:extLst>
          </p:cNvPr>
          <p:cNvSpPr txBox="1">
            <a:spLocks/>
          </p:cNvSpPr>
          <p:nvPr/>
        </p:nvSpPr>
        <p:spPr>
          <a:xfrm>
            <a:off x="6095998" y="1891834"/>
            <a:ext cx="5756401" cy="345634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</a:rPr>
              <a:t>Historic investments in the nation’s core infrastructure needs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</a:rPr>
              <a:t>Combines incremental funding for existing programs with many net-new opportunities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</a:rPr>
              <a:t>Mix of formula funding &amp; competitive grants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</a:rPr>
              <a:t>Implementation timelines will vary significantly by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0112D9-F28F-4267-97BB-162C892D5F5A}"/>
              </a:ext>
            </a:extLst>
          </p:cNvPr>
          <p:cNvSpPr txBox="1"/>
          <p:nvPr/>
        </p:nvSpPr>
        <p:spPr>
          <a:xfrm>
            <a:off x="135076" y="6277431"/>
            <a:ext cx="8301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https://www.whitehouse.gov/briefing-room/statements-releases/2021/11/08/fact-sheet-the-bipartisan-infrastructure-deal-boosts-clean-energy-jobs-strengthens-resilience-and-advances-environmental-justice/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800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F0B0-F67B-4B3D-8DDB-4E53C7D46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8" y="133051"/>
            <a:ext cx="11497542" cy="895929"/>
          </a:xfrm>
        </p:spPr>
        <p:txBody>
          <a:bodyPr>
            <a:normAutofit/>
          </a:bodyPr>
          <a:lstStyle/>
          <a:p>
            <a:r>
              <a:rPr lang="en-US" b="0">
                <a:latin typeface="Arial"/>
                <a:cs typeface="Arial"/>
              </a:rPr>
              <a:t>Question &amp; Answer Session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C8B798-5933-4E8B-B6B5-5EFCBC37D83D}"/>
              </a:ext>
            </a:extLst>
          </p:cNvPr>
          <p:cNvSpPr/>
          <p:nvPr/>
        </p:nvSpPr>
        <p:spPr>
          <a:xfrm>
            <a:off x="427758" y="1374448"/>
            <a:ext cx="914400" cy="914400"/>
          </a:xfrm>
          <a:prstGeom prst="rect">
            <a:avLst/>
          </a:prstGeom>
          <a:solidFill>
            <a:srgbClr val="A1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17442-67D1-426D-9400-597ED66412C2}"/>
              </a:ext>
            </a:extLst>
          </p:cNvPr>
          <p:cNvSpPr/>
          <p:nvPr/>
        </p:nvSpPr>
        <p:spPr>
          <a:xfrm rot="16200000">
            <a:off x="-862251" y="3725237"/>
            <a:ext cx="3506664" cy="914400"/>
          </a:xfrm>
          <a:prstGeom prst="rect">
            <a:avLst/>
          </a:prstGeom>
          <a:solidFill>
            <a:srgbClr val="A1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b="1">
              <a:cs typeface="Calibri"/>
            </a:endParaRPr>
          </a:p>
        </p:txBody>
      </p:sp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A978D656-200D-47C4-BAA2-52A3D36EA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952" y="2714297"/>
            <a:ext cx="2743200" cy="2743200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2F6EDD-0B41-44A7-8B23-492EABF85959}"/>
              </a:ext>
            </a:extLst>
          </p:cNvPr>
          <p:cNvSpPr/>
          <p:nvPr/>
        </p:nvSpPr>
        <p:spPr>
          <a:xfrm>
            <a:off x="1469298" y="1357773"/>
            <a:ext cx="1024128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8B77B-9054-4CF3-BAD6-CEF634586332}"/>
              </a:ext>
            </a:extLst>
          </p:cNvPr>
          <p:cNvSpPr/>
          <p:nvPr/>
        </p:nvSpPr>
        <p:spPr>
          <a:xfrm>
            <a:off x="1469298" y="1357773"/>
            <a:ext cx="9749911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sz="2800" b="1">
                <a:solidFill>
                  <a:schemeClr val="tx1"/>
                </a:solidFill>
                <a:latin typeface="Arial"/>
                <a:cs typeface="Arial"/>
              </a:rPr>
              <a:t>Thank you for your time!</a:t>
            </a:r>
          </a:p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82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IIJA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1562B-40AB-422E-8CA2-5A80274185C9}"/>
              </a:ext>
            </a:extLst>
          </p:cNvPr>
          <p:cNvSpPr txBox="1"/>
          <p:nvPr/>
        </p:nvSpPr>
        <p:spPr>
          <a:xfrm>
            <a:off x="663647" y="1222744"/>
            <a:ext cx="10864702" cy="4377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For Connecticut, IIJA includes significant formula funding: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$3.5 billion for highway programs and $561 million for bridge replacement &amp; repair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with a focus on climate change mitigation, resilience, equity, and safety for cyclists and pedestrians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$1.3 billion to improve public transportation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and further develop healthy and sustainable transportation options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$445 million to improve water infrastructure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 across the state and ensure that clean, safe drinking water is a right in all communities by eliminating Connecticut’s lead service lines and pipes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$100 million to provide broadband coverage across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helping connect every citizen to reliable high-speed internet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$62 million for airport infrastructure development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, improving and modernizing Connecticut’s airports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$53 million to support expansion of EV charging network,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building a network of EV chargers to facilitate long-distance travel and provide convenient charging options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$90 million to protect transportation infrastructure and $13 million to protect against cyberattacks,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preparing our infrastructure for the impacts of climate change and extreme weather events and cyber disruptions</a:t>
            </a:r>
          </a:p>
        </p:txBody>
      </p:sp>
    </p:spTree>
    <p:extLst>
      <p:ext uri="{BB962C8B-B14F-4D97-AF65-F5344CB8AC3E}">
        <p14:creationId xmlns:p14="http://schemas.microsoft.com/office/powerpoint/2010/main" val="196096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Anticipated DOT Federal Formula Funding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7A9E28-F09B-4EAC-A26F-4A8CFC492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49" y="1260059"/>
            <a:ext cx="5198787" cy="22600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6A06C9-0294-4DF4-AB8D-B1170C3F4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843" y="1260059"/>
            <a:ext cx="5198787" cy="2260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70802-B0F0-40A4-ADDD-79BF191756D6}"/>
              </a:ext>
            </a:extLst>
          </p:cNvPr>
          <p:cNvSpPr txBox="1"/>
          <p:nvPr/>
        </p:nvSpPr>
        <p:spPr>
          <a:xfrm>
            <a:off x="3166631" y="6379474"/>
            <a:ext cx="5858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 These values do not include matching State funds.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2CF1C-2EFA-4FE0-BA7A-6CA149EA5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702" y="3811310"/>
            <a:ext cx="5216592" cy="22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How Projects Advance with Federal Formula Funds</a:t>
            </a:r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62122AA-EDD5-45A7-B19E-B42ABB74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83" y="795283"/>
            <a:ext cx="6485829" cy="59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New Federal Formula Programs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FE11E82-C060-4733-9700-4697958F0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073" y="0"/>
          <a:ext cx="10596777" cy="617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5" imgW="6993209" imgH="4072038" progId="Word.Document.12">
                  <p:embed/>
                </p:oleObj>
              </mc:Choice>
              <mc:Fallback>
                <p:oleObj name="Document" r:id="rId5" imgW="6993209" imgH="4072038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FE11E82-C060-4733-9700-4697958F0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1073" y="0"/>
                        <a:ext cx="10596777" cy="617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474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Discretionary Federal Grant Opportunities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6886255-609A-4E68-A8D2-263164352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4" y="887987"/>
            <a:ext cx="9558491" cy="56687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9779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A580862-CAE7-4FF6-9E30-D56886BC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/>
          <a:stretch/>
        </p:blipFill>
        <p:spPr>
          <a:xfrm>
            <a:off x="478915" y="1370687"/>
            <a:ext cx="11371335" cy="480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6BC0-3825-4A3F-BE11-90FF74C7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51" y="6071317"/>
            <a:ext cx="664793" cy="667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A2A78-092A-4B9F-97FB-4458BD0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6513"/>
            <a:ext cx="12191999" cy="1005328"/>
          </a:xfrm>
        </p:spPr>
        <p:txBody>
          <a:bodyPr/>
          <a:lstStyle/>
          <a:p>
            <a:pPr algn="ctr"/>
            <a:r>
              <a:rPr lang="en-US" b="1" dirty="0"/>
              <a:t>Overview of Discretionary Federal Grant Opportunities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288D7-1F8F-4F9C-8501-EF7943203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2" y="968815"/>
            <a:ext cx="11234165" cy="4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195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FILL"/>
  <p:tag name="MEKKO" val="MekkoChart"/>
  <p:tag name="MEKKOSAVED" val="1"/>
  <p:tag name="MEKKOEXCEL6" val="False"/>
  <p:tag name="MEKKOEXCEL7" val="False"/>
  <p:tag name="MEKKOEXCEL8" val="False"/>
  <p:tag name="MEKKOXML1" val="4HooU0THZk28POP9trq+pbTvvzd/gcV8t56cq85kb3NDTsUhojRA0EsgEHHMH7oYP1SYpn09ysXVivguJdhTvfyVMsBLTGvcX7WPTor/CmVhEi4uAdQuad8hunTDmd8Bpz+zUmpe+dm4gRvZfH3DYei9iAXRg1baRKu3gfGfV5ObSWAKcFWzflPZ1O4F6TuP98hcId40yuOO9FsCnTDUJZpX5NAfMNB4mABs2EKsUD5QZsHI3IxjeXqIkJtMUyA7+5dYZPKFZI67e4dvrNY4Z7LITbe/3jX1g5E2U9PWEYFeWxdOWQIuz0gXyZDmuY9sD5clL+LAwgpli9OSHebuGc+KTR9M+MzQwyZbZjrdQJ6v244jqUReU6j9LMYcoSybpdAWmxrs8E5W8xQRSUIUVnktFkBebpo7wnf33CzuByv0et8C/48/1/8hhR6xEJvZiAPQYC4KA3NTdEAUGwLet9/51exnruUHNxzeQRiCHvS0scBpb/26bRLFZCi8c8tYQMr86e5swYt/Oxp50Wkk1vzdE4TH3KwkuSyEfYCKkGvrqWQ2XArVBTUgvPIXjUdQ0Qa9XPC8MDHRfb5GGOyDt26xioGdl2Y8wjiKlrzrgHfwefdaS1B7BTKTCsq8Ni3wQoCx1cPiu17Xr1LeKtL74UbzSkOoiSMcnfcyrcHCmM0XTRqaSahZDSN7Eff4oBCUSRZxZ/LmkDmd3cyPOMy5Kk3Dra9ElohcCs7sWJ12unDDR3VWEeLl6JBP+Y4Ac9YrL8oYMFggDujK5itdhrTxawPWOBYHA5XolokF9Ufqrv6OBipUBEXotxJIcqUoWqcAzZL1pUUjpJzVC8+My+A+DJJ7L2oBoTbOLslyIaVwKeYVvU3L4pO6FE4hhxDrUcPptkrineatJO1l90nlJCg99wLF4Fo3v6xsoW9HMJd2aogdienSPW9J5c/yXMbzpp7wtADJsbTU++OP7gjv5dyaQOoKnQDwZobHmlUNYc4QxmhnfEjlaUULLRaetfWcHxAcmt3if60A7go+jFF6Wbw4oGaJaPtOnunGqZTH/SMePRd+bt0aqkKKl9iruvFFIw14NsPQgxftO8umwsTF0aSQzGSqHuQuqgXIyCGDd4PlMhTxGGJLmcFh+mT719kfEBPFssxtmlptY4+46y/3ZVYYCnmveGP/GJe/OPaABEUpt0xDcBp7/JCOdEqGxxk3NcvaEQaCO/XzL9aggMwwowUPqhpPMLlP6yly8VDrfRSAiXDzH1z3cMVumF3Zp6GN838EC/pPCxyxgX+S3vwxIbQZrVYke7kOYW/7BMSMcKe4+/4XhLMW5pgtmemF3jrVr3MMlXChzwlxNzFLpUUCQxpkEk22HDwxDpZq4bdupsMd/7h5v51ti+TkD7vzLZMvBy/zv+wz5uZRjcx53MrPSFp6Yhy5zUQTJEtaKfduDB0azY0aP61fHwQNV7Jx5WYWuMY1twhWeG4JhHBeTYY5Rix3C+juTwJBrT97WNlj0OJlp+/sIMJznLwU56AWB9p/c00prlNWc6G/YqktOlHdhLgf6Scr//fitkLrrCpPiEBVo0zQ7CzxdTRBR4NJYwmIi1z+S2pB32YLKcxe68Z4dfwZofcFgoMAix4zXiGGSD5BcYBMRqDTm3TiyL5NkmtZNmFFv0uNf9/pEfdTEiMGHTlrLxHMa5VjLPYsqiUcuwCCQeYhmXuSBpGY7ZjzF1ti4bstyW9G0Z69ISX8Xx8aN6eNoGKU5jCgjIEyCR3K+ep25ozKqDARq7sKFGuV6NPYdsz+J9TuUSiGtKSq3PiYSVNPveffkr6JiZFbxiNTqtzJySrCgncJzoR2QypsFcUnjSwkB7GeS64kHOzcPFTi1exJeSg9gBOaC7I7ZJx2c4bc5J8y/Yj7sdIEdquoVdJjk3xJiEDUe8ISWoTFk9IUOZ2x8KMfk/CfGHAGwre8Cb5DE1Tpen956Ifnw1RR6FOABxvEXHw+zep2XdeVf65QfgXGINFeaY11iYX0aLX1coxRJGQ+2+1zDXR5z5mtUnvMwGg4AkJft+1HuNFeit8SNyRr88x52Xh0PN2ngWbvQ2wAj/Zuq5eyPDEAlnQo8WUtOineAlmPJaVkRY2Tdo0u+h+NuXfb7LhhWYD7F4Uk+J4+K7BM1NZK7+KINq1yc3p82d2JANBkMfAERgqaLeuDnoXJiUjPiW7b9SQaWgjnG2o5YfcpQVb4fgO9d/ik7k6AIBcRYpAzONXYE+xmzOuTQRjjECLzZkyZNn5muSOJ/299B2i76Ow8fpNsryht1yggDmjZjpuz6ZJYllMOIEgYjllcydUTq/Q0DHAbLUtnDPCGH03qNJxPLBs5VozfdUo4Nm9WXsNB6/mWzFG2Tr8430Sb4EDpxOZ3QWwhmX37hcAwdSGvmiAOTAPjPlXMWolBIo4So5OJwJ3NLDx9eBJkwvyg/Wm3PvWJ1Y698rmXECVd43+nxKsv0T9PVdKhjlqqvr8jBnpqUQ9QoB4DwVLtvfSbHmqY7iIkskaj/CKNdwV09A3OYQtAfxPGt8zR9NREmApOl6Au9bcZROM36yqgfj9DsQKBQROQdhCbKiUxg2TSiy/f7yYcexDA6tAEF0jFu5PGDeuxisPGCt6t5m7kjDDVIh6v2jIx9BnqbJGzFMofcn1i+qV2OjhjZ16kNGTNRU3HUWiB9EVLsc1MJrPCp1tge31ko0BGbJ70OEPbqdWfGEBLMYSzKi/AQewZ1Isxgq4ZydwUgPUQ2FMxepJ3oO6V3epZzOKPHFE3fV/cUPZaceHXK5MvZA6WjgMGBTJFLohZrBoAz2rZFdJ55miGrxrEDN1/NrXmp6scLzjKVCXXoglAzouUUqdoIbLZTq+U7qngm9ggcEV59WsqVVHWR2VRnJ1Gn6pbZLMjHqzjTKXntZMZHkcEv70Gd/9z7KVa8tBmjBv5hZRFDnCF5gocsSA++1v8ITdwcQqTeFboR3LuqAzYWRaa9Vq9HpLAxACgQl9gsghh0f1QPbwdgtQNIO0cAkoLNc0wtaQ5Wgy7X8WJED+MZI/G6fzRKC3TWIk77yrfX3Z9Ir7vS7AoAXcieUxMd+KlnqdR8ehvc6RLDSN4GsXZtpAOAq4eP0dvxEv0dF7awGf4v9jGqSNobObKtvZHjZfJZKRYLkPrwgFU/42ZDi0gkYsvAbg0i2wmjBdVr4g6Y/TKjJ4ojiYBpoel9z4zhlUxt9n9645bdRMZMpF+HiBYR5ptMogMEMiRqeGWty4Ev4V9NiuxoXPn3VcheahJdTWvh0BiXgBc3WxvHlWfLNdklZZyGqRqsKQTwQtUyDlDUTtaQvMtXSfM9jmUoAxWPOK2X7buG7EiGKuSkB/3JA8mBya4CXz4CL41zxXA7mISGg8Kpe9KC+9iK38Dktw9kGpf3EsqHOTWNBo2jUNDXzXCQvR8+sUtolsr0/OD7Mp3wV3GOdARAzydXbh5qqPt4mh2TBMi3EvzGAof37tSs+33STSWjaDeL8VAWLM70NFiD8e1xgBgu8CoOfDc0b0S5zGmp6ciCWrMB11IG1Lz+y4cwxt2X+lFC27TgSoua7Sji8kvaSaLUMwRGt1kQJl+OuOX8raU31YJmudllXfIq1q+0c7CRhROCLL2ks+ziGJ812hjywNRr917HbrvhIXQcBrLTEZiP2z+IksP5YEiPBzhvBf/mXe/Z0HZwhKOSRcdfEGtDuMc15cLXnPcxuutg9mT2SPjf7j9vhlD5g/wvHmOPW5+6XvemVCqYXbgLPi4PXyk4dH2cxa0+HQhKRU7vPU7CmgLKis27akQVRBS1KwdS0c76oigTF/Hy6ILegXDqbr0PBZ1mQbNrrhcFjvcAFfNF4hIv0/NYK+Hl5PGZIhrdz3SxAV8oyHKxgK4EodGAYpj5tKrbaIfUef2tDmvATH0oG0tXR+fpS4Djt+xkggjqqnAJZNDph9noHf2Ifwtqri86AABVxiKA78Jufpa/f0VMPJ6k5QYBdYMYySFjAiZbEN815gfewxJctDq3Bfys1ea6vS1WTOnrNQPOSboLsh1NsWVILnXB1e5MZpNVT8X4j2xdynJI/bFPujmzwQEWxB7LfWJvjkxgS5NuTpbVuow156BIDfI+ogHQg2pq2OyHCRfyVXd+4fShVwqKVYfHFNSuH9x3SIIPDCVXiY0L34UB1iLqCnX+94ro//lFoTpE4dbnlF2h6cptdLj8DkGN+q82V6g1Jqs+I2VHhPGC5Q9it3ozj6IzS+d70ce3i3jXZp/T/KkPw1oCHE0VwD/Xb468movS6aMi2/zUi0eVGQhCftBKVv1EjQ6K4HC/eqF5V30Kh7Ihiat+jqUanubjUJJ/HLcRl2gHdqkdhWKsPDWkij7S62OFzREaTQltoV0qee09mI4PiLgsWXZv0C8e6bheJtNdv1kl1AT3qvc/s06F8eNLmYEA/U5En7axrfJNcMPaMWR8XuebymX6CF6WrcJqByoFMIB1ZGO8pCjYF87Qg7h7KjYF4hHevqdg/8LVh2GhFgYC+Iwt5Ux2Y4R4+spF6AOOKRWyR4YrmGrcTzZuO8TcXgpETX44ZEcFCLe5CJNu1lr4dx8zT6/qBLjf9dJq9SxxMLE7/SXSmH+pHHTuGWd/0bcy4mpIG3mwF3/P+g2E2DOkXgkQ1HZVSUMRg+pIwJEpnCrelvm8lMqokp+1qtPzo9peOyBd3E8Tk8g3WV10EnUf3d6IYwfZQ/F40A2YnWJAMmzNgVeRs8xzjNyX7YBVAf5g/uA7FRXIk+RZG/pbU2siZTSgtZfWPYcZ1Tt7JAUq3XKpjTkv8YrflnKC1OEYPMqURfCz80MrayctJcqKQu1cvR/PKw737cMrexfpmKP/ooBvnerZOrrbVzrhYvDPX/FKAkzMjVbWgd/7ppoSqQiAt0x139PzpWEASJ2vh2CXOilAasn0+3ONnzqxY8neMQ/xWEtByE0N3wxh8xCy2Gff67MXi36kUVF7C+oIKWTrYJUS30DDVaJ0YgP/wZdjEsHX2x5UQPfvu7nvMZHmLjtnPrYnmnSGHEwHPfCqqfM0czmqgh/oDLU3OeF9vs2wD/d/IuRZhVsDGd3lm+QcAb6IOFuHVaCBlCHQK9sPf9bE51H7iGRB2AKHFVun68Bckq071T/b/Lq6BfsYDR4vll1he4y8kPb8WrEJ5tjFuwPdFJzlc79Y4tFXWhI1m5il+0vEgu1HgcCLyvaiTc6vYfznQsI1vxqlXgEqvrDm0LYRh8s0PIn0/8Dl+UAG2cXPgCRfDF0NWebbpgV4BxuJF8YLrBjWZMDYstYP72dySuMqvTsNT5WM0NcjR8xRKvUjHSN9FjoK1oi3mqo9HBTPqLHw1YJd2RTLXMdwaFabnVQiaY4gfcDV5X3ALKKW9KuuDUx2jlD9xIx4q4QgGx0NbAqMXqonFKZ7Prk6r6JjzXq1yGaiS6Sk6ch3dg1TU5BwRq0X3571VwAi4PAgyCHLy027qTAGtJ4CsGfkoPJAriq2qQoJx80gB//LPWJ+m5m6h789rBaeXhbogDjQRc8dP9JB/ZZUNpVqOcMZuWFcqKe8kYv9vugJF3Nyut+gxsPFFD5qVgNAr4rJVo7lW+40Be5IUQJ/bB4Bwwt0xIDsR7H0PmKvTLKSMCnL/UW8JN8aW1T3HUjD/2RpiI3b6CJMgyEMtnxsJGPGdo/wTIDG7By8khod9PvyjrAqEFJPyTlG+uvvSPrIabLyvC5atKvmt7s6ecqv3ftoJTOBSR//JMIJRVrhqZdvteaaFglAF9hXR8BGPU6uI9dvRTjhLfvaVDBP01W6x3lV4SffDG3Ccs0au1k/cdg6J8CdT3J3LpK/zfJlYbG/woDf/4p+vnjf028rRnHbVUuS3K5wj8qp59yx+UMgV0NMYl1fAH7oH0RqpXC6b5Nyg5GzcRyPy7zCdK2Mrg9wt4xCDllVyo2alh6Vl1EQS4g7XvchNTPXo/So6KHlC9FLAfD9z7Q9e+egsg2Yav8r+bSvQpTaZEwmPAOB9fN4d1sTKHgPDVuznCAJWziMHqaAXpI1Gh3rjkL5T2dTBBtTWIfBVA7BA3KN2lDr0DBmLKmik8hYscyaBDeYSuqkZxARNf7IzN76+Un7UXWd9SXeMthFTxAZGAkgJwIyAlJyyKs40Xa1biXI2MrpFVrU8/mDDip8tvxVxf5GJSe3czGL9sHZpE+blDDFnMLbgKMMW4Yh/4KFKCI0yvHvDSlv/cE0rL52p+cpKeDms/9A3U4m3fY/Ag0VGmR+vMZuoXZoY+uEbmX06guTpyh1/D9C0VabenRuQ7Sohniuv5s8nNleAz5Kp88MRQHpM3a2PMAJxfTRrapswVyYpyEF+QikKWlv2jAp1IpP2ikam6dJK2wMDFiHiAUlxzmAuoJBt2+vmhl7NdVFCiVoGAbhUDTUrBiTKSCeRtKF2t58qm3F1ckHR1jzNkgI7eJoeXX65biNPFSZSf13FlmpEGA2jyX65hSNtZUEQdVc4gAwmE5z7BTlzthS0BwLOTsWbUJfNqTeqggJ/wzVhLzSnG8MFUJQAWO1oenK5eTsCLf9gp4F2OUUs+7r72UeIkgj/uEHn0htoc4yE25pKF9WHdTupFGhttBojwrDDB1LV7BXORGNe8nKU/441VteOfrOStBskBwl5gACTfs75j/HK0GrxDa8e1AryHmvqRPqvwYULLHF9aBrBMiylbTFpKWpK6BspE2hdR7PNURDE/JGOxTUfr5CCVt1jHMi6v8ukuNJ4BH0KF0p8pUrDiGHhXW6R8U9jO5cNbp9xxWDuuqL+5SoF/xtfUcYhjM8Uid0p1+ttQrLz6BJlOBBpmXuGvFtRVXlUnp2ca2Qjysgph4jljJFweJnbiuB9wRNzjVIgZ6f0MyczdBqIvutizlb3ucgWJiWh93AEPBqocAorIc1GxcaAxo0kxDtLuPL7Mp/j7ZKqyiEGYlvFiJQqxLaMxpHzZ4iBwja2idM4vawi1+t3c6ozLC/Jou937M+fGY31ryCpvx0y4MHCo7SH+JPf3FbRwcw2OL8RHfOo9Yk649ZB+F0/5hbLDcfizEwHkGioEZaMs7lSNirj28jU9i7kbXV4k+1YaXe9xh9U2d7TzQ8dqBZUjXMxZKuxLy/OKXsQL3J71bWTUm0FFTxv0fPM5QZItMf/nFGYoeqBGT98Z7JhLDCl1jwj4O/UtMsPxfgXFTlw3U5a5B85+dX/rlpzqBAxsnivtIjHLwcQmLayBW3ZoKBmJWk7Cgem3Ckrt1TlH5wgrpQcBRxybw9iRFOdJ+GL4tCcJuN4LWnb+VK0prueRJJ4bbXm+//uKBmO1ikaL1iav0iZz7eq9CkOXDb1o3Ta9SDTANnbtwVqdG5WTcZLu/FL2+DFUzrYSPZcvcRl1RuTMUCn2p+ZIFqtb2FT+ckVZvIWdcOKcTAAvJguUKZZj9yOmyywTF7+nsQS184ske00wf0TNaD8HEgejhuLt1QVWqS3XXbERbfrOvJHQ1o9DJnJbbsVS5B8BOzkez+s4tNRe/aQrR74Szvkl6dlvknk2i5scsWzq0S3uWY+NZ97JCtjTHTccdWPW8QCiuKleh3o5+VLtS53l4cyAp2P3Xh8FLDDg43hn4tB0DMYGEkV6OfenNDKE76MLv5X3RaWPC8N8a4qkewBSkBVByHYozjgrIK8l2Pi1+6wd0ioQQGyg4z4K2OOBAfLisGB4jTs9+TW9PFQFVv+KQHjq4Ct16sxfvHtj/X+piSTau4D3+2uIIVrOPxrMU8ocpl86MWdq1Vyc96cuYV7JE9DC0VGfn7sFLK0zWlhnXFEz2Q8bnBrvpSD4V2gdg/g38irANgjh2/otSKRr7ilygOHBT4JB7RXBLo9KSRAA0u1nZeP3/UuwlpTlBIUJrVLkv3keNsG4VZVccbkwZcaNOwyZv+Tqs4dS7Y4U+AijUuJB9KBQCSGNY6FHqJFVp1NYS2UoR+OvMmQVp/8t66/Wg1yeMEu8VB+ZurRcnjrbnSUAE69I7d++MdYykwEPejgsccPOgJ8YjlY/kIvbWRoTvBuOWipfibcBdWbbkSxZhTRlKB+l9nvlP2hUDGWHFG78+LhIdLk62UERJfqOpZOo9vTsAFdbqdLiSdu7LZsecLTGbbxfuteZ+JhXvf0uI8WgQYZcPCSiaDtN3tnW5IpqWLJW4LBNnJyDEPUuXD4I3JiaewTF+X5A/4zr/MjYZtrbnxUApPeVLxPzmBTyMZJWOLGsgp3vvkNRajtPNXYAQSARP8622dY2sxUSCbX+F1tTc/0fSl/cVghtlx9RDJPEPgcV0ePhbzzSzrai19e2k3PbWXpjRSvXFuSW2NO22+yDTMmBaRUYtti7Jaq47NdUoWe9RNPyJJIg6htb+fkbNb+rOEq3gBXzPx9N4omtkllotmWdm7OJtFnfb3nW27gcWp7hiTG3lVBfS7DDex60UneNYHPQWHZqxHcv8eZ/3xRfKo4F5yH9UhWzr5G36qaRCfqIrE0Omz+AA6kfnzBi77H/1Ooel5tUGwUQ+BvFBJ7nDx9H2UwObpcEQNU5Q6Fe/ZVtXOmVZ4g7JXvK1dmX+N1t7cpfBqNnyinNaCROXK/Ew/uVqDbOLYZzPcgHitGNylbL+7Zb+RWgTHw80uSlZ3mtKt48L/IVsCC/q6nHizH89/w3IJHGaqvPwcUwe9oPLsQb/5FsAllIqdfbmtQ4M3oc7SeXcIdS1gae9a2N2NtUI/Vrl8iFKEYs/ZauE3JAZkKSi16S/HY1zA6IWfQLFHmRBGTCrKVLvd/PWUlMKFDvOWPVlkKo8NZTbmRUbqunj6CjopeZukY5KYHNIsKxBtGCy3mvqSelcXNCyJeFYVw1jByElvd2btWWfe81RMXViw3OCspouLK4ww+d05ZIgi0/GKamLNHOsXlWnsz/oMW37/9gZ30L8Bvj0Tx3B3ULH27k0pZmrMINMa+bYhPO8DCvbbTzIQeOQ5veprqAHxEeVQH7a0uQkJ7Ex7OG0rwbQn+voyB+co1boMXFoVEgrRolvzV1uWVinvpTJB7mG8XxkOQsrFk+IxF4ujOH9D5Uawv5y0+pSXxbZiRCdVpQKq69iYfUGRoH6+VlcoYb8Qj5BSergwMr/vdMNJgk9dF3Kv4FTN7skcOtYurRHQdV2F9w4ZB2DSZb4rRGox12tTaIcjrfTtYYdzEOB4wHcSfaidMm7dJtA76Q58/OjIeqyIJjNE7gGBukxZSVTlEdM91CK1Yw13cW55xhm0v+yQdrzuv2Toy31LbvSmlVuEaE3xL8Mrbfcv6T3BPKuS/6+N58cg2ohHVtTV91LqIO3GuCYUlPjk9HKo51sfurfpTwwMlxurlQ8eFNTh44cPz+hV5IOUcvMp8VWyDwGFVR7Qut4070VaUV7Efmwn+PIe5uKrwPqyt3TYmJTuVKHtgE+HqNYq4n/czp9Hmn6/xxSH0VSqgr1NEPiO1Gk038DkT+XiqvUEP8Frkv37B2bcb+mC4GYp1+fTKiDIOmOuGJmcRHDh/mkxGQs5yzD857+uEsGa1K58N9F1R50Iuq3+zTkQRz1F3btGD58tklzWbhbZrvjHcXDwRE4JJVQ5YQ72YCiEI7eUtB6EC2skpfc52ul2Ri9C4A9r309CINm1E3X6NDU1Be/KUKDiwa1qWEYDAdxlf5X/LEf3eE2NSd1RvjoO9O68T7pySsYBNjM9awIbJs3G1hOwuF/3Ftw6J/sM9IpYq3hjhqGkxvRab0fREWKDmuoj/eLVahpvPeIDWo0ujeyBTiyWM11G9BjbTO5l8QA3uAOKdDcz5IHuKhQAFQRi34ddOwUZOSRS+Fb94pq3pA/bs29BWJANzclz/5nkb+xA4x5bnAYRubwi82UunAGebZZUpFe8DBsJ5vxleDN4aktNpgHVvTE3WsRdUNrnOtizlkQw60ZCvPCMhtrlIStIQrGOwlutdSde47RKm1jP83yct8R3hHKpdGtMeWKgLM4VrsvmcfSrcBhCxrfFe6TuwE6jtOkGOUiiaNzgRQAztQqorl2bgrdVd/IfuNzB42pdapeBSoJRE+kIi6fHuTgMKh7qUxUhVDtctHZHPdCZUnD3huVWi6u+gauNskWrVBScHDxf64auJWxsTnA+63vGr/QISkQW4ex0DunzS/q2FIPDZfGfIuvO1CcLvArvpN0c1QcW+DBWZs3jhHV4JBvCf3+YDOmPZhdp0/4CVZTHsqgIEYMbeUNBw+bFyCDhkPnSbzPNbvZm3w5E8TEXYQjM90AjNv8B+lRdfcnUWNCq3GQ9J5xKc+RLyAP/z765yMWn9uw/nPI8Js3TNdh8Ey/Mw52yl6c6dcJud9827PDC8mSQgskO0e3V0moZVrdhttD1AwexZ0Hbp+zT2EC4Kqus7gMxpD1f22vFXfQIwqkDkEAcstfxlHs6gQdNkB3JK0hb3Mx+1u0YpVq/ykoaygckvrnvn3kz2YjGtyEbg5aWyvqnJB42cjONTLXKvv3woWKwwIGgVA4ay85TAu42MB9In1Y0W8/BxtaJcFOVnr4wa5xjqXkhVNfNQlQkBI5+GT1SHJvkBftrNoeQaLlANj9fuPjCp6r18dzK1G3yJghhXDf6f285ji8+vJDSFx3k28fnF1XWxUpZfujPJDOJ80yi5DRKIGzjpbZcf3a+OUTXKn0zyKniHV5ZtZB/uC6VWnevW5RXIRB0mODwBPom+vg31EYYOxFe4CyLhbAB9ypWyCXJBMKYJtG/oQEbHA8GzGDSPJYZTelop3a1u9qC/B2eEOI/RRK1Ee1P4E33LxBm1BhL0wro3pzS72nSWMtSiYDmBiW8K7Qc6VvIFtWn7LmzrketcMj92358YBc/Vv61lj3qaOoKiWA3mwQOURxzUSpS4ZfvXx1ULuB23KnpvFyEpAg2/onHjXWwJv9S8NUd0fr9XyQA9ycJbcLpXvEcPFyEm8dXJmc/dMNhsi91NSZ42Gxq+HoiPHpLFaEW/dLtGecjbNnRmPklKEnUwsYnxT0LGnFgQ8J2LVvg7PH6HZgXj+gr+QSsNSPIwFZhPGCE+NlegJ3Dek5YEunPijE30yX6+q4G5JX5HCmRrKqsEKd+SgaHeXFCPptlCx/eICmrFqIQg1Rx8qGW+T4jOrcpGt3qZAj136bWcF7lNIUzH1iBINvpCaHOZle0YgBa2uhoK/RS1AKBlM1bDSWKLhsLhL5hd4E/0WmsWNcHHUakQmXWpegdoCldcntqP8DR/4nLiJbsucV+Qgf8B3WhStEVltC8mWRaM/u5wL7bxg7O2hWXk9RVq31MiraB6C+sF+oYfyMRTla1DJtoff7iO7lbAZh4/dt82aT+ZFOnXXh5Kx8WugHvOCn4F80IhV3Q6nAAA73M5G4hc1dgx/40SnSFTHs8s3ovQ91ktGqGeRg1XgHXfeDdphRiR7tc3jCzSh9DVh3utdeC4lOoiQftNYTjcjCuJuGTAWkeHpNM8FE/6xw13tcf17VOJLsPfVHSbYT5cArDEbFOquDemQjB+4wGdA7f3JecgxnYRw8Mx7zMmCuQCt5L/eZm3A5CUyv2OET1d3+9Tim7Sod6qoEoDHF4UGT5D9mChNMyxcFvqOHWYqCcWW/XyJDHI3gX6B/21XrU/adJyoAOGONZFuMKCoekjbHzE1PBLD/rPCcsbFBpl49jj/tDdtZ+xiIQTSSJuynvgrrNW4WvPXcvmaitnVi/GYh1+9pP6VzlfLBfD66fyujlPkLQf2koX+qYVq4/QRmCsD6a+S4xhK6WBFn0wCn5a0WwwaffHl1828LkSbnRAcj21H+WnyNQsU96Eq4JP2xHXlGjPgQYGmJHn2JSX/Izktj2qlV4kW2QJxGzZEf6ID4Tj7qgRPo5Dm8G74HidTrXlTiW2CERXSk1Og7nTB/OSzWK7OKKA7ZZfZdNHybLjH75IIbvroALvErSo4lHPLw9vbvumDvcQ+L9EF7S0v21DPhX7iUB2OUZwdwcJyP7NHTuvtFwMqFNl4RI49iN7nE34q3dv2Z8znFWkFyR/McOxixVhpAIOezY6AlUO/0Zh0JbsSP566PZqnuF9g3ZQ9+LyM58XmZ/alssJYd8MTMP0nKKvkZS0NHpYOwzvWnfxnfwjlxtgz8ZDvhRy+YwmqK6UMsUQ9JFdPFl/Mtn+SSX+Z9/+Uwp/AXNhtLNZj9uUBBknlng9QBMFbfPLJX0FwRE5B9wFl8M8N1vID7onewfLsgVSwhTiWcy9jF1h0KYEwbYOnQGOKR9zaMsZYC3z/WMb2zFYWnLB9w0bNMd3lOznLpuqMeTRFw/uRckXwm9g+pQqjF6QSOtZrZiCIE6NF+r3ouGYC0cR445496eYiPeV2BwXUD5QjqJm3aFGIDMRbnA13vXSCTr0h0irj5YcpnHVA2abSsC7Umsp5/YS6qGDi/t0rexEjnFr5huFc0g10vhmGD52cDzE15f553XFOlnKzO21Ecl1SvYhKnyzhue0QEQrKsC3nkg9TRf7sqGayA7Wjs/ALZWii/unBvNeA/ZvCD0aOa70Au9jMsh3QQWYhWoQUCF869TfhqArsNhwKTR2Mq3wmp+MGycKoB8IH97K1Ufv0Jxr6nfelcDaK5O8S635+VEK/63LceCrGsUDZnJ23ctkyPXgC+Pyb15dyofPqqSbLpq/ll41+Q/tE9cJI3E0LLCStSQiQIwzhbQy9ouRV0FSb1L7xKNR5rzQChqaTKy4c9K02TpbxzK6PR6wIfNSGPUeCGp6b+Yvmp1AdueFb900JoU5vpXU9wlPASFJ8gwS3hGTnIQOfBjjtDgy4MrwbhqWRkQvES08GRea3Zp+AuA/QrU4JAqPQQ1/vc+pE89wIfJ/riYZXvJumgdDquXK5xFMkJ5Osy7HeL1MhhT5VAAd6BK4mzFNF3Xhju1NriLQBcTjs2CVlClpSid6uwi+ymkEwwKGkkgiMviqGsbvGHQGkAjMl/Z/BgmHiLMSk7CYygREbfNYziKziXitoeFA4O4ikcqtQUxMHLmecQzyq4UKLko7q4IuYi9oYzXodIhcVd9ZI861znpbvTCr6ZgbhE4bC4rBF4n+D3QDEa/1MPttbZF6pMgAfdkKKLXvfhvXzkdXmzo9NOh9NDbEvpB7exnDQ7VF7k0lJ9FQ651ifmDPZeEFBweCDmF1kFKUsurDtZjLaz6Gu595XloMG24lglUEZJg9ZL8EyM3h0viIsiKC+84wl5UVDpOEv64P69ZuxikJ+gk0cdEGG3AAK8SUlhg01iV6ymu6AR72QnCFRL7bTd/AffSPkzyTSQZ394ORpaFH0p/xpOkMpwYM+DQLRf/2udfdXOjP3N6e117OnRFahughZKRkJbQrIObJeHcIxGpajx/duhuDMxT/DopQJHME/GKowm91t83N9BuZ9IJ921/tNtY3heD/QOnzM6BrmpDM6RfKqzJnamXKQiCN6u2CGGEmd893Yvc+EpB/ry0UepyFyxPm+R98WHgHCKCEwSsukYvUGv5haD7360RnPwzhU2eRPGZ4/vrn1qqozsvhbgrRd56YuQBGfb2VnWBzExoyRhsSH5XXCwirYdJr3ndmZusF78jUKdHB40X9AIbtkp72tvOL6XrF8liGYIaqWBM0xTGxnJWnBSizkT/VG8DZh4rL103ya/lrzp601E7K7bOnNq6cWO4DnwQ50YejIhg6OPzXZEihtHvQA4bpF2cOebHu11JotMvwDRedRDMnkC1mlkwP0UIxEJrmSLx097mGmzhq87k9RCeyTpwe6YV7SIRGM9qEZXoVMATvMBKYmaw+oTBhBSiNTzUrSHVhus8xzVZBLi8u2RwVUt9GquR5HO5wdG6wsPae0IzQWdEc8K7Exqzai05WSEOy6Sf9NfcNTxXG9dpFlkxV8W8SsQmE/n/xYgIC46coV++7rHizVIg6a6RZg4InJHe1nDT93+4+u4KNsljUhyfRfhRUF+aDE/q+zCFSkk0bwNRNfms8nl3ODR6dnKogBaIvD6tGMDpy+VeRONddwGxNjSfFW13g+l0AJjqZDbityoK1ZUZBxztnvvCB56YzMj+Fg6uoEzkhGfulJRnxdSIKfEi5zOtvpdbOpgLArtEL/eGXxSi0Ump1In6D+VDml29LwCLpYVpqqA5Rwe4wU6ISTy/7bVDobEPJfG3pcsIDrMPFjzzavPUAyuaCruSzIjkaNDUtprEAAxvfKOF3Pmv0hHw+J9yGyy0fk2ALLCfQKJSYGbGyY/NEslwOW4uZzTIlmtXS/eDyXBNRFt/KdbvWKQmm2wSk7QKfitfbX4ArB5WouZxA3QiYLYf4AATEzIdpkWwA/ffN0Uu2AEFZEpza0PJ1sJKzotjUQPNFEKYFYpSRJTFGnnQ9jlunrYJyL9olQUE2cza6eQ3J8WIw3SL/Bsg9RMFFzCNRFu2vDY/oupnolU0pk0vaMZZKOW94e6LatvFIhqWWgNmmjGp92TIXaiTmPYfV+Kv5NR/kq0AMCkyRU3YPgSxqi2DG70e4tm+/QGY/WOU67Ueshk3Nyf0vW4wO2KKqITFSZftykEDZR+4WoHy0Hev8ryrUtNw71eJ+OMiHtnC1AgkgyKvuPV+OlzEbOvHsf6sA0SRPSBaPxGBqrDV2egFlNFBIq8RQCsiquTUO73tC3JlYGMsaN3iuLLMnTNemqKhhqtFLY/tuZE49FeTIOl7tU48TsnI3K9CDGJhc4aJS7jqyaBa5SvEhtxLs4hMhirF0wAvKP3CoykdSoj5HE3tWOKZgNH58yy2Ui+cmlOw5kZyBKxqn983QJhvONIe9tmSD1xkcLG5784GHBXYSWAk+kMlZc4+XZCFFcFl50mAikkVHhBQ78PQi4Qze6e48p9S/fRlpx8hGZe3NpuKdtXTSPykf+rNJdsWAdt7FTkKvJZj06XWEvAhK6Uxhun3ZQCkqVsF100IB1jLkCiX+++LHGCuFglaZwD1spXezC99bY8dsVo/JKlcUWGsf3OLteHs+r1Sxaj2/N+T8VmKaqgOOIZzP4LqJPyBtfduveHlkB8cPZfgQ9COqY+y3Yeco7nnrk4os3cf/lxhEPZtyZ9GA3zlXz6OuTqmnnaQgxS7ogOXB9Ut8QR+3tW6nx6RXx/gVGCBCSCR5U/B1QyY8jEV8cDpR6SKTQPtvAvG0HzQKDgzYB3d5KK199sYaOafTmcpvAouXq6K70lEBPE3ml9l7Lv8R4iq9JqjmbiJoQFH27MoP9jxH5JF5GnUt64jmnQ2sOPaMmvzvw43Vz9utLRkHvDpucZdvk1eXYL3+m18B9PsihXQ8rP7+pJJs4r6l33aY46FVTCdb1UK7Ai9s0SfuOyu/5uoigYF0pWdxO43Te8nEg0UWRCZ947M9a1KzpaE6BCKxfGLvoyLJ2DVuJ5RcLSf/8m9FSWoBFWKjZEKwqgsLMfVz7Z2VtfJFg3381UmrIG8Zv8r+UeNGAy8V+84GS/Jqi/wHC7VrCI1cbDCLzSemIlr3RybhyPJ4AU6W9ksQrK5M/mcgqmWDGVZdTRfgjxXtCkPEXKeUFuO60VFw7mwfhP6PTDiPYyF1O85q1YFM2nd24/gGDdAOZZE+OHmTheXmeUuYZyePHx2ScevkuYXz5FPMWY3tSPf2Ajlxa0qOajI91imXfH0tmvp3Hs+1N6Ia6OjsPaUwQDlVD9DnYoWcNc2D5E5qK//3QyMHffFpBdyz8Zl9rrFT4K9mFdJWeaIdwLege+zBr09be/gvqoFprRuJSz0NS/QQqjB2UibRU71y4xsxoG/JcRQBCbNY0oNlNUPheURVAKquOO79Kq7oahpvD6Eb0nBbLFtjg/LwBjQLMeFmAZbYGUkZV6+SG3OhVRnsz3GDPHrsR6X2+3/K7gZl2FAui5XqWj6zDca1S7aI2o40oA338nBnBjvMpTlD7EuiYMJrW2nXGJZSIBYOxK2v5jHW47KtKrFCOhJx6gDTuYJiCDLKUGFPvKNDt267FBH4CPvwyk5YuK+4AVBcDto/OpERbsrl+Qm48C3b34aY2Y7Op0LI8pNs4lInoO9ZBlGFYh7i0vunwS8LFWK1/gkNuxCxSg9zb4qZ/9xSSDCkIHJatkP+JuWTC8ERlVSrxSGlu8bDPDwnD8h9j0a/FimTB9C9KTHP+TY47B/pgaZ94lLhg1jUKIDQY5zwGPf4VGr135XyL0DuO2xYelgVgg/kh7TjkRrOB+2GvMnmqKC8uGHuKCkSqmCVbjnrfoJCfR0hCPE42I9fUMNi+OktEE3UMHu917oNKhvbTJe9Kj08tDlFq+cOdpiRfEKxGgBByZL/k2CPmCx4Ch6ii06Q+GEnVPmbheUCjwz/SVgIVuRXrXu0ixjtI6vs/VdXT0jppOD7Nn3u2uoEydQgrKkYphM9huxiDUbhxlt27jiWfVzIvKhUhtqG3tCtVXJ80dJPKRu3V8F/n1GeJ5cgjFR/mXg4fsYDpK7nP3c7rbl3o4ek+mWMPamzeufREzDE5W0lHfbzCEdIY+goGxvR7P4F3xDJdt8/CIFiTzhSye2Drt7lABXBpT+O4Flidr61fAjmeshyINyDlRjTOoRU5cEajRzzMjDNpUgB88fnR3ZLP+QEqUJZICjT44axOt6+nL2oUUdC68o9aS8/CCk8SxXkhkJ323AHry7qBo8DPUFE2pXk5DV3UDmBi5p+OQrgYw2k0Pr45L0aKGLg+8enH245bCa3upxWvxxH3VCw0XUHZcIkltrSf/WwNg+lx/uflHfILhi2g7lS/pL14vk3UTDOiHyd9T5vSZm3YLSP2OE2AvL8L3shxcWZYpSPuGUkm9ROJlWy1sQHRSfYd57wnxT0fqBsa8/FjOqdj/qGQ2xp06j5Nt48gPBEtH4IUDiVm+Rt58SrrwuwuGe5To7RhxRVt8lHR7+WdDINXFb4dU9XbG+S+QR6yRaHwAAKrpy9I+6irQaVCCz8o3G42kl3BLY8i4sNTUYQN3LLukIIoFHb3L7QydcZNuISjOjRxvzSS56KdxcFyIOw586NTD6p+gKbf0OGep/tJDNxYvAKIU7/GZB5s0p2A4HBDz4pUfgA3VYcmlpXGFD+s74aRkISJcwPlT6xVVZ+FXM5h/ygXz7cBJRWriImoz0AWNv3nCwZ7nvizscIHeFnhl73syFclVd2cEqU7ysn9O/iyyrhDeP3CYm/aNEUzkioYe+36PRZs+ONTycWp2a3eGEij3ENbofs4zDkKNUOwPZUzmcezShCtogXHymsQdnor47UtJJlMzYR6N1KAb2ibNdZXw5xplZtzzB51XNaHLLvJ2CVyJIh4xxNMDFHfnMcU/ifBbyhbOUhWQCLc6052XiaM7DTZ7eu+awCw6KsWjMgt3+Smo6HNURv0SKuT5mU3D4hX+soV7B4E5W2aY7l3a21IT5PWdbDJC0yY09QbnH1mlF8msgNkw1Pb3OhtM+OuxT4seaWwiD6e5FyF7ru33G06gp38NuJQTDVojptBO5m5SnzPSWvQTyqeGhnIqD4GPiyTjJucEaBZOLCFuY9ZHRS86GW1zlqdw9IAudu1uVvvJ53XSOE7BtImlpuaoVE6xdRe5S6lSR83Mooj3s1O5BuJRXv5sTG/UZBN2NWSXqsvj2uSQSZ683AvfrfX/HXVEO5TFK7g1VOWSYfV+HkmWEFgKegBT/gI27vYbq6o7XChU31qamVx3UGAhIIEmorXhgXfWkxg8u9OBgx/HrYn4Ci/wkdNxY9dlSg9C80w4DNqeBFnpbmEkBcpdFNqeOjKj/xpTaUQiu0lFu20hsmt+0nTn1YQVbAQKkMc9gB1baKffSkbuq0h6veEUrNa1pSbDgJCwjZ6a3JSaQWOxNXgV+LGkgnWYcb9mWlJdEM3tUnPn+JISWgGQ1X+zB2d7SZge+2puSzyh6t0C8ZfTVmPZeGzPQtZ1PNtrXeK5yOmg41apIef6JuCLFSnMt/9WNOIqLXF9N2assRQeRGOeN33eSvELVSmRd/t4rOtt6pkpBLmqroqWwuNDruVGam+Thx5szvzh8fuGKD5gZYev48JAweknB3258iXxlGUfbz5b+JpJKN9jE1//gDsg0y30knXGaYVwIIHwrx61nqhz+HphfirYfZuFLs5erjCEXYtQGtPuNsg+AggS1GPuIR72fvnsvd8+gX3Nb1mTW5xA/uQ19UI593EYO2FSvIkJQ0rm0uBy3VgIdmObpZX9KRvZJdP7xx/1wXjw7XfIRA4vIf6SDMkLFXeCwSilET5n6gDMMWzpDkjLr0QXH3K6taJBkRX8h1PWFvvHS88j6j5SWllOhR/hovguBxa8Zh7j6F0Hq5WDkNmu6PpCIpORT6u2X11nfipY9Ig4RcLcpPkwNxc3wu2mW9wERpeeaIpw5B5MvokV9Lq7mg/0j/3S2iNoJlrsW22CHexeMDzHSdBov35yCdprCXp9CDhHmakcLC499ha6aC05e0k68zeBQsRq2jPtyAWV2x/r5CM2MFRTBkPBITK3sBm7vu0CfE1oo+54/nfPYLHscRWuykBd5jBDDkfH/ma+HQFftt+2UptVvbZ1g5pY6qpGRI5oX+MRRrqPiK3aLtvZFnhYeB7vDbJfWDH4wJuO04LYaoFloBV9TkX+JD1zo2t2EMnVli1uUFYkwLBbDVSyJXZJnt2SBEdeXc7Qo9zYcjPLirOfLxoG116WDxPdB/Q4D/+PBtdBXOUcXm9fxBEu98Uk29tIUkWa+8pTmEdqxVG8WJPZ2qQ10dFdZV/Q6qEM2o1BrgQ4+lvk1DOeVXDOMUWC2e8WPKoiRsMNKPMJfdXNjxwuUg1xVs+WhTpr0Z74DHthDyG8J2UwLicwYJYIWUei01hFtj1PQ3kgVMm1sWWFvMKVRK3QTgUp6RUTr8GlHUly/AT+OfpOpmKlauRQLbnfZGEhcRBS7DapAkCWr6mzqdLH3oXyjbAYqqTSPNReCFJkGN+ZyMyV8Vu+IKR2mDmWsZHq5QskdI9tIVb9nR22LzpnncV5ncMeOrmJI9gaGHGbtw/YRnyrLAs5HiBBgkbmY8mQL6VM2eDXIh0GMHlX5VUy9FoBCeBr/7PG4PQlzxxWmH8xUVsVJ/5AAOmI5fWuWmCVOVfUzgvOts1+i0V/Rfg0gJkQ28VZznprsAR1i5NDIVb/FRXm7qAuTh2LukJDcJf4jV/QnIXymd3Yz/Bhmg+KJ1Fg25fACmaxyz0uEVL8KPaTBbVRStY3YcNBweYMNGzYCIMw/AXG6Z/fG5YWjPOjCg0LHr+IRBM6IINlZTlxtuz48Ic7J4GpbeCzglzIrNHRLrX2FdpDv3E/9jlRHYfWR7rDXYYMp5JEBz0tgbvIwZlE0+xD4D1TpX8L/H0qq12no7rSMBWAo+vGqTDn45sY28f6D0983UcO2gRWhT8W01KVCPbeScLyQHlZxK53V6C3Ch32WxJAj3ARRy3EaIFw8LvBIiievLlchQbCUe3a5oJPfusLJBrjpQF/8zThble7m+jP4nHJ8b6f5zrFsrdTOc5Uw16+UT2N0oQrZomh9kKl97qC3SFjEzEUTFBcJYaUx6bpfdB8wY+KvTB07/bftpQ4fj+6Zo28hXyeyQOHEzZ7UhqvZOj3aQSW4HSPQCYjvah+DniYKoL1hCD2xcqQhIA3lsyBKMhJUQUMAg+f5yV8o78/bpe5nGHa4ShzgnLzjPYQyto10hG0SfwREysuz8lJPm4bQluF+MRbRkiZWmaWicK7r1vZQcwWZhTyv4cay5Z54/ZObH5nYIMUjHXHN90nIsOQIYm/QWAw8jwES05M+jRHVwgDpXHeiWM+Qbwfbw6rhRRN7k0tevZ5TLB6XaCgOqRKBeqdcf9jVrDG+Sn6AZONH2V5D94+7J2RoyNDjpRyMk4vCiyMPLnL2czpfCvAARPnz0llNxdD+Wqtq1PPkHg+vj9nGnfTOSyH3ylWlIGlpCKIJbZWaui8+SctXecIMlkEd1/eHaaz8CB8czI05aX1W540GVDT0vmw7IO1l22RXyp1BJKk9C3KfviA3z8ISen6uScKFpontHnfWFgMu1dhiSQFKO451NhWqzOmH3bpsdKVADCcMOJoLviakFPRBH5+U2HKPpIaA7EzEtp+kLhrPV/4P6wYxzNCo/TlOIkGzS0MCKI/sMGiEMNh4emklwBqqmifGMH+1GPTl9d6V+8qNIL8RjhG1yQSHvn4/6GAKsjkaZGInUdN7AwcRHHyDNQHjWTNNoaz78JS8XUs7/ZQFgOJR1sVQanGyp6uyM0dw/zN1lHADCrkEGN2f0Wqhc2go5moNZMWUTg/08ucHKtA89uVCZjqN4JH0S7FTn0Skpl++S/g8KNBPDaxPHiN3VTFWT2vruVkPgvh/fjam6h2UxLSyrkn1/pIpLQtdiUxbZxBzxkdK+AXPkuf1XZzmr8yycKriMSbjL0mS2yqUj159D7nJEQjyk6+531RogDXI/RpHtBiIEzvoM4BOHRyVfg+umKZCZxZ1B419UMIhWB1MQIiXDIPB2nPu3k6Cu57Kpl+leTgLwI5NGtIG9zV6g3RjIVykuiC3ZfyJNmGn2NIzeK59i75tIGPUHOJxuBUTjapzuF/U6XuFBsBVUYN4zrfax2Q7hWJCjqidmMR+DfhkxCQkQCRGYNM6DiNnRk6BPnD9b5ZWMN7Xk5eQUAm4Xrm6AQ19ykt76Xqduzti6xMwE3MJH6HMLk9iX5de8Q6RhEXa6y4Tq2xHGisTvyW1YpnKaa37MU3dYJiwcFxzEdouNXalm8J6ed4xAsm3e+06oHIw2B3oaR4Ht8oRv1/8it6a9/R5NpYAonf3PMLrMAwqa5L+xz+8sOAufIJXI8bHFVBthu06peBsH6z6u41JtxT+G4i2vLFhp/I2IS1jE18SAyUYI65sqn6zhyqe/xEV0VrJ3xGCAZP74NzWIy3lWrF8iQLG2i/6UmWhkQbFI4bRcEZGwsIqGjVTNm40orPjJ2Ls1c3mo3lNPaPdj2riLacHMkPajkHQlkiay5HXiw3xjwvaEH60BJ8ekOGD4K9rUFLY468xC8gerK612n0icw+JwqvlquKzkmRUY+l9ApEVt1TbmhK5j3hHqTueOLzrkbPKv15Lienwxj6Alq2u3wqEoax6tZC80cvZWpRcT4jbIvWIdXDZLZhWrxCbx36Xctogz9ZSUtjtNmJDAOcXSnqm4ZfC98HaFPQxwDYzZPmtHPrttomIV6Zk1SAUPYSAdH+XGHbpSJUl29ohSZj7GgTH64E97mdQkLDy+ZXt+OjOqPPsFvRRIUUNFR24SS/2BM8TROUKRL6C3UhxcfFPbVdyh2TEbBs9IMpgqtdkImQrJPFr/QPawrptOKlbRA3Sb/TtKezv8efuU/yQpcVfEqvCUQB0jsteFU7YayAE0Q+IbrjrAaprjpsKwuv79CIhtTypFoQdaa3NDADbfac0PpP8x8gLBLcpRp+JURohI5h/A7k/OiygNQfwfNu7i0HJHn/U5c4/WWsJ3rNgVYz7L1IO6Ln1Hlcun8exHv++qMz69vzz3YTrekD7rQPIWXOOg13gjofXPv5p7H7bYxZcDLa2DQSQLqhNiF6WWKNvsnkU3XLAUHQeoJ9Yj0l/kGvL9klJKFg5uhQ2am3ydbGynpdECRUE/ar2cgwhOwgsDk3uEKzbeGQL3OUfLieTasOCGigXhXu5i6KPzEplxKebKWRke7yDtqPrrOetKxhHQb/2s5MwjLscK/y0X/Rj3BSfWPAz753lBwqOvGi2ub9GyUpimUep4MrA5iSNSuU7R1BITfJy0Ceq4LBj5dKIyARhneG7hK57Xo/IkuuddrHriO1vyPF7uhZplCafpmBuFFXxzkVWJO1qiAn02aVvDwy7tQAqAloItu9psu98Ok+f+F/ciaTHUGK7FCwLR9aiIsykrsGpzB6HtTkGEZhKulME3zcHkqZUtqlAzjJXfnjyelVdbUCkR9mM5FHi0YYA76IAAno5dMidRE4PRPeSN2KibwdbfMBbr4l7Qhl6xMhp9KD76JNM6y1IVxCeKVoGFiYDNTVa5ZdDFmUfroNA9cdE/HTRR4ApDxOL2H7Rc31/YybrPx++HuGjwiwr+cJKoYLLJStXz1P8e15GhDZVTZXlQCHh8YWwR1tsnsDeDMq9TjQFvzRIKQNSz154QNxkIRM5uXWXTFnT9WhM5ghFkaau9fILUSr/+MLGiVqTQ/lr/uo8q5mo6Ug+22nPiXkQ0RkgwkhEhTPOJnqdArtWEVl9har+KAH9XMwFUHGm9eN+iWxA7IfOqRvGadfroiQ9xaNlzV3eSaM35HpzGCw48AA5Jrh6PPmOujP9sLBubdnSd8ZmuuhPhVw36xdPCjGWFWgCiqFy0RjPFILT7RO2HH34i7Nrh3ueRe1Q7kRTyeGkBunmNsLMeN/z3JqrNjdOjAvLs58QlQPPi5C41Lkjt9tusX/MzSQd5ovCjrsogDLCvXyH3Xprc4jNLuLsnkoLo0ZccDPTWeZgkoRX/J+kiF8JbzR/AyLtvOGGIUVOWAC4N+P0WduldZD3B9WgVsWnxcc39GwoxEp0KWswP9EeDJqs+w+EQ5Jdm2xSuydlwbQ5lmgtVgmbSunMcwRTbm9iqjHss/MbeUIZb1Bqo29fLksq34+xE/VP07TJAeBRH0C56yrlR1QnyPBOTDJKANxTFJYusNfj21HMnBlDTvsHckYdMKXjuDTHD+cEPNZxylc9TDhST8aMjL8V8vasHeSh0PMkmXV9DkZf5opAwbciJmwJAsyGTc9zPGh8kgzfRCs1aVlrEB/0zotiHPTueDTfmNtay4soYLTpFB2e1S7ya/mFinUImaB/3Z2bTsqXJdiGH/mwq0he9Hjbm9opudKC4fL5MyK/gDNZQRz4pOGVnwjOx/uBJqq7IpRX7E1BdOMIaCd+fggXn6MHtteg198dzE+yOb3AijI5Ca78RyrQr+1JBd4YxrDPj2WPsZROclyCnh2TFae0Ln3OCmjtvoQOO6dK3DTv05g2JY+icxJQUiN6X9i/EyZPmeb/FRq/2fNOuLIqxJXo/HIWsGVNtM63UkjhKYq67dlELgHbEFKcsSIw+SwABJWdJkYLOEUEAMZqgkpXQVl9twSqw7xQXuANe+EPefVJW89sdUBl+rf/JoIYyabm3ptJ6KvMQOl4QgTFyi+Gbi1oUpkKQzhZqKYW9dVw7bnCZCQ5GpBuu6lG8bnT75dCrZTIdOa38O5raE9L5Ziu9Bki+gs/wc+wb+V6lpYt2lKJG1frLupsnJtK1p/3KBd3o4HBSDV+Y7i1LcQNcZeI5GI2D26j0e2rPdMs5QvP/qa3NL4i4xoDlj5TBPrKa9CQd/PbbrxtMlRKla8TNvCNh4dVBqy6sHePW8HaPHjI/lMlmYUNa07Buj/OMAENt8XoQAd4f98jfYr223kWEr4BtKi9fpL+SCczK/1qkQ2r7jvUFLFAHT2BJD1EWUC7dpNOke73Eych9hKevq+eUazgsgRr5xtDk1UxIvzE4UiNASvp68cMPurSq++sQsqq7bS9AG0lEhMeS9Dr50X5W8IHHUhnRdOUr8VuzOMEECMszeOjpnpvGBRvQg/fuAl3Xxi1eRLYaYgsQOEPxQaHR6esD0IgSLp70V6OB9flHU/e1xGUdA3ISKzshxJqN0zsOXFq9AVUtsclC/D4nRRVbCnC8MCknWA903xczsS7mAjd8Wv0gXBzO09aLRrEKMCv4irJjxwQFd9owiN0G+AXH0qzkNNgCXJlHUWfTTXaRQlf54c5ZYBn8HTKfgaRhKsauvmROot8bQSvi+mPqmWWTUvHZwNv1iLEinSMQfLk9RYQsQ3cMqAnYI0OU/OaqeJBqxHiZdi8KtBIUdmEeFKvt5/Y6y8vzeKU1WefLHlAuXJWYMvkuj8k/EG9wmzJbP+Jk87DbNROwoe/8XA04Ot8Ir+x9vX2a+LsGx68q8bQFKth22AsYHNvrHd35zrMR4Aw6kuADtstLr09dg7sdK+66SeYM+udkfM/qNTrfOsPajzK9DIqVxTw5Mc7RzBoOEVjmQ5ECHuw7VqhOqwGxfyysNgujelaHkzoKPWFwFMe2CkFQeG9X8f0O3RTGnbZ6uqdhDf5EGUwA4nHvJhTwAIFhHb6FLlMchRnROQA4FWiMuWPB+XsrbsoJfl87kqTc6R6DlIWR96QDuLVyU2ZKXHhbJBPUPOUDDbdh2TaHacgvk+ab+3CTYfLk3XVg+aB1SzIQIYPkhoaizbhVFg9hDTLPGmRb0F3iTHJyOfIEjqwyY/paxqCkzQrlzF7mhp0mqyyj3Oc/akLm75v/jaMlRXccdCjBhAgtxWcjzZ58/gKOJv2iNthAVOh//R/7l3wogCrxMyJnfVb9JPhSXnfqs5xo9x8TP0i4+vvN256p0o5Zer+e3vacBG9oMC7lLJdxBittXkUd8H3hYABTkVYv4pHRo9HvhzXivsL1Qq+mAbws7qmt8u6QXFxfpCs4dT9rU1CORyhESgJF84HbNTvw4QxKmdXNF/CylSd8qH0SwqlwDzkfjwCeno3FCSQi7q1TA/CCCyGwKXGrithi006fc9EdLF1Zav7nLSljt7EfaX+eGmTATkXuu53NZbCzdmJQHxR2mpH16n/XQIi96e38agwJjHnJvJkU0PGd9QnUyiBhjX8l/8rqW+AwS2jMbh9pczT+OUpxNuRPczDh3hHEt3Q+V1uH8eD4Li976mt0/Rh45oh7SbSmucpj1JwXlCaP62HnAzkj+VD+rtfNuLcTfpHj6P3VMsu4tyCzLD19gw8EWLbLvzdWuZOiqsRcSltVPusZAsPQ6U5Yx3pQE8ztSXV3AqanyPkeJ+ZAjPSk5cPsPVIzRg3gOFzArw1VQuYQF/IJ9SGOjjc/LPx7vCpOq8wyN/QIZf6ddacmmhJe3+Kx9FRAROA0925g1ex0qksQdA+7vDj0E0KjhEKMa3SaMfyQy4yUl1ll8Qg37cKqjJUlABVbXVLGlwDUcPmF8aB9AOW6F7RyFownCQgMvreCG5nCJ5ymOP7q6x/UNVhN1fr5iABkABXQ3WqJ8YjZ3bImyjDBGIw+e0bL2IwrwVXQvEKbwFYtc1bE27gXhQIhJfrcp/UdYH0BpvtSJUX87kTq5/gV53Yz5RRCglM4UjFL5EthARMMEoHShOwbZ4L102f5Untt4397FJsqQ6MmA/nUjRAZNN70+kJdQB3GU+KphJs8ztzMMEOfSvml5LJDkkN+8ZlAvLp7aRw/R2AIE9xlYKSpWtlE69ZjvtZaegawab+CyJ0nZv5f5kYBz0kFT2awlDXe4e8/fX5Oo4xLgcuEQM/RIZP25cTT2eV+ydm8MFKjbTADTC5R0CUnZgsk7gbQhZPjQ0cldUazWqTLJp11me+9cHtJFQsNfhxBHNSlTQnu5qUCHzw+Oqabr7MykmyqxtKgZNCRtFVsXyjetgt7sijzxhxEwMU6EMf4FxINRN/m/6EeAv3OQBkAgTSif8874UM+QK5Wguy1Rlx0L8tTWjA9xISHb1SCWV5mNet7ZZIKZugRyqEjRgnKBCQ9FhNcGI5piG+MxwwwL7VDwqtG65mAsZ735CBxMKtI+z0pzegeqyhwgu5/gesQpHogVx9HxuioOFJ07RlP5w2IT7/s9v/7QFTm3GF2EhC773uXdsSmAHn3Os4MvSUknJAPEnn66+erwemcZS19P22AlkJp8mOKsZUR9+C8kB/u9c25cl7imu+Rt7+9iA0N08lA0ZYO1upDhavwYk/zTwLz7DoFPNQGWr6zMuIfe6XLwzy2uuUyt3UGXFAsqz6FBX097s/ZlDJtYga5Eyugq5S938bMdyZd10aZmA9sJmxNSoWwAIePykCbKafhh9aZVe+sMuAeIVdvtT701swjKvTn/TImo2MhRphLHaSbAzZFktMCgwrX9QNhj8+Uh9VjVeMkYY3xGeMPVhfoAgx0iiemtsTVWnSplc2LO6NJbL9KCsv6o+ARcwmMLVDAv5+OUv3PBbi3oPeTaZtzXqFgt/Z+MZ71aGSYKa9elUBLRuuufK23GH2eLxJxDaoEBS38lmDbOarpGH/kgp4hlurLIjkEpJe3+0uA561Z0PtFlfdgOJBIQRiz7HGIwzWnxvdCbYDJx09iIddEnqkwmdutomRaly019/QcbsabaWi9qCyNZgJDZi+qHCX7UR/tCOk7b+i+OlV1Bd/bAZ3/tnztWo7ChGN6rqx800Zf3ro+ucff3y7JVr3x3dK98LfDj/DW4R9zuMJUxg83/vqzY8IqgjwCPayro8ibxpA1uvIhutWDnm4uj8BQxHfjSzhT/D3M6Luxg84mDUAUVfifJd30/KUfG6ytCpfVLNMnSznuWHCWR4UfIAEm/cfjKRRwi+UtMLXb+nKKwkp83lBM/8Pnnn/08sA6EI6t2u205b9W5O8CC4XgO8cuFvKQrXR3gefOjkjD+tv8/+NiSGcegTUJ0BemvIYAfbUDfpz+ueo4UQBaMFYoaw9+Umqbeg1QCV+TSIQjThJb4KaGZKkd1pav+iYGZIAxBZUZ9hfGmrP4xcdW35PkTa4aeqj2NrIMmK8mH17r/Nl11e0OJvpKWgqv4jPFNbAmx/RwI2NNcGPuQFucp1cXddGSQe6nWBK9TL+Qiq5r0gt9aPtrmSf5JvARhjRKlmtd+NiQM0ObQQUkKsf1cmki9VLQuo8lHWRAUlFLJSUNdk+SI+C9CCxtTs/QsKAJIaZscV/GzLmV9noLbWe4lAl3BhkCrx14rBbPPhm3IIpVcGvmJdBZpcPT9qX2Xe51zzWAoFD8zwxu/y3a2OxIFuYcF9jf5g61lhdDGnOr+PTAy7szqyj0BCHnFRrTK+xrvlW4cZhPMfszSF0l4YUv5Xy9FyOEdejh/3ec7ogOuaiOsv7bGJqzqFU8x0/SNVm0D7boOZ1BGVXPp8XuIiIUSAb5vJXOVQ8Q4YkI8DNBcZmU7xz7P7q8ocSYklTHnpjh7DCHueHT6samg9ZQv9SZtP0GYqIMc14Y6BooSmuhGk2ymB3q/jC9IpjZD/9Jtz5QnDS55mGWlbx7lSY5OKntcr2vzitU0rtQ1g38F8Ga0mtIZB/zhPULbffQXG1c3+Z0PUvxdr37y/I/3/hAKKjJPgvcA+m3ZmYPKlL5jHAi7pVHjZV3h9T/0q8a/DOvr0RsYDdODCeihNjZRICqJl0+xqdiSqwa0ZC2MjpOtyuytimgLmqq7xbc2ldQT5e3f4Rwqh9B/SBSE0I8d3dkwqGzc6OledsMB9WFs+DkElxCoY5NR94oX1T8Wq+fryqtALWFOXKv2DbJrs7tvZrqX2NQkLOuJYwnXu74RBRHxKA6zkUNBEs3qes8Ffj3jRCUVMmwV8PO8Pcc84qqTB4CpLnKs5ep9ZGvOCG3UfiuOayxru8kdyZjpk5IXSwZE0A0atCV31R54SXr5dLwRB26q11J1lRo45nr3VPtyO/r4np6GE+3dtD1PUz8lHF7az13REmQ1Yk+9DBCuEiGOM36TUWC4kkg0yTXTBp7U6X5qSOph+TBF9yXAspzurT166EbkjM8oMSgTbg+b+coKbKAruOFJ7Gkkt4Av2gmakG+gfX3VMnUD4pg8OVgvm1vb4ieE93x6HAQGpPM9MYnnPn6Qnc8WvfHAykQzYU4kwIW2UYz+709ua8BkxNhfbxqMN8He+pxp+a2VyWgNB/pSztWjyW7mJfkyDXrtq/ogZXMduB/4p8X3EaWEp1BA5Ukdz6BAj4RJlEVve7FALIAt+X0vr8Ha94Dh7zxcmMrn5UyfwdWn37nngX64DfIy92RSJpSfN8zp3gS3YGXy2ucr7/LxZhjTVHRCvnBCvWXlmExuJ/j8IFOjhWQ0fVev+JKOcoDLPUL6fHXi2QmSET57j3x06Gc748prWunNX0L3nT4HMB2ptEcDWgnHvtqGzy7Pv18l1SMp4+SqjpiyzoFkfbiltUX9EOx84jyNtn3J++z1DS9XSUYNv/xwq8HaWIFkYfqBWuNwOLFXYMMyqy+xQMJKha+uHTf5aseSADNjXqmzB35l2bcy7YAdXCTXW6yk+MUH9Xq4iCp3owrYJ8EssNs/W59Kk6dmAPC34wRoIEjVSr725oaZ16ckjB3f/aJnqtA5MW5Lwa29Vd+d0qEIc7pOexPo2a9UGiu0/dE0uaNYl1Q3vUBENhVSdc0+zj3BBMdnQy/hSEPbvaeFd+j2Jkj5w0dYfCyncsk0T4y6CVSlgVKGqmAdtCQFoMtPdInd+yo6B0P5tJgF0ROmYOI3zhM2081fZ2CoTI8Nkh9qzUSfMZUT6q92v+kVH5vpnqUBf6MPn2Hw98AX9BD5ZFYxQL5zi8aGOMAZZjx0PRHmPRDjYkL+q7A/q43noALOCjxcljhpeqI3RW0V02J/mHMKQ7P6tEKQdUAJdBT0CHTi6a6Uvn4Tn5BvPV1x5GscozJs2xeXA9Bf7pO8p4NzuvG3JqxNaYZjaj+F1QLg3eRo5s2J6mzgyje9XAHyP731s0qntWSXDrDqaBZ0ppavJSf+GncEKPwjATnD958qX99D5AuXyNF/nUWjJ9eKV557xVjY3jgCxdDTxbyZW9pUvM3IX3oQ1pBOPJ55TFVUb+vDekpblEX8EQeBXAGhCFH0Nne79M/5mQPDL1nXWnxU30hcD3RmNfcp3OxYN5M+8miFaCIQZ0k3+0715b4GDaDh5XM7R5JKlFYJgpbRhJXrlaJsLMvLn2HmuxcrpB9lEFnU8fT7XeQ87rl8sfkeTOS5Akg2HEa7nOSBAisWNNOIvSf5mgtmu1Wl+IH4Rb2NtfbNCWhTqNw+Znb+t4dmeeN3QS9A7TOJczc22FYrqSGDzhmTHuTO3jgwomNczJ3INk3olIJB7MFy7tCbL9bI/oiGCwIp7RoqqKCzJnEM+ae6b9EGgxnMTMRSTG7iDV26TYKtVMnlQQZDKuB0zk2Sw6IRdXz24YqOfGrjIPFKT4M/6CyYzFMWGbmdnj1fbjp0jLaoHnTpeJHxjuRYAPGTC3ehPqrcSebcSLArYdNq9MgZ63sUd/tBybIZIwRPvloFCOkUUcvkNEoy4SasLPlWVSU3hMlzUR/9FQNzg6OpJSCOQIWCnYBH8nNJdJH5oAODP3xDT0BNZ5XCV5N5UutICVAAqMLYd9jhL6bBfoFhLdg/KhHRVo22iVOs+P86r2NCxM36qMJGUBM1jhyAnpmBgvvRnGb76jG4S1pojOGugZpekX6E3Jc6Sh+Q1eBH6cG2eAwCTXnM7Hvobvsj+qTk6hRIJQ565unGJgoghnCorDlDnALkxO6OKKvip1J4rbo7Y7rGhTMvypCNALO/HXP4l5BnDDhao784R1N2jiU1SLJ0RjqmOkUlWonkP3ULZ+utwKlfTkW/m1FNL9jaRxC++gs8VGthua3CLYaaiLyzWfjX62BoiC+xfVxRYQFciwiqwQf7r6AVbLZQvZ+qfPpl2+nr15FUkk6mXuEIiy0rCOmfYAQ8fJsSSY4OJSMXsSQaeLSUZIqjFxHH1q8RTigTlWDmalKx1J0t4aguPyIh/7vDLAwSUeyZa9mTR0plKfkFF5oqGZLNF5wEUMZMW1IobLQvr0nMjUmUewxWc2/fo4XajTvZVIzduSWzxwDnAOZ3NeCRzzO2BU4h7gM65k0uGGazW74eZej2GlFK52lVNCKfaZsL084UZW0/pjT+wCNcsdKunvNfSSW7P3wuPQtA9uMReweqzTQ4xLYl6HeXWOl92WHHA5p/8vCp/NGlqXHc2TIJF/fE4CRZILL+/HOGA22q1VFEK0nn6dw2+ROTpfb8fT1l55LXCoZIZcXKdIilTQdJAZRGiEEJ2V18aVz9YjULaxKqiaEZ3eytwMUaCCro1E/fOlCCffU+zL2LNHt/GmjhLKbpK0dIDWX4f9/Hm2UIX1cVh66fKtXVohQLCxBLn7yfYZhXg6nNJuCjTeW1yiXPX1lMoailwXlgrkV5eK/5uEQwuCSy7sSr15PD7jcYlueUaZQeS4oF2CY+Qs4Z6oxKwiTzqbbqR+OK5eyVjQ6dXnlEZtcXOs7MiJT7to1aEnldm0M01bSx45pSKfkth7MIFFJC/FIm/lhqoG60VfKTckcQ424tFtAshwz0Q/4qR48H8pdmOdnfD9L/Y0wtcWT9H9Dr9Krl5Dz7THqCYuFqVWKy07Ph+qYaIHkqFJr/VJK1EGL8tK+OMoeVGiR+yTsvRA223urUSqvFBMEk3hmT7jap4Ot1H65VNrScxB8KkdfJ7GaJTYyfQ7caJg9UHKuyQkKIiTMjjji5NJlRLSqtRWqFde52Yjbzc91FBR/vnRCZz2CNt07ci50AhZyTbaKlhyFV15zylb7vbu17nfG9dwTCnJ4Auxz2E9jdh9zLFpC/1Th7f61FhlHFSlSffnMf5s2gQdS2VJL/Jwi16qD9rOQmUu7lzCo87jASRmFDfC6PdZZ5vh1oj5TMXF6I7oRW2pd5v2VunSGy8ovLShPkMCOu+8QXLMElPKYi7bJOjNpVqY+IWBUBvKCFHxLFKICBS4OZnolzhD3CEg1lJnt1qstNmSfQe9xtLw4UF2l0qFrUXWSKRuwE8dxLValSH2MM+vtdbw5vY06XdsdtOgSOL+8pkYzYuN1tW028y28I3ZDgDbOyEU2h7LXZQnUj5sn0iUfP31U9SGgxkZSr+gtKSh+3qjEL09g/EiRr6QRXZHIfs49rVm11d67CQwBglBwC8FqH/frnbxpyqA6y+g06Hny9q9yHSOF09kTkycT2MIh5Dkz+gC1WBzsyWb7mO63P9B8MFU41GobXTu20+9GyAnu0T5hfQkP5u3l1GzLg97HwNTp6y0RKa3/KgDSx5qyGjlmKt4l/Y3+ASOZmmkXfnKVJNncXPesrTXjA+7xzdCPT+WqA5xzy7mDi/ByXmq6KCi38IIdRlAG0k3ps4GWHUXJt5H+ZyNE/FWf1HRuIKfGjqDAWWuLhc93wv8r9xx5DmWTMTPo9OoIRpoHBA2wv0XDP03REAS/y/ZfgNQPEqcnNsPIxh7f6fL2CjkCdat516FIcHtnpy5KsoeRhipCVLIsIlkOxj+Q3qamPtz7ua0IbvkamunRd1RZ4aHJV8K6Pj1YxgGu6TrOjgjpcnycu7FrSW08khLalxvDgP6DpjG7OuBCfV0/RrTW/1D5b5O4RUlfd1ldWU8Ri+p4I3C+tLcxmj1GWl3YUXzkhCCb4RU2aV3iMX9kXVFpf15ZSmBzU0BBAg5S5w3ivPwYMJ7dUaj0uWFeTkH2wTdnvXl2/xSI05LE2Of20rvLZlt76WW0mqA7pPlC0UM95fT3VdfgKLxtomGsda7r0L872FzJePX7EeLs8DgMJgj40cqIRzMCrNlDqbesyWhgqnZHvENDAHxiYe24TF9L49UxXWLiUSRlacZXWzMJItS2gZBCQBTAbrcqbn59q/23vctM4jqTNhTjXU4OjfkmKSdnlU4XpEUC3MjZybAD5QFSsMZf9vw8nuPieCbzniut7WRzQaYsoSyAbECcSxvSt/O5vdVYWMMkhZ8w7yrI6p4mh3Ldq31NxCRZX7N5FyLr/XEhJkokev2Wlmz/6gQAB32AzOImwoo/dkZiGo0AGKIQ3194C78svX2zzf+cqxbo8UVe2cmZKDBTOVXO6ZhAkfcFl3XaKhjsMJgjxqIpH3NGDEJIwdjQP+wmIf52uT0p4H7e9yRhAiSNQjl/NTELxGE4qZmcV7XSn8YfWq61N933EufnGNhzHkkuvtQOS/JqQ/epM6b0+ide2zf+BEzAd1cMZSQxj5DySC35T8QADcl0dORzmSUSog2L13ouyL5XDXN9CLsk1X2GMWfGiYjnoUImAcFd0j/0PeK9X43g0NIHQ+lVPMiZStjnhnLukUk7AnqQdx8nz4U9MJcEgbSno7mgsbTh6uirqWEtkMRjtm4gsiGY+zn4EeWpSyJwZSVOMkKVPe/6QepecynxHHQgc7IH4O6K3vOGYVAqyC3pZVOR+ImjX66f1fAflesGaHOpxaydzLUGXTD7cKwzs2SOh/xI9j1t931ddvwUDg5g4OzpKT2P4xggfJ71K5IqXoMr5WhKk5SqpBoynQeS9CFQMnqdXsl8XSW2uO0OTU0acm0/pGEuXhECH2fbuamRCwJKEEcibK4ol/5DPmyeS5aLDB1fFhkW/1ikfLOEJzVQNxlUACXyA4HjJX5k/gSmvrL0nnRPRyO+cRnCLJ4agqcXSJQVtP7DIx6tgOhSv1iMj3MF7PwWsIyYeamEV/WM04pWngYJKXFdLjnrg1Y2evJCcXohKArQCrGg4rtGHQJocRm6vfTUAXNn3mF5+OaHoczDDx6ZKkYEpLojehzrU5/g+IpoJi+nqvO+q7ekArOToyhFzgaLZNh7COZ0Gp/Dt3HTRZ+T5qwG1WOWU/8LPsYFrJAPtLFnXxk+fm4MCcC6ZH/pJAFTOTyJu3ch0StwG1Y7OoKBuuIolyNt41jWJuY7Usd0Teg12v6c1LSG3XU/qOJqwWdMSbobkRGVilo1iA3ipJF/4iyXvqPxk8YUv0XkRhqoEq969Q+jSz8wZNG1vh0rZIdMr8abV1C6fLdUHAqtXBxznF4WAZGyvwZciXurOhAzwvp2dtjA5Ougj8IhN+QMYxwb0QBMPjgRQLmW1McpIdIsD1iUu3jM9w2c9uHo7vw+4r+xK9wiZ1SZNWGU4d67Yks+r4//7Sk0GeHojG3E0HMj3BVBW5ND01/LPR3rJj9smRMYX/jThMcJ2/dPCCoGMqOloUsh4bWy0G9H6u11Uo1pe6tIXumaOIVGk+QSgS3LcoCx1bd9VP3ZxmUMqyRYWwqoMT9tYGFFT4PmmBTL0jF87WvI4Rc1Udk2pKGudC4LpnubsHWe0yg6FShlQQKG6S5Qw1zol/3IU+dJ4Z8a4WYF5wrfcEOYXBfAneSzZ5fdn3REM7INrvjNh7uhKdMxK5pkZa6SZ66ar4qvvtdk7L3vB4r0RSUQrjOu5KNBA1ahw2QUCS/1qXxTuI0FCDf0WUqBI0f/rT0ccH1n4vHrVgIZHnNLfNjCdFHyZDqnLPaKENlj6GGYgD/zjiCbwtzlQBBEW+jmeNrSt7Ft2GWudauIVUSYVZqJNnE2tevEMUlfJiSIhXFzWA9LxudAst1DXP+49UpWO8KGjcfyD2fmTQTfqCVVyR6jZRAJKV+vgEzzvYbc2l6PiNGlE0LS1cd6vi7rhQuUrBVxzNNK/VNU9YK46uzkF+7hkPBj2wipDs4TiA+R0M9oTREDdk9raWvBNyD5RSw9ax0kPTgiB8Ja49WAsdsMPH2FB6WS9n+I9+KixP8eiDNFVtK5CY+DTeOfx4t/7draYvhJ9B38OYgHWY1zrFGAR4AozleaGMcrTGFQRNypvD2WCLCqUbfzZ+DpU+mDNaOMKC8xbg/4GWa3bo1IbDLdLG3fiz7aM5t3jA9rqDS8J9ELp27AmVmdG3YiHw0oK/p58veg9HWng8zjy+LkOqDcp3mZH1LU8M2tc443Lx3Y/F0lYF4imn68ie20Us1FhpuNg+6r8RxiB/eHGnPpTrkS/RxzFT1ZMXUktt4ZTuFND4IimYzhfz5nfCnq8CTtyzirfWh3CgZsGtKOgxXEjCCAYDJ67PA/6TbEL5qn/JQcJjQFB2EJaC6jY+wlX5S5Nd2fH4+/Qm1Abs+cWH8CsNpKRbzBXxZzuRlWW1VXKZL8zt/afizFb4KkZkKVYqgci4MtFdIMcK0K7fy7bqAe96YkSKejTlJ6/HInIrDXRcb/jy5PQ8LcZhvXvcPa1AZF29cQIWe/AA+0IgaRY3O2mfmb7ORpkYmqJwMzbnAqAMH8VRscubxXg6foaqBX8ivQfNlvrpxQQnYGrGKq5wfRa1f08htSPsBF8rJY5IjHbudXB6dxKUEGbWLv6v96U8uHNPXMadNZsfBxIm1r8PkvsKGONtIHZez+rQL5I0URSzlnApUgO8AKny9fv2b4nf1ThDGDCt0FZ5krpLb1KxOSYx1VFtTGzKuJcgSE3vRC/u70z6FaxGBbfSoiJMHRl6SfQDt3jT+9zIuTm6TNjbFdl2vzNIAAQHs+VvmPYvAeJncffhsWnaZd9qg1aMRzvyerjalOannX1umOp3fiTaTjfz4AuQpCgJXi76RBc9cOgIZAwdF0/WEboDwdha0fN4uKZcniPJh77jPG57+iuuJcA7hzHF0yu7+I1L+Uv/FjvTkU5SM0xGJofiGTKoXogImgmSgLVLNVfRyCElPaEyjcwgnJbeCCQiUV5RIu7fTigJSWIsKrpXc3du5aojxC/px5u0RN9RCdFqNRgN1LcDCdnxqxLVcE8JWOgBcTZXsji20rUHKRprAftYud+4YFwLQmRL4Y+LjItnwQDUFpdnTn0lc3vbf9FPW4C2pdkzOSDCcrkKWrUWFKdNfVqqQJNzapR76DTkJaMirSACsy7sWguvGBwaTpIqKjHo8e6BVDWF3LseLMn11JLe3FpXjED4n9vThASjeEhBwBXaSEo1l3Pxs7GHnzxjv3xh45SAuBqOZ03NY8sW0ed4iL10NpsAajYkuHscBtT/ei3w7lqA8YILTN4drpQnRjZKyWVToYoRVtysJsMIUYDvWP1FK8oPUXVJc2IEhkJp7exC4tyu6ADEBvkrN9RAfHAUXYL6CCiQCn35vhWFr7wSleltkiT6G3P9IqoksSUyfFKCVgnwzriPYhHrFQaEHfh7gR7oBmEBt6STAjvkyw6f3OaZ7iqMDDJ0niVszkjOfhg8jD4tZGnB/xQwZPg7QJ3c55uCH9qBtbmPT2GTzPy+IM5rP2o8ITT558O3Kmvd/nLZBW6P2EXj1MXOnBm3U8l+3zb3XQeZ/7shm/TBfVc7XczsKsNzGq7a1E/U2G3Q3TT83BRFSJI1e9pvd6/W29Y1ES0ikle62KQzmgoyV0MKEpwxqbRcydFeIlzfCGUpeDU9YGaR+pU3es5zaZMR84ntylzY59Qma48REIGTVm6YOvomaR3LNnyTyvfgAj7Z7HSXErX7j+H1MJiiixjmL8iHFAjSDyGtk5bJZDWErsqR9P0y1/dBpnOlK7E3eG7DG0G46m6QPTXdBD4inVITYN6kITBJZp+Iv+fN3MHAYHHnrtpJzU19iIdzSEWPuUx9Qnekg5bkY6+/yC3l+JgWZQHVIVxX0g7Bz8vNes4U9r6P192Qgnx3tanjN8CWB3qJldUhli4wO9aoPxk5CDDDfRFXPwKImDU7WNfIPM/ecu5xQL+aEP/Vn48DnT3GsPwzsbN/BA/2pbUJgapz3pnOJ/8fdpVt3g+nYaJf5i77wJsnApDWIU3dSNt96Pqkbq33WlLK51ItR/fyTKCQWCJzY6MKM2Jiavnco1/FPgz0j0ddOYO9X6oNuAlf6xS+7mkX8SqQZTqHE/XBVuvRlgv6AsJnjiwjaaFHpIWLHBBXmgQjthUP8lY+WH61nWDBpSIH2/Ink74XjDoeszyP5nQdR5/cHsSF8Y1gYvRBEQIpRbbcyFr8UtgCgwjvy9EQyGBq0hN4ealMCe99P1qHs9/JV1JM856lnf5/ifmZYdNY7aAPUGVu1k5cQWrHbabJh3X6lefoNyQhYq6aWX23xhVmVX4PCf18zVIsXrFkn2QUNxF4JQGpoAaGPFfm1WAmMbfcFi6xWNwqSaBr/8ec7NsDFlz/VGRFsEQIMUmTi3SjYqHDtsT5TI89m4VMtDq69JPNKgtqN39/0WqYDq6u1gUS2ngirQ7HN0a0HCwnCwLX2AjgbfkLWUYdzaZF8mH+RMD0CAGurcq31L0pwSIPiRxVPpTNnxoM31BMBbAoHJllmfGXmRl1lmtZgtCriMqy72o4xJFNkwhNojwAoJ5T0vSHrRKCEgBV1W6S7J8YssUTKpcRpG8e7SoA0Vi7nylaoIoYoUPlUhzgf1Fnt/RtcoCLihG7OsPBx2DdXjnjYczy5kgik3Itrm7vcQoAR845IOQkXyKYs6M6sAIY4HC2Tx+5GoPmnKFux2KEO0MK2JvQg/cnuEAPWn2UUQ4bSpXKRd1Cw5247/Im05DSDjH15oQJlC5FN0RijMujbbtur/6ZrqB7C3xx/fe8usJvamULO0/iptGEhyVdn5Aakv1aNBpgNuoCnD+uoa7mcoGy6XLsujrQFuzZh6x6fp7vninh7QUuY0mCQTgNUqzvsNeva0Hhiyg1UTnL92NXJgA/+fbEhaLpEfjljJf1ffedCkC193t6zSrgYCEos/WTPzMdKqbL0JJsj2jQEhPhxMeep5r1ui2p5HMLH0kaBvqauNUAReBZexYTb/rxQecxwhygPb/iNWp0zTI3ypTg95P5N9aio7vEHe/RwbqtSXIEMeAMGuI3dP8cycHJNrw5Fy78Z2rqrLMHDKTTFsWyXqomekOj/wS0FqWW8zeOu1zzbMn/mV3xxvkND3yW11+xWJoUOeaWrWHlR8yUjd4r2i3uAXG2HsY3BQJClomEo2DrQDN9GpOGT7I2vs/oBD20BBsvIJP2ru2pdSnm5d1UvqHIy64erTcPYe5/xaKGz7eRtdS6ghlTvfvdP+qISe8rc4z7quCfwtioyNsJTNunq1N5iMbbDnxw3gZmKbm1EGWIqkg7MVTPkcxkZKhjIi5lFKWIa27hTmQjk3BcbwSO0AJtFh1yN+2M6PC1bO8UpGBcyl5qDMH3D14IQtz0NI97FxeoIznlGrcL8CKa5ZpxwtYfceDY2ncTJiYIKlH8wnANPq9bizeDi5W/U6oCGYmSJdBbroPdhGVoErLzat+3guwhubSANdtBJCdECczkr0ua0Puj7SSFBhj/kVXbuQDHyxQyKXmQX8TgYXTzk/S3ZwUHN9p37a0l4vqQVqice8rh1tm/t2w7wVQJe+MgxU7v9zvPZfiuOxyds3gvwpDPovPWlL7Bis+7S+z9+OVU9DHHTfSIod+RvvzGZnx7I4ius8qPYlQH4cLf93HDrKjjwHXEnO1iKg8fxaBrZl6q1NkN/JjJv8547r6LiHWZZtUcRHvyCl+MM9SUWTOwpdkb3IwXrne1JSpNaXWyKd701jAwQNEN95S9O44EaVOgjhryetv4pXpruwE4EExJQEiVixsLPSFQ3alM0+0nfOi/uU9YBcXX06Xu8RXelzw2MtxBSeGfB4qjo5xD9+YAYL9NQ5XrFiE/ViIhJ3MQVb+qRQ5YtxKjNsGEH6XWFTcUDtyDS03otUqEAjuEcLyd1e5odKVoqKTx/+zkgS6lSq0mxqUUSnULlkzjarBgIH/UiBd2U591ZOpMynQRSRVkUwP5cORTuk6GLPwNX+vU1Czls80jQPwwnSjSJAS91r1GTwvvW5IpBfSTwbmzi8iDErrZ1AcaCfHPZ76hvCY+7ts8uDPr7k/zh16ZH99ATGJvdGFF10QLpui3XzHNR1YRAyECLp+EZ9URp9CS5wxjlT2Pr3HopUOOx/NXhUPkVh35udnXHWoa8g4pA5ER4k9k8u+rBi4BAaPI9uWsIbgk6+4xBnoqxFpG+hbzQjDSOsna/aD7IM/w5niDlu7SjeQEVdZ2jxIbtqledp4bcOOG1FNAgY7CqziGNP7iwPBKx+9eoC4dUO9HhtlfouoUGnpCj78R3qoTSmBvkArikTyGwRyyB22SyLw4nrRXWlJFTqi8loDUhJhIbXSTgfHSdX1couaW7YR4qbh/A/Ao2M9dcJuVHsuTNor0xeY/BSfR1FQs1Q6dZoP3lCT3Mm9ndS7F6ZEJQOlw64ueKiyZhMaTr6orfPxN4kcleizaOaCwwlOHxcCaeKPuiFrV/ZbuYgo0WH/WXTzdX8YTgEObbK1DsaUqblCY76Y8nMHbTWxhR0eQu0LbyMHmw78QZkt56BhtYSwuPATfgnMsPZ1B4R5lCQuMC/7DNlPO2Nbr6wHWgOPj73CBncjvII8URYb/p1xn5eJhlys+fzHpTl8oQqgL3/Mq+q+eW0W9x3UWw1bKVFwz79dUon/wjGP+CTPpXVDhnWpyjvUHbVgcTJuCNvnLNUcsV7GPg83x20Skj9ZHvduaJj3xVPsvCZORfOaXrBIPHy8HbQ6qL7v164hct2v4GhLKcVdfZntErbHGurxxLOW3iFViGgrbhrJZA6Aaz32ZS76CIAjUKvWldrqoJEGCRmHUjDyHPG1NzXcXu83vC/dHHes2ZQ13UA7dTFhL0FGReCnM2feGzpnZbmOeWaqMAFfPW/Z7Y/gBEWDEdcThYQFUZ4D84jS/2v23GULVvyZMUA/dNdKBVPzUVsQaJ6e5o+W3FYe+cZOZywk6L7NIgfRV9e6W6N3fkjmaw6s6SzE2zqdKH8c2g3lixTNPY2qELXhz9nLwMDj2biTr7sbRCtmZ6Jq+lLdcLB28Bkqk9i1XSu+AMyouaSWIkt9nWNlD5hC1O6oobWqSq6LDBTfI1VTgChkiAmUcUV7cqEh/wkzjFh1AYKz5JW4aaWbZ7Zds9ZMtEIq6haf3v0akX7o+wv/EwWLzorO+5bLFo0lQyvii73uf2mfnBSDMLxxJUJxlY7+5nPS3HosL8Ikk+liANe2VUIXi7W3uibQIp0KnBctcg796uOzAnGompOjkV5LwSP0ripKF9PYwvw41uMebhM7sBjB+Pcm8oeItW4JLQKXuv5NiJYhfbJ+CyKYPhUxRXrCyJCN4CS6FPZdPV46tcmwKR/TXzoUFChlmW9StfEWA0QYgSc+2JKdxp3gkO9mDSGndcKi1tt9E8M97cMum/zFjk882aK8k92q+hlIA59nlMYQ48h9Qrlb5qSEhE3GGzZ9cDarLCFd8POlnqd9RamQaumaMxLD2DuvrHJGhcHDAFM92VscWb5BhF3uKADO6WpHtb4yD5gH+aRxJWC0C+IiQL48jrUuFnfHnXCQPID9klQMbDKL8l76ypYKUqdUjaTy3TPtKWqpckX2ZgFnZEX0mfKzNsHKE/WhVBIgDxOJxpjU01CTJDBTN51DwKYaBxHIQ0wvPtnaEBsA3XtVZf6g4IN+7DcA0hjNBKoG/ji1KM5+ToitY+Lqd5kjXL9V444XkGmowi26FdGeObh9JtrcM2kglYPTbbN5NAl1+u5sp7AjvlcdbW21//JHGJb0Z4+GfnoEewa1LYpJYsB/iWNTAq+/Tb0i03Fyn3+DABu2ueSjeJKDLzAsbSDaFZu+oF/5dfUW9jg9FACY4YwEs5yEF2H58pcmKoUVkT42SdS4dWS5fjn/T4GJuZDfs4H8THuVjG6l/FTLOIeUPjHnl3IxhiHlJkMNtPQU5QOaORJZzCyQNOIXrLTNge76hPP4cSsFg28BFJPwtA45BYYlBanA7NNAj8/8u5iK+xg+EKRvfATkJPIieptxYkRxxQ1UQlpGsKFzW98KO3hewS//ESuiAQCLslHWE4u4Qx7dZQteXz7Kv4mc7X9dXxATXEGjDUEqDSaECA1I44l6QBsIfsaruv88d/ajGgZTFBxJBh806Alkd1iiJxKUAIwshw8Mw3/2ADwwxW/9e5qp5zilPL0bUZXxgFhwRzfMSBhXJdvRl9p0cd4IUY0Dxx/LXDuT+DAlzKVzmtYTCjnS9w3IUzF+/oLeQwQkRy2KZSh0oEVIy8S8xID9/1KG2T3Rp8JkAVv4TfSNKi/T4gtKBRob/oNxqwnrBTYe3ncUjGkZSARrSCyzzcLPKlKpF0Yz62xT+NyP8uTR/4Hy1d2bpVi49AIN2N9Ol9Ory86dnNwItvu5M+uWaBIz5P9LO4MNTs54iCfynj8ZG4hlsvZUNWtTWcPitN+ig0yrvv8xhUAHyhs6PGeVP22sXDrDX8iN0Oa9B4yDGLKbj08Ev/As9RERsGqPCVlIM8ZjDujACrlGisjs6OAzx8AsjobCbHLQlGEauk3w12k04GeZGTcHJmGDxxT2a/pNQkD6qyoFYdoMEXvj3e3QKyHAOZETGopcOnyX81s/15u4iIUXxF9w2UPBkj/jX/3+mkWt+v1WN3OxCi++8X1cmLCtuh0hzJrpqfDatlHXVbBYzkon5LE7HQWPhuA3S6i29i56mBexsk325e0N79PLThD6s/XOYiZK2CZnuljCml3T6FAG3GGC2VBX4N9YEybKtEQXvxazBWDXlm1BC6K+AfGi3yhKdLg48GxLXYwhEXSunJJAfhz9RehhQLYbOKgj9EuC0Gs3GA5YlEvd4Xaf6yiKd4rNDZ8DgiuQTSh1GPiJQenIg97epnR4zmmJfZl3Mbfz8HWgze++y94wB5kj1OpUWrU+cDZYXabqtHG7RZzgWOR6hwDGyI37WaDG1hicsPkYi0ReyF7V73m0NULmbuOy3W58f1SFaoDm9MDtvzuosgm1rDDNi3cbaEN4i1VrNwKJGIEFc4QECoNk4i5+Qe2oa3AMpYddvLVYv2t5jK12/YHWfuTN/uSsngQ6vZ3LqKeVc2xZ36r/B3Wx5Bdv26x2b2D8GUgTI5GidDmh6epM739UshkLe39cXj1RC/NN5xYcOlVkvmsi1EHOyisihQ9c1yo4B8ipfGNwD3eZYThSqEv6Mhe5ZKWU7LDiXdeK2sI27Wwbb7JFxigk3vit5YthAJ1+eNoJ+91y0i3BJ36sTKqeHz+iaC4/FwrNciTuOizJPzCEMVxInyrIW4XEyW6BuSrt3+0h4cibD9myAujKsUqsuz77B1btRk45Wh7wC3LHtLbF9hAOv4ffKVIbHzofM6LuRiCoGC6EaBK6Hm+bgY+qHsEF8reqQHoT+xssrZnH6TNzu8ktKsytzW5zLnu0uaSufkchTA+DWz6Wa3xppTWCmufVFG29S5deXZY6SXJePG2qk8bL+39iQ3Rc6BR5sSt750QttPrMtueyD0ZX5gXbI3jHQAeU0UkSDeWk2NKm6sjtN80FlkSr1+fdDf/HUVsp3vj++kDTBNdgnkfgfcaw2VthMs4k1unVIY1wdr/ZaQzl5gD5x+nh0v56z1WQjmBOYrtDNLezFI7R/b8eetdPTDzliD5yg1o19sj15bEG8oxo4PaWykrL7ziePU1mG4vgfBI81KYkPip0x5QZYkXLrC0pvN6oBz9F6vY0ervxQz4LJ3tJgnHDNciYrxvWT3bxjvIf2hKNubBg2vfZKV43pGCIBJFVY0Lh5o0D4VYtMVfSVCREYy/y9usnWKIJ/U0n7r9GJsPVbFdIxbEfOSgE2LMaVdelu09s7xyDL7F2auBxcraV9wuhrKtm/6kBnqUrQWgsWW+bDRKWnQvbr/5etG1c+waQqq8AB2aC0synrBYSjqBQEKVghaPo3kTdof3xyKrtrQdWq/aJeFyCmeLWUztAjbUpwRZ+MloPyqo79ZRL/+ajn+XFbKsDXYn8VR1RGCeKBLTUHU+71QqQ5H90g/gd0eSD5pdVBn2qdctSoWG/gDikKA9Mkk2t4rmtX2t0fk0G85mkaHX3r5YAvwyqEsWBdJdNwXKe3KCfSYUM19zRpyO3RL/1Shj/uBPZaN+/BfU6rW4vj5+S0loPKjYnA5uk9EkOauHtbZ/lCN8FSbmMinDYZTCTRAT8yr49Q97JedRcNx6agDctUOb/QMzk/mpSsnIZ6Mp13gY23eQPaEurSvnuYm1IbzfqwDvdd7Xh/Y+l2oR9LmDy/EBSiZ+2tuLigqrCH3B1NOGpB38z0IxYxGarzN9x5Cv4Pi3raVk9anu50v9LSLBGiWnLS+xUM75oqEB3rG693gMWTIYMNxW7FpX05+/el7pAAdEO9iyTbxUb5L3fiwG6zpyFdRrMvHBoXVVvBjGY7oSvWPaJ7TXh929WddYatDQ8Kom8mpOg2RkZbUNItQgPqyRS7FUIu/R+bx38AKLdS0aQuh+f0/gd1aGfq98lslKzAkK4OO/KcFw8TP2DK8etghigo2Y6bhFw5I9IKdmcyP91E2jex8++a+x/Oz7LEAj/BjGqvSJQ8DSVtOHa4JqAuAn9PmG6nJPs2dVMlDfpRpgl/fuBHPyREcUSSaOFZ6NaPwOPeufi2ZmK8Es1tWoMwYGVXWyrWeTdy5veRkkFRoK4axWMILWtD5xivoCLDantq9Fn+NDyPvX/sADB2PQQ5pCytKMj5A6XTctsdC+sBwgxLuym2K6FG10deSCvfQkv9fGgdcLlefVSxHm4yGXJZP3wKlTcj0PcuqmDc0Ekh5rujJti6lt5jf2vTifmFi2+jbfNkbGhKAmhV1uy70QdIuGg/jnta+AvkZwJckn2vO6vVA6yb3wmi8zfLP91/pnQenbrEJi9B8cdZblOUJWUOTl2qS2AGpASPvmzCzN0r7R1SY9jvH0unC4N+EVD6Tsq0tSA5BojTtTtp8/sM4SIbS55/ghPS+12yHrOIbRettWNa74b3CKw39tEncR2L5TmFMULtFocrTwtCpmOu1XqlLQkGcUqsWyeUVRgKaSffzAjYLpO4xz3gPdM4fktUpzyCYkshbubOqCVtyjnTZ4e/UkYcHi6BBz2OZolyN7GsEEcFe1Ig3jqSVrsPw2FYmQn94VG4bCPt29Re+dtvB27IHzzV1CDhzi2XKQQAqSs0TbwEDQoGBW133dNrk7qaLvu2vRU8P2io2KJUx3X5dtbo0TP7YPjQyFupF3g2KqKR3sok9OkmjiFrpXP+y0spJqq7vm9imgBS+dqn/rUvG6lqDU4Q1Blq6byvpooMxLdfIa8RaTsF852S0bUFYY34eI1JbDG2/pGGFe5OAaBR3BLEd9PKs0o7Rp4rZWLzufSHvDGjQAqCGyYqoMfrJncuDmRumM1IRahWnWAgd8uhiYbPeGu4gn9w+OjArnS4mlmV7S7EejeV0dKggYPKTZLQmVdbcGmB+Z+2aiVXXPOD4luBW7nZeI3ctxdz73ZD4blvJlXPmaGM412/BIuyhdPJjmXYVJygK/V9K20y1MZszrqs/7JYx/M4qTCkIxE+pTkmrx91fxvTgfhvZXVRFcgSt7jh7b6BvmwPLMMQmliTvukJNIsLHQKapGC7UgiMO0WFx68PnKdrbF+VYqdq4grKZIZAi9ivGpdjvkTxlr4CJYL+JOvuVR7e4V8ti4HCw565F17h4uqFfxQXI4joMAEQM0Xivqz3nWDv459Il3KLV5NbfAnwHokOuvECiRkca086eIVv9K2KY+nCPhDm1YYnNpYc4M/fnEhLENm6plFIi5L8BGVVPA0mWh/knPv6tVv/eUPTNlkJjsWle0QSyk0ilEggTZVlox/0/+1b/WksvOAwPjd1TzUTaeeDfW0R/8pC4pz2MgVh1iFkp0xhi9YoyJU6PRD3zYkES6/Aopp65V4TyCOikp9tRjP40Ms8h8qMZexaTPLH0lfKz6wjkbY2ymgA1T/mRkeEbczle9Rb3CrNlamUGbLiWdZhxrRuRSo2MaUOfy274QR26Os/zoFCSDNEWg/wROiqHSRRcU3gFJEpfqP34v01sB5UWsKSAE9jsPpTrWU18GdsXOT46ukFJeJNUHdvNJGsvSkQ/z/2/Mc9exWQvuMEXrnv0yN5iiy5w9apPrUQA8sBNUgpEZBg0ARQ2NNFQy0xkXJw6nH3v9mOGszRbLwUIquFPurTpHrNr8oTFmPOdzrd0sX80fKpyRXvT2w+AJpy3sM3u2guLaOcvwiNCJocjOebsIU8dTMGW7NQpxo8GlXhxS6s3hNFrHDKGZDzQ6IJug3DXOgQ3vWP5ojc40HOBwiW2Gq1ifps093rdJOW3ZXBeiCfPt/YEMz0rfYwkp2CvV6+8vWBHuMQhva0K9GNdXlZRXNHY0f0n0ewI1v8M0IOW86rXx8D08sRsyok0Bq0VErGYNmT9fqavEz6VGBzcdI9+rUOctLe3y+k38NMO8byWAAxrKatmerjzIP3wAMeO1TwkbJ8uzRAEnNd1gnhCuGqU0IiJ0nERKXZeInuM7/E5V0AfIIU5eo7ug1vW4wPC0JhSIOkEepFAp+HdkWs3CBemvkLgm0Wdbh/KkkqFgcJUcnFRw+SRdkXWcGfDtAYqNhdG1SLAjLIjo0hkveMRoFIM4OGB3uwsmrn+J7weoGTFBrblWUu3H1V1NnFE5o++jVN2nmlHgzigXPt8LlYszb8tCoIyguq0xazw8/jxqbGON9HpG9BVBZA0RnTF15RqUvKjK25L3gYyuT4tpRHotvbxKhcEU7NS5C58oBo0Rh54cRsIqamPkqXl0tR2zO91PPa7QqRWzg/bWhTf+CZlmZgk0hIJy6GF95MKIogzNfp7O+rLFQ8NkWZKolJHbeFs1WP12dvFga4pG4Ixdt3o/k06tPueopbs4/klvayxuvmXE5d9WT+DXwiEP4Wq9qUezlS4mlyTLaH1OPVgCOlMwXJOltSLAdMtcmfrhGQZIG+25lx4vbo1p5btfNY04PhoKhOV4uC7QfukVjksdWzgrC4vECZKjoMSuA6H861w4XnJYG1vGgyiZgq10efa01X75zjxFY5RRMQHdQ5T3Yy/9mxVlM/y0wjw3PrLW88W/Fbyy358rz15pkLFvpJADFEu0T+uzbIfMA6FQyy53FRX2GCv0opNZrpgypXBjA77Grv6GBl1TqQ64OUjBSSTE2Kw73FSwWVjzseznwNezO0JeF/TgV9m/bQLrSh9G19bv9Zff2JFETz7gQ5pxRDbrEgO3EY/o/ZQbyvIZNIVHMoW88+RQyYHDvbmC1MWStdwC+bluchhk/wNEjYUYVhLLgb3wuCM47v/Qj2tWPAbIsaqniJIwvIRNRTqxYN0G18qzSL4OmZYm5r38sHUPkGYi0gqOXVExe1pjm7y4oosmrfzJTJp4+T++7soZUK1OtqweHp06iOgqK/F+PvsPgOMQx+Umscx+dlbPUhrwYON38gAdFo/2bDVtWfwcJRKkoTbWPeZTNBvnVxQcdB9/NPdRCaufftcAOwEGVIEYgLgk+/6VD4KTxknIxI8L3c+VpHO4hgGNYGGGbLeSsqdtBPfd3eHWoOi1LO94zEj34ZTwEw/9zqBC2XZGw8STRcmh5DW5i7xkoGkj+HuvkttCQh2cNsrlsqSfE7t25dvTl2jXq6bnmrkCwdAZac6VaYwhiHh9h8Cqy2iMbpX0CgcWOxngkd2QYcdz/0c6a9KWVqJoxtmG+NE7mOLfrV7DK5rCkljLCNhYkZO1C8bJmqIjIl2wt6lnk0SjCdnKsO0XSe5XcnyOQHyDMxlhGN3kddwIHnFO/fQHpzVCKe8L6rWltDdgt78zcD3xFT3e0KyEtID5JP4ede/4CMsnd8aFtOSq0aBFVnzgrDbDv34ux41s2+SMEjMEdb8qOkg1q1TqQpcedfHjycP1aHLoQQzLmOVgcilkcCiCvyryxSDkMMxEKE/X0oupwfygrnC6BM+aEpkkTNReO5MVgTfEaBNo6VP5QnC6pBn9NGdwTQK1l0kW26L/Q8EwxL2yWp9HN9QkQNHKkSvoLywepCnguo2VSgTY7VUKKvRoqm3EN6UDf/u/jLQ+EMXvIwHxr5g3IQdyMJKWR623WAQpcUfv4aJOSo1D1iSaockvdi6TeQBtMq6TWFPuHXxoqLDSVzphaDBRGR7oHnGs8hUawQvDo5Fl3qQmfYKf4QCEGUyHbcbvoIhefpwCSTDPqHJTnySMrnh3U8PULqKqn+rk1D9hhhYYz6X4X5gxw5jgW+GD1PxlC2hMK6pbWE4zh8pArhY8No/p0yzD6AZkUdf6UWv7uzEV2j03iGUgWacF7+e4AcgMToAgiarpVcQbK25s1FQ+aUFfLGu4PAbVRQ0x8BXenB8oVa6ejlYnb2YceseC2wbNWnICEErPt36dQXJlbDjNj4kKmIl6ie+/jHDlBaIYXLVph/o7Eh9Yjati37PkM4GYubMmQvBtTg56JHxRX0OHlEiuTrOf2ORLc7Y+rV+uzMb0/WTEbWPsq1vBMqqYaMAVX99aoVYBN3aaYCsy8QsA01JNgbzcSZIQ7ZyWHz6qPJ5mzLwksrPfD3VngB6fXmjyBXMLQ2C8qDIaSbwQyaYNRY4o20f6kNAudqZhd7uBN0CwcHPg/XGzfpEqfAGOeJxKb72rjxs9m+2SgtdgkYSp12gEtmWCZOiWVkIn4hPUYiq6rEtBuxdzzC+/Cy0wOZ6PLTiyUTdzg5hd2pd4ZfW9bleKJ12PU1+Bv46w+DTG1dxvVT0HkQPs0JnHYFKAPY1qSv0v/sqmYD9tCYqOCWpOUTzozUu4enHdlHrPZpVU5grinhuojquoAFNF6pqMJ8KJ1ZktnZjAB9sQkz+v2owjB1/dT8AoOChGojpZCJcyMCS+jMo/efWLIWTRp9gQtbUCVaen6s0XyMCDqercanbfMcLQnG0Xi8Vg0zUbIo8nw+vFSjO6PTbD75P4w8OxHuoZYn6KOz5cvJ6y/EA6dfrHajCC9ncrbJlwjdIn2nD35foi+FlwLr+LoyS/FkqG/bjqwTijTxSoUYGeu/wpY9lt3OF5dAbFwzKV6OTBXuNFWxCX2SR21el6VVbJPidrdeelBHo9fFI+jpt7JE5WZpydwWWmaccjSFfujcAY0CMYUigq2ASFqJEVaKS99smhaRUZNNH/q1JGBWJYioxBQMiGK6JmQK6nKH3CoPOL5LcOvX5060yzrb4VuVWBdWdcVOVnTtJPwJQ5g5TWYtGzc9MlezH+GpE9vsmCHJWavye4XegWzDL4g34DRofsU5cm1ir+31lpfObeqTnVPhFsbsi9j4bYYNctGdPdEj3+FXX8HZvgCyc7R677oY+dphTrsfz5bcZtgE8FpYRKADgn0mzPXPm7IdxOBhdMneiCFFAyhok7Z4143UYll/3dV6pVQZw6sCGURMXIQOh51UePANCsXKmDOfAzetYmSRG68QtTj7+Q97MkWWhFYTmI4scBK/wXZnn6fAwvBpyRjBKqu5nfqERuIcXf16I7Qxx9KvhCVxEmFghWDLm4hnkiOppcpDybYSgeN45+mxi5r9EXFiIFB41pgT/xd6wQjjs1mS8+50+JJdxiCL2ZGRmpiIgcuCYYw2qa3MmOz3nAGm21i33cVE5W/LhPN6OAWhE+jgsLP0UuYcXh0DYTHLJo6wfNC+WmQeuIlJ1cHOCWZu68PWgqs0fjd8dhZUoVX0wSdMN0/pcdbZyI+xSEOVraoyDMp531IxYWj9s57nqzhnRtEdO5oZEMnEFP6FyOwI0v4QCEhXzVmp+Y8eM0L/tGnxAUX0v4P0otQVD6KszwvHFWsnsutYdvEYQXrgSZXoqfFiBiRpEq79DE4kYM9kF7B8HKbMUiMmMoHKIMyvnNPFF8bXk0WZo7UETxF/tIe06/TaKbJ63pzQpdDPjZd4tc6S+MFwelSyldwmUNskAv7oQufypTRx3jUY57xRuEnW/pAmyKza9qy2UzlEWt6uFDRPsW/GjSvgMZPFuJHRf/9UEE0WUWGwzNLPoQ2G/puRocks2E+ajivZRU+0ny1ZoXvzyvXqb/xzT7OlZIKPaJpksXTPKbvXXjwhOU9nudr9ULP8U+AY1HejHWvY4lcM5HjMwU7GKaW/lZStqlLptfIMo6bBdEYqiLpZ69XE0qO5oXSWCVtYWOG+SaBi7JLMcW+RctL3RubGnhsnQnrKZFSUMZYOKNFCxXHxiOBj0op2SM7dw21+J4FbEfC2aOw6ORC/THHr5dVoh9U75hb26L0U/KCsDuU8Iig/1Z62O9CXlUqIEfrALHmKQ8j+DoawNbs/6gK0LQxRi5Ho5Ajk51Iqkj6aoWi6cmsaOGfdS2RgttQSmO53n15UizCZcF0AMM7FCFD9cu4XE/IevA2EyC3O6i+JxRRPUR8LieDk3GZpFrHnQ9ESnxH2lrwb/Gjch9ZmNiAJ+eUx92jxVqknVaokNKgDQS1wCdcN6NMeJeNLfey1iP8z8jO+BgIKnSijC7FFtOmFPTn2h24lmiA+OPjaSDvW7YoluApTTl1cOaK0JTRN1q4qOeRj9+yhNRX9M7FXqLh39v68VnMxuUiq5NBqTbXwVwmJ1S3NOSOkrIUojS86+yRICzLFTtbFd+RneZvXy7tXmkMupfK3k8JvC8S7IcTmbhLNv7fMIhwIsY/i15knHRhWhVA0DhzKRyVe+MBTctJgZBNoDFYQsS1viYNp0U6oDcxT/+q63zg2Ij0ZzouReVI5TpfhBKHXvp293wtrzzYpAe8snCPzvULB7czC9rFPTgYt3l2z5z7fNGtKVNqDInRS62q33lR0I0AMLeRSPHziEH3VxuZiQIp00HEigWxCUzdmO7GgmI60/qCpa1YRr1/mNlDfqboNPdyydY20aePiN+OuCSJa6FmtTKqb8+d65E/2edW6Fi60VDybiYq5J81g2db+vDhbzSTWboCLwmL+BCrhL24QrFoSpCY6sRMm8/u88Ri0Qby7auddRSma82Q0eJT/fLb3smYFE+qOXIPtk0+boyntbG6XDOou1mWSkbE+YoUHX1byPHXpaHz3QI4/fRHVdcc3GYHF6s0pc31mByMxK0DwNFl8UXzZycJivaOv+D4rU785frM6heoc5SyI0mGlqMRLXoEq1WDSI3hFhryE3vfo/yq56+cTMuVMESFvh71ZhlubUgbhaO/2wXXVYPQXW+nmrRL/hzG5BdA6g7RIq/j4tL5Bd21/VqrpcsJkYAYPv8GgsO4so7M1fEcNzbS//bfilBCdD4dLol7izNupiT7rJIEsNsgW+iL7Uomgs2X1uir2yJOuvL3BKoZZD0onTzfRsSgFquHnGMxmOLRiR2AMDY201Xep9DAAauls7DQhRogZ07JAqaNp0KxTcei1853l6lzxqGstSUBrz1dIRwYUj0t4xXJUjPRd6riYfFgxtb8FM7OQQH1YRfcOn5EAPgiGUjKn9yFfMwgg/b3o2SKiWdHbtSVrSRXZjudTrktxKojRzWPQ+/SQStBv4AHSIS5VNQEB5J9n9bACm2JC+GAnZi78T2CD+DqsEVlVYtOkoJzxeuGXLEuWMNEYym8NmGCcjCExXdixQh/KELflDGwDs2RS55s44N2tEkrmxfKXchiVVDyWJHbnHMYdENMuSgyvc8VIuDSB1AB1aeutKy6tuynK6VPMLokjK1mAKQErJQ5dbnaaB2oQGkYEXJJs5eBx1dScC81gvm8bSyIXZrL4DJZXtcc/Q3nUaTAIdJX4NqwjmtPeOJs8Q7/Z6/xNx6vuyujZBYmrz3D2p2wBo03Pk4d+yscDJ740UMSkOI9loCWcmhmbdVX/E2OM6M8mC57mrt3i/ENwkO0Sk6aQu88P5bXgN1y3zrKrs3CZ91aiyp2F6gjPvahxiCnyHpvMjSkqclgCWsUX72yaI6D7Gk5MiODObLYrEsBNf3VmC9FvARCyDqsqVexE6XIHW21pcnGbPBmjRxYbnmJsBDUqP+SuQP9DgVcgDyGjZSLLYUL1Lc3PBnysaEBYDHOJKY6F/cFUJSZmN3+8Z0qFhTUtm2fuOpFQUtT0qTfhlCJ1cCE5Kxn+nN5/NoFaQiI0Be+2bJTIx8kVCubNyvpL2Za0K2+Qac+wUB5BV/OPWQbsC911f2+NVawEGdrmKrDk61B6pOAcCqrCFdOi+5Ju/9xBe2w9foGJ0Xfp0otGNlT8bYPmz7zQPVhBY1iysu7r/W6gnILi7Yvc+G8eeQjut1kNdHfqbJTIr70z7awCjlgKYis9h0S/BGIjuQCNt/5lu/1T1IeXpS3AP8NloHqO1HRdCZ0H0VI8oOUFavC/b22U7YzoAKSAAPWDTKDxgkeJskX/5E4wX4A0C6BsMTjYlk4AQf13xr3Q96dhReYUb1N4+20lm4gD0cfcMH4OVU8Yms0j0BPwlpo5HtrWS74JFWhlcFRrVujv9zShFkiOssZjd24hKwlNmyj1K4iYDp8Og8zAJPzaNDXpGmM2m3hq72TWvB+UZBfcY+PXDouTQDFOIE8fmKDvIQr5VUYN1E1PKMBGgck5RGj/ZpOjW3B/goE+5JdX3zCXiY2/zDppAR+RlITA4UyKqTtAFjAkUUbSLF+Yq6P8o11+zu/vmDe9Qz3Oty0N4ihkyAvv4h83aQe+Lb4bOugVZxuGyUBWKIoIEE+4Fz49CK2PGaWiteCTLK2gVcXPiYxBoYLC16x1BviiYEpbCANKk1e3D+EXpEB1S21FIFbIS5N9dimlUAIphHSMlyfURBFPkL9lyZaRtFc2E1BpchKRk+ull7XvyfnVQzuN6cQffD7PEGlKmGfUh7PW1Gl87g2Yj9ScIRy2owTy2WAlQf7sMnZRn89ugg+d5KPaxd1dplYAlXyMoo5itZfKBmaYGUGrf1ZSVznKzgT/HxPPFVS0PTDUO/QY01QI2Ac5MWQBQxEWo08EONex217HXckdQvdjcXLQ+7+JlBWadNberVKzMXZ5QJ7pzdbsd1WCpntBzR7hB/YYgFbD+TrT6K/MARIYygr1cdQiIksJ0wYlV089/+QR7w0lkDmfQJ+empZkXl8WND5uTkd0L4/K46cEI+5SSGMyfbNIASKRSPU1Dqm/mel+wyaX+RF5llw1TkhneIfltbxeZSyAw7beZQX4nlRvzwmVGcnrVK3z0R1688gPxTS8plVFOkgBp/j7HQnpvA=="/>
  <p:tag name="MEKKOXMLTAG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1130</Words>
  <Application>Microsoft Office PowerPoint</Application>
  <PresentationFormat>Widescreen</PresentationFormat>
  <Paragraphs>227</Paragraphs>
  <Slides>30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AECOM Sans</vt:lpstr>
      <vt:lpstr>Arial</vt:lpstr>
      <vt:lpstr>Calibri</vt:lpstr>
      <vt:lpstr>Calibri Light</vt:lpstr>
      <vt:lpstr>Century Schoolbook</vt:lpstr>
      <vt:lpstr>Courier New</vt:lpstr>
      <vt:lpstr>Office Theme</vt:lpstr>
      <vt:lpstr>1_Office Theme</vt:lpstr>
      <vt:lpstr>Document</vt:lpstr>
      <vt:lpstr>PowerPoint Presentation</vt:lpstr>
      <vt:lpstr>PowerPoint Presentation</vt:lpstr>
      <vt:lpstr>Overview of IIJA</vt:lpstr>
      <vt:lpstr>Overview of IIJA</vt:lpstr>
      <vt:lpstr>Overview of Anticipated DOT Federal Formula Funding</vt:lpstr>
      <vt:lpstr>How Projects Advance with Federal Formula Funds</vt:lpstr>
      <vt:lpstr>Overview of New Federal Formula Programs</vt:lpstr>
      <vt:lpstr>Overview of Discretionary Federal Grant Opportunities</vt:lpstr>
      <vt:lpstr>Overview of Discretionary Federal Grant Opportunities</vt:lpstr>
      <vt:lpstr>Safe Streets and Roads for All</vt:lpstr>
      <vt:lpstr>Implementation Approach</vt:lpstr>
      <vt:lpstr>Municipal Transportation Project Development</vt:lpstr>
      <vt:lpstr>Start With Planning </vt:lpstr>
      <vt:lpstr>Preliminary Design and Costs</vt:lpstr>
      <vt:lpstr>Invest in Design</vt:lpstr>
      <vt:lpstr>Environmental Due Diligence</vt:lpstr>
      <vt:lpstr>Rally Community Support</vt:lpstr>
      <vt:lpstr>Tell The Story</vt:lpstr>
      <vt:lpstr>PowerPoint Presentation</vt:lpstr>
      <vt:lpstr>Shovel-Ready</vt:lpstr>
      <vt:lpstr>PowerPoint Presentation</vt:lpstr>
      <vt:lpstr>Kick-off Meeting</vt:lpstr>
      <vt:lpstr>Conceptual Design </vt:lpstr>
      <vt:lpstr>Preliminary Design </vt:lpstr>
      <vt:lpstr>Semi-Final Design </vt:lpstr>
      <vt:lpstr>Final Design </vt:lpstr>
      <vt:lpstr>Construction and Bid Documents</vt:lpstr>
      <vt:lpstr>Common Pitfalls</vt:lpstr>
      <vt:lpstr>Keys to Success </vt:lpstr>
      <vt:lpstr>Question &amp; Answer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Municipal Transportation Project Development</dc:title>
  <dc:creator>Adra Chbihi</dc:creator>
  <cp:lastModifiedBy>Kathryn Dube</cp:lastModifiedBy>
  <cp:revision>7</cp:revision>
  <cp:lastPrinted>2022-01-24T17:04:28Z</cp:lastPrinted>
  <dcterms:created xsi:type="dcterms:W3CDTF">2022-01-20T20:01:30Z</dcterms:created>
  <dcterms:modified xsi:type="dcterms:W3CDTF">2022-01-26T13:29:13Z</dcterms:modified>
</cp:coreProperties>
</file>