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71" r:id="rId5"/>
    <p:sldId id="263" r:id="rId6"/>
    <p:sldId id="264" r:id="rId7"/>
    <p:sldId id="261" r:id="rId8"/>
    <p:sldId id="270" r:id="rId9"/>
    <p:sldId id="272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2" d="100"/>
          <a:sy n="22" d="100"/>
        </p:scale>
        <p:origin x="349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216E3-12EA-4BD8-94D7-1C8ABF57B0B0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D61DC-AD40-4A6F-BE98-B42F3730E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48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89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4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39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42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30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04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20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50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D61DC-AD40-4A6F-BE98-B42F3730E6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4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ga.ct.gov/2023/ACT/PA/PDF/2023PA-00207-R00SB-00998-PA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ortal.ct.gov/-/media/OPM/IGPP/ORG/Rell-EO-15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E5C5-1AEB-4B20-B2D8-EAFB60023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2758" y="802298"/>
            <a:ext cx="8102094" cy="2541431"/>
          </a:xfrm>
        </p:spPr>
        <p:txBody>
          <a:bodyPr/>
          <a:lstStyle/>
          <a:p>
            <a:pPr algn="ctr"/>
            <a:r>
              <a:rPr lang="en-US" dirty="0"/>
              <a:t>OFFICE OF POLICY AND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1A15BE-7DAF-426B-B84A-FCCE71287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274712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b="1" dirty="0"/>
              <a:t>INTERGOVERNMENTAL</a:t>
            </a:r>
          </a:p>
          <a:p>
            <a:pPr algn="ctr"/>
            <a:r>
              <a:rPr lang="en-US" sz="2800" b="1" dirty="0"/>
              <a:t>POLICY AND PLANNING DIVISION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CC426-7D28-44F9-B092-2CEBD2BCBA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737" y="944565"/>
            <a:ext cx="2626021" cy="258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92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8E467-FCD5-483E-A482-62D18CC57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680485"/>
            <a:ext cx="9603275" cy="101009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/>
              <a:t>INTERGOVERNMENTAL POLICY and planning division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567B2-0F8F-4C01-AF34-7FF79E640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77656"/>
            <a:ext cx="9603275" cy="3934046"/>
          </a:xfrm>
        </p:spPr>
        <p:txBody>
          <a:bodyPr>
            <a:noAutofit/>
          </a:bodyPr>
          <a:lstStyle/>
          <a:p>
            <a:r>
              <a:rPr lang="en-US" dirty="0"/>
              <a:t>To formulate and implement state policy pertaining to the relationship between the State of Connecticut, regional councils of governments (COGs) and municipalities. </a:t>
            </a:r>
          </a:p>
          <a:p>
            <a:r>
              <a:rPr lang="en-US" dirty="0"/>
              <a:t>Functions as a conduit for intergovernmental communications by gathering and disseminating information concerning the needs of local governments and COGs, the programs of assistance available to them, and legislative activities affecting them. </a:t>
            </a:r>
          </a:p>
          <a:p>
            <a:r>
              <a:rPr lang="en-US" dirty="0"/>
              <a:t>Responsible for conservation and development policies for land and water resources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</a:rPr>
              <a:t>Division includes two units - the Office of Responsible Growth (ORG) and the Assessment, Data Collection and Grants Management Unit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46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49453-DCBC-4EAA-900A-5501DD80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/>
              <a:t>INTERGOVERNMENTAL POLICY and planning division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3779AD-B3EE-2C4A-ABBC-A803BD94A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6975" y="2001093"/>
            <a:ext cx="7258050" cy="15049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8B1906-F853-AEEA-4E00-07BAE2B016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17" y="4245746"/>
            <a:ext cx="3419475" cy="495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5990D66-E6DD-9933-792D-5B49305001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5930" y="3661582"/>
            <a:ext cx="6496050" cy="4286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F7833D0-3081-E465-2074-E897BCF9DC88}"/>
              </a:ext>
            </a:extLst>
          </p:cNvPr>
          <p:cNvSpPr txBox="1"/>
          <p:nvPr/>
        </p:nvSpPr>
        <p:spPr>
          <a:xfrm>
            <a:off x="3544186" y="5003434"/>
            <a:ext cx="497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0099"/>
                </a:solidFill>
              </a:rPr>
              <a:t>https://portal.ct.gov/OPM/IGPP/IGPP-Home</a:t>
            </a:r>
          </a:p>
        </p:txBody>
      </p:sp>
    </p:spTree>
    <p:extLst>
      <p:ext uri="{BB962C8B-B14F-4D97-AF65-F5344CB8AC3E}">
        <p14:creationId xmlns:p14="http://schemas.microsoft.com/office/powerpoint/2010/main" val="604332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A342E-6626-4778-9044-AC742D3E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ASSESSMENT, DATA COLLECTION </a:t>
            </a:r>
            <a:br>
              <a:rPr lang="en-US" b="1" dirty="0"/>
            </a:br>
            <a:r>
              <a:rPr lang="en-US" b="1" dirty="0"/>
              <a:t>AND GRANTS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8DAD4-2F05-433B-89FF-D7303D9A2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9504204" cy="3448595"/>
          </a:xfrm>
        </p:spPr>
        <p:txBody>
          <a:bodyPr>
            <a:normAutofit lnSpcReduction="10000"/>
          </a:bodyPr>
          <a:lstStyle/>
          <a:p>
            <a:r>
              <a:rPr lang="en-US" sz="1800" b="1" dirty="0">
                <a:latin typeface="Book Antiqua" panose="02040602050305030304" pitchFamily="18" charset="0"/>
              </a:rPr>
              <a:t>Statutory Municipal Grants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Tiered Payment in lieu of taxes (PILOT) 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Mashantucket Pequot and Mohegan Fund 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Motor Vehicle Transition 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Supplemental Revenue Sharing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Municipal Grants in Aid 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Neglected Cemetery Account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Local Capital Improvement (LoCIP)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Small Town Economic Assistance Program (STEAP) </a:t>
            </a:r>
          </a:p>
        </p:txBody>
      </p:sp>
    </p:spTree>
    <p:extLst>
      <p:ext uri="{BB962C8B-B14F-4D97-AF65-F5344CB8AC3E}">
        <p14:creationId xmlns:p14="http://schemas.microsoft.com/office/powerpoint/2010/main" val="99737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A342E-6626-4778-9044-AC742D3E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ASSESSMENT, DATA COLLECTION </a:t>
            </a:r>
            <a:br>
              <a:rPr lang="en-US" b="1" dirty="0"/>
            </a:br>
            <a:r>
              <a:rPr lang="en-US" b="1" dirty="0"/>
              <a:t>AND GRANTS MANAGEMENT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729AD-FA33-4C1F-88B8-BFD202FA0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11842" y="2017343"/>
            <a:ext cx="9347081" cy="3441520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1800" b="1" dirty="0">
                <a:latin typeface="Book Antiqua" panose="02040602050305030304" pitchFamily="18" charset="0"/>
              </a:rPr>
              <a:t>Statutory Tax Relief Programs </a:t>
            </a:r>
          </a:p>
          <a:p>
            <a:pPr marL="742950" lvl="1" indent="-285750"/>
            <a:r>
              <a:rPr lang="en-US" dirty="0">
                <a:latin typeface="Book Antiqua" panose="02040602050305030304" pitchFamily="18" charset="0"/>
              </a:rPr>
              <a:t>Homeowners Elderly &amp; Disabled Circuit Breaker </a:t>
            </a:r>
          </a:p>
          <a:p>
            <a:pPr marL="742950" lvl="1" indent="-285750"/>
            <a:r>
              <a:rPr lang="en-US" dirty="0">
                <a:latin typeface="Book Antiqua" panose="02040602050305030304" pitchFamily="18" charset="0"/>
              </a:rPr>
              <a:t>Elderly and Totally Disabled Renters</a:t>
            </a:r>
          </a:p>
          <a:p>
            <a:pPr marL="742950" lvl="1" indent="-285750"/>
            <a:r>
              <a:rPr lang="en-US" dirty="0">
                <a:latin typeface="Book Antiqua" panose="02040602050305030304" pitchFamily="18" charset="0"/>
              </a:rPr>
              <a:t>Additional Veterans Exemption </a:t>
            </a:r>
          </a:p>
          <a:p>
            <a:pPr marL="742950" lvl="1" indent="-285750"/>
            <a:r>
              <a:rPr lang="en-US" dirty="0">
                <a:latin typeface="Book Antiqua" panose="02040602050305030304" pitchFamily="18" charset="0"/>
              </a:rPr>
              <a:t>Totally Disabled</a:t>
            </a:r>
          </a:p>
          <a:p>
            <a:pPr marL="742950" lvl="1" indent="-285750"/>
            <a:r>
              <a:rPr lang="en-US" dirty="0">
                <a:latin typeface="Book Antiqua" panose="02040602050305030304" pitchFamily="18" charset="0"/>
              </a:rPr>
              <a:t>Homeowners Elderly and Disabled Freeze </a:t>
            </a:r>
          </a:p>
          <a:p>
            <a:pPr marL="742950" lvl="1" indent="-285750"/>
            <a:r>
              <a:rPr lang="en-US" dirty="0">
                <a:latin typeface="Book Antiqua" panose="02040602050305030304" pitchFamily="18" charset="0"/>
              </a:rPr>
              <a:t>Distressed Municipalities </a:t>
            </a:r>
          </a:p>
          <a:p>
            <a:pPr marL="742950" lvl="1" indent="-285750"/>
            <a:r>
              <a:rPr lang="en-US" dirty="0">
                <a:latin typeface="Book Antiqua" panose="02040602050305030304" pitchFamily="18" charset="0"/>
              </a:rPr>
              <a:t>Telecommunications Company Personal Property Tax </a:t>
            </a:r>
          </a:p>
        </p:txBody>
      </p:sp>
    </p:spTree>
    <p:extLst>
      <p:ext uri="{BB962C8B-B14F-4D97-AF65-F5344CB8AC3E}">
        <p14:creationId xmlns:p14="http://schemas.microsoft.com/office/powerpoint/2010/main" val="100632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7220E-1B3D-4F5C-BFE8-4CC4997C2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ASSESSMENT, DATA COLLECTION</a:t>
            </a:r>
            <a:br>
              <a:rPr lang="en-US" b="1" dirty="0"/>
            </a:br>
            <a:r>
              <a:rPr lang="en-US" b="1" dirty="0"/>
              <a:t>AND GRANTS MANAGEMENT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9AE38-5DA3-4E2D-9122-8AFCEBE7B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9217" y="2017343"/>
            <a:ext cx="9609706" cy="3441520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Book Antiqua" panose="02040602050305030304" pitchFamily="18" charset="0"/>
              </a:rPr>
              <a:t>Data Collection – Assessor and Tax Collector Statutory Filings 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Mill Rates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Grand List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Equalized Net Grand List 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Tax Levies </a:t>
            </a:r>
          </a:p>
          <a:p>
            <a:pPr lvl="1"/>
            <a:r>
              <a:rPr lang="en-US" dirty="0">
                <a:latin typeface="Book Antiqua" panose="02040602050305030304" pitchFamily="18" charset="0"/>
              </a:rPr>
              <a:t>Real Estate Sales </a:t>
            </a:r>
          </a:p>
          <a:p>
            <a:r>
              <a:rPr lang="en-US" sz="1800" b="1" dirty="0">
                <a:latin typeface="Book Antiqua" panose="02040602050305030304" pitchFamily="18" charset="0"/>
              </a:rPr>
              <a:t>Municipal CARES ACT</a:t>
            </a:r>
          </a:p>
          <a:p>
            <a:r>
              <a:rPr lang="en-US" sz="1800" b="1" dirty="0">
                <a:latin typeface="Book Antiqua" panose="02040602050305030304" pitchFamily="18" charset="0"/>
              </a:rPr>
              <a:t>ARPA Funding – pass through to municipalities  </a:t>
            </a:r>
          </a:p>
        </p:txBody>
      </p:sp>
    </p:spTree>
    <p:extLst>
      <p:ext uri="{BB962C8B-B14F-4D97-AF65-F5344CB8AC3E}">
        <p14:creationId xmlns:p14="http://schemas.microsoft.com/office/powerpoint/2010/main" val="2737901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95EB2-DDB2-470F-9B65-B483426F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5007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Office of Responsible Growth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B8617-2F93-4B16-8A07-4062EBAF0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0A0A0A"/>
                </a:solidFill>
                <a:effectLst/>
                <a:latin typeface="open-sans"/>
              </a:rPr>
              <a:t>Established by Section 17 of </a:t>
            </a:r>
            <a:r>
              <a:rPr lang="en-US" b="1" i="0" u="none" strike="noStrike" dirty="0">
                <a:solidFill>
                  <a:srgbClr val="0771BB"/>
                </a:solidFill>
                <a:effectLst/>
                <a:latin typeface="open-sans"/>
                <a:hlinkClick r:id="rId3"/>
              </a:rPr>
              <a:t>Public Act 23-207</a:t>
            </a:r>
            <a:r>
              <a:rPr lang="en-US" b="0" i="0" dirty="0">
                <a:solidFill>
                  <a:srgbClr val="0A0A0A"/>
                </a:solidFill>
                <a:effectLst/>
                <a:latin typeface="open-sans"/>
              </a:rPr>
              <a:t> as a successor to </a:t>
            </a:r>
            <a:r>
              <a:rPr lang="en-US" b="1" i="0" u="none" strike="noStrike" dirty="0">
                <a:solidFill>
                  <a:srgbClr val="0771BB"/>
                </a:solidFill>
                <a:effectLst/>
                <a:latin typeface="open-sans"/>
                <a:hlinkClick r:id="rId4"/>
              </a:rPr>
              <a:t>Executive Order #15</a:t>
            </a:r>
            <a:r>
              <a:rPr lang="en-US" b="0" i="0" dirty="0">
                <a:solidFill>
                  <a:srgbClr val="0A0A0A"/>
                </a:solidFill>
                <a:effectLst/>
                <a:latin typeface="open-sans"/>
              </a:rPr>
              <a:t> to coordinate state efforts to revitalize cities, preserve the unique charm of our state, and build livable, economically strong communities while protecting our natural resources for the enjoyment of future generations.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3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95EB2-DDB2-470F-9B65-B483426F2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/>
              <a:t>Office of Responsible Growth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B8617-2F93-4B16-8A07-4062EBAF0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A0A0A"/>
                </a:solidFill>
                <a:latin typeface="open-sans"/>
              </a:rPr>
              <a:t>Council of Governments: </a:t>
            </a:r>
          </a:p>
          <a:p>
            <a:pPr lvl="1"/>
            <a:r>
              <a:rPr lang="en-US" b="0" i="0" dirty="0">
                <a:solidFill>
                  <a:srgbClr val="0A0A0A"/>
                </a:solidFill>
                <a:effectLst/>
                <a:latin typeface="open-sans"/>
              </a:rPr>
              <a:t>Regional Service Grant (RSG) </a:t>
            </a:r>
          </a:p>
          <a:p>
            <a:pPr lvl="1"/>
            <a:r>
              <a:rPr lang="en-US" b="0" i="0" dirty="0">
                <a:solidFill>
                  <a:srgbClr val="0A0A0A"/>
                </a:solidFill>
                <a:effectLst/>
                <a:latin typeface="open-sans"/>
              </a:rPr>
              <a:t>Reg</a:t>
            </a:r>
            <a:r>
              <a:rPr lang="en-US" dirty="0">
                <a:solidFill>
                  <a:srgbClr val="0A0A0A"/>
                </a:solidFill>
                <a:latin typeface="open-sans"/>
              </a:rPr>
              <a:t>ional Election Advisor </a:t>
            </a:r>
            <a:endParaRPr lang="en-US" b="0" i="0" dirty="0">
              <a:solidFill>
                <a:srgbClr val="0A0A0A"/>
              </a:solidFill>
              <a:effectLst/>
              <a:latin typeface="open-sans"/>
            </a:endParaRPr>
          </a:p>
          <a:p>
            <a:r>
              <a:rPr lang="en-US" b="1" dirty="0">
                <a:solidFill>
                  <a:srgbClr val="0A0A0A"/>
                </a:solidFill>
                <a:latin typeface="open-sans"/>
              </a:rPr>
              <a:t>Council of Governments or Regional Education Service Centers: </a:t>
            </a:r>
          </a:p>
          <a:p>
            <a:pPr lvl="1"/>
            <a:r>
              <a:rPr lang="en-US" dirty="0">
                <a:solidFill>
                  <a:srgbClr val="0A0A0A"/>
                </a:solidFill>
                <a:latin typeface="open-sans"/>
              </a:rPr>
              <a:t>Regional Performance Incentive Program (RPIP) </a:t>
            </a:r>
          </a:p>
          <a:p>
            <a:r>
              <a:rPr lang="en-US" b="1" i="0" dirty="0">
                <a:solidFill>
                  <a:srgbClr val="0A0A0A"/>
                </a:solidFill>
                <a:effectLst/>
                <a:latin typeface="open-sans"/>
              </a:rPr>
              <a:t>Responsible Growth / Transit Oriented Development (RGTOD)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31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49453-DCBC-4EAA-900A-5501DD80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/>
              <a:t>INTERGOVERNMENTAL POLICY and planning division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9D8EF0-3996-DD56-1ECC-D8414C1F9968}"/>
              </a:ext>
            </a:extLst>
          </p:cNvPr>
          <p:cNvSpPr txBox="1"/>
          <p:nvPr/>
        </p:nvSpPr>
        <p:spPr>
          <a:xfrm>
            <a:off x="1600435" y="2002309"/>
            <a:ext cx="86706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Contacts</a:t>
            </a:r>
          </a:p>
          <a:p>
            <a:endParaRPr lang="en-US" dirty="0"/>
          </a:p>
          <a:p>
            <a:r>
              <a:rPr lang="en-US" dirty="0"/>
              <a:t>Martin L. Heft, Undersecretary </a:t>
            </a:r>
          </a:p>
          <a:p>
            <a:r>
              <a:rPr lang="en-US" dirty="0"/>
              <a:t>Christine Goupil, Policy Development Coordinator </a:t>
            </a:r>
          </a:p>
          <a:p>
            <a:r>
              <a:rPr lang="en-US" dirty="0"/>
              <a:t>Greg Lowrey, Fiscal Administrative Officer </a:t>
            </a:r>
          </a:p>
          <a:p>
            <a:r>
              <a:rPr lang="en-US" dirty="0"/>
              <a:t>Rebecca Augur, Responsible Growth Coordinator  </a:t>
            </a: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81B91062-BD26-F676-A8BA-4A8BBF929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6172" y="4768769"/>
            <a:ext cx="3988682" cy="571781"/>
          </a:xfrm>
          <a:prstGeom prst="rect">
            <a:avLst/>
          </a:prstGeom>
        </p:spPr>
      </p:pic>
      <p:pic>
        <p:nvPicPr>
          <p:cNvPr id="9" name="Picture 8" descr="A picture containing logo&#10;&#10;Description automatically generated">
            <a:extLst>
              <a:ext uri="{FF2B5EF4-FFF2-40B4-BE49-F238E27FC236}">
                <a16:creationId xmlns:a16="http://schemas.microsoft.com/office/drawing/2014/main" id="{CC4D4EA1-70FD-3A74-C852-70AA1EC83D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2828" y="2865888"/>
            <a:ext cx="1601400" cy="164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26229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316</TotalTime>
  <Words>401</Words>
  <Application>Microsoft Office PowerPoint</Application>
  <PresentationFormat>Widescreen</PresentationFormat>
  <Paragraphs>63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Calibri</vt:lpstr>
      <vt:lpstr>Gill Sans MT</vt:lpstr>
      <vt:lpstr>open-sans</vt:lpstr>
      <vt:lpstr>Gallery</vt:lpstr>
      <vt:lpstr>OFFICE OF POLICY AND MANAGEMENT</vt:lpstr>
      <vt:lpstr>INTERGOVERNMENTAL POLICY and planning division </vt:lpstr>
      <vt:lpstr>INTERGOVERNMENTAL POLICY and planning division</vt:lpstr>
      <vt:lpstr>ASSESSMENT, DATA COLLECTION  AND GRANTS MANAGEMENT</vt:lpstr>
      <vt:lpstr>ASSESSMENT, DATA COLLECTION  AND GRANTS MANAGEMENT</vt:lpstr>
      <vt:lpstr>ASSESSMENT, DATA COLLECTION AND GRANTS MANAGEMENT</vt:lpstr>
      <vt:lpstr>Office of Responsible Growth </vt:lpstr>
      <vt:lpstr>Office of Responsible Growth </vt:lpstr>
      <vt:lpstr>INTERGOVERNMENTAL POLICY and planning division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POLICY AND MANAGEMENT</dc:title>
  <dc:creator>Heft, Martin</dc:creator>
  <cp:lastModifiedBy>Elizabeth Gara</cp:lastModifiedBy>
  <cp:revision>20</cp:revision>
  <cp:lastPrinted>2019-11-08T19:45:23Z</cp:lastPrinted>
  <dcterms:created xsi:type="dcterms:W3CDTF">2019-11-08T16:28:02Z</dcterms:created>
  <dcterms:modified xsi:type="dcterms:W3CDTF">2024-01-07T20:31:13Z</dcterms:modified>
</cp:coreProperties>
</file>