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13" r:id="rId5"/>
  </p:sldMasterIdLst>
  <p:notesMasterIdLst>
    <p:notesMasterId r:id="rId28"/>
  </p:notesMasterIdLst>
  <p:handoutMasterIdLst>
    <p:handoutMasterId r:id="rId29"/>
  </p:handoutMasterIdLst>
  <p:sldIdLst>
    <p:sldId id="2311" r:id="rId6"/>
    <p:sldId id="2303" r:id="rId7"/>
    <p:sldId id="2317" r:id="rId8"/>
    <p:sldId id="2262" r:id="rId9"/>
    <p:sldId id="3206" r:id="rId10"/>
    <p:sldId id="3205" r:id="rId11"/>
    <p:sldId id="2286" r:id="rId12"/>
    <p:sldId id="2316" r:id="rId13"/>
    <p:sldId id="2304" r:id="rId14"/>
    <p:sldId id="2315" r:id="rId15"/>
    <p:sldId id="2308" r:id="rId16"/>
    <p:sldId id="2279" r:id="rId17"/>
    <p:sldId id="2280" r:id="rId18"/>
    <p:sldId id="2314" r:id="rId19"/>
    <p:sldId id="2277" r:id="rId20"/>
    <p:sldId id="2299" r:id="rId21"/>
    <p:sldId id="292" r:id="rId22"/>
    <p:sldId id="271" r:id="rId23"/>
    <p:sldId id="550" r:id="rId24"/>
    <p:sldId id="2284" r:id="rId25"/>
    <p:sldId id="547" r:id="rId26"/>
    <p:sldId id="544"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faffinger, Marissa" initials="PM" lastIdx="5" clrIdx="0">
    <p:extLst>
      <p:ext uri="{19B8F6BF-5375-455C-9EA6-DF929625EA0E}">
        <p15:presenceInfo xmlns:p15="http://schemas.microsoft.com/office/powerpoint/2012/main" userId="S::PfaffingerM@DOT.CT.GOV::2094e6b9-ce5a-4416-9488-c37d9611274f" providerId="AD"/>
      </p:ext>
    </p:extLst>
  </p:cmAuthor>
  <p:cmAuthor id="2" name="Rolfe, Mark D" initials="RD" lastIdx="2" clrIdx="1">
    <p:extLst>
      <p:ext uri="{19B8F6BF-5375-455C-9EA6-DF929625EA0E}">
        <p15:presenceInfo xmlns:p15="http://schemas.microsoft.com/office/powerpoint/2012/main" userId="S::mark.rolfe@ct.gov::93ba8791-a4b2-4635-9169-92851ff59d2b" providerId="AD"/>
      </p:ext>
    </p:extLst>
  </p:cmAuthor>
  <p:cmAuthor id="3" name="Kleza, Anne M." initials="KM" lastIdx="3" clrIdx="2">
    <p:extLst>
      <p:ext uri="{19B8F6BF-5375-455C-9EA6-DF929625EA0E}">
        <p15:presenceInfo xmlns:p15="http://schemas.microsoft.com/office/powerpoint/2012/main" userId="S::anne.kleza@ct.gov::2ab8aa67-5d35-438a-8fdb-fc2ef57a78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F80"/>
    <a:srgbClr val="7F7F7F"/>
    <a:srgbClr val="C3CC39"/>
    <a:srgbClr val="91AAA9"/>
    <a:srgbClr val="DEE393"/>
    <a:srgbClr val="DB644A"/>
    <a:srgbClr val="638685"/>
    <a:srgbClr val="B5CBE7"/>
    <a:srgbClr val="627F83"/>
    <a:srgbClr val="7D89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EEFFE-C68B-4E6E-B4B1-973AA1F23E08}" v="79" dt="2022-11-16T16:25:15.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68" autoAdjust="0"/>
  </p:normalViewPr>
  <p:slideViewPr>
    <p:cSldViewPr snapToGrid="0">
      <p:cViewPr varScale="1">
        <p:scale>
          <a:sx n="66" d="100"/>
          <a:sy n="66" d="100"/>
        </p:scale>
        <p:origin x="10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ay, Kimberly C" userId="ef9bc599-687d-4991-9ae3-f9fb2edf05fe" providerId="ADAL" clId="{786EEFFE-C68B-4E6E-B4B1-973AA1F23E08}"/>
    <pc:docChg chg="undo custSel addSld delSld modSld sldOrd">
      <pc:chgData name="Lesay, Kimberly C" userId="ef9bc599-687d-4991-9ae3-f9fb2edf05fe" providerId="ADAL" clId="{786EEFFE-C68B-4E6E-B4B1-973AA1F23E08}" dt="2022-11-29T15:35:18.084" v="2714" actId="20577"/>
      <pc:docMkLst>
        <pc:docMk/>
      </pc:docMkLst>
      <pc:sldChg chg="ord modNotesTx">
        <pc:chgData name="Lesay, Kimberly C" userId="ef9bc599-687d-4991-9ae3-f9fb2edf05fe" providerId="ADAL" clId="{786EEFFE-C68B-4E6E-B4B1-973AA1F23E08}" dt="2022-11-15T04:27:49.954" v="2486"/>
        <pc:sldMkLst>
          <pc:docMk/>
          <pc:sldMk cId="2906668267" sldId="271"/>
        </pc:sldMkLst>
      </pc:sldChg>
      <pc:sldChg chg="addSp delSp modSp mod ord">
        <pc:chgData name="Lesay, Kimberly C" userId="ef9bc599-687d-4991-9ae3-f9fb2edf05fe" providerId="ADAL" clId="{786EEFFE-C68B-4E6E-B4B1-973AA1F23E08}" dt="2022-11-15T04:27:49.954" v="2486"/>
        <pc:sldMkLst>
          <pc:docMk/>
          <pc:sldMk cId="1218326998" sldId="292"/>
        </pc:sldMkLst>
        <pc:spChg chg="mod">
          <ac:chgData name="Lesay, Kimberly C" userId="ef9bc599-687d-4991-9ae3-f9fb2edf05fe" providerId="ADAL" clId="{786EEFFE-C68B-4E6E-B4B1-973AA1F23E08}" dt="2022-11-10T18:02:42.972" v="964" actId="14100"/>
          <ac:spMkLst>
            <pc:docMk/>
            <pc:sldMk cId="1218326998" sldId="292"/>
            <ac:spMk id="16" creationId="{419B9BFD-97ED-4FD1-97DD-A49863BEFAA3}"/>
          </ac:spMkLst>
        </pc:spChg>
        <pc:picChg chg="add mod">
          <ac:chgData name="Lesay, Kimberly C" userId="ef9bc599-687d-4991-9ae3-f9fb2edf05fe" providerId="ADAL" clId="{786EEFFE-C68B-4E6E-B4B1-973AA1F23E08}" dt="2022-11-10T18:02:38.772" v="963" actId="1076"/>
          <ac:picMkLst>
            <pc:docMk/>
            <pc:sldMk cId="1218326998" sldId="292"/>
            <ac:picMk id="4" creationId="{94584C02-9252-4CC9-94CA-E4DC4935149E}"/>
          </ac:picMkLst>
        </pc:picChg>
        <pc:picChg chg="add mod">
          <ac:chgData name="Lesay, Kimberly C" userId="ef9bc599-687d-4991-9ae3-f9fb2edf05fe" providerId="ADAL" clId="{786EEFFE-C68B-4E6E-B4B1-973AA1F23E08}" dt="2022-11-10T18:02:38.772" v="963" actId="1076"/>
          <ac:picMkLst>
            <pc:docMk/>
            <pc:sldMk cId="1218326998" sldId="292"/>
            <ac:picMk id="6" creationId="{055B50D6-1790-4F5B-9C7D-81698714F24C}"/>
          </ac:picMkLst>
        </pc:picChg>
        <pc:picChg chg="mod">
          <ac:chgData name="Lesay, Kimberly C" userId="ef9bc599-687d-4991-9ae3-f9fb2edf05fe" providerId="ADAL" clId="{786EEFFE-C68B-4E6E-B4B1-973AA1F23E08}" dt="2022-11-10T18:04:17.573" v="965" actId="14100"/>
          <ac:picMkLst>
            <pc:docMk/>
            <pc:sldMk cId="1218326998" sldId="292"/>
            <ac:picMk id="12" creationId="{18FED7D5-0904-455A-B06A-25DE0D41C480}"/>
          </ac:picMkLst>
        </pc:picChg>
        <pc:picChg chg="del">
          <ac:chgData name="Lesay, Kimberly C" userId="ef9bc599-687d-4991-9ae3-f9fb2edf05fe" providerId="ADAL" clId="{786EEFFE-C68B-4E6E-B4B1-973AA1F23E08}" dt="2022-11-10T18:01:48.826" v="952" actId="478"/>
          <ac:picMkLst>
            <pc:docMk/>
            <pc:sldMk cId="1218326998" sldId="292"/>
            <ac:picMk id="17" creationId="{65BF9BB2-7E89-496E-AB0A-8D2F61F7109A}"/>
          </ac:picMkLst>
        </pc:picChg>
        <pc:picChg chg="del">
          <ac:chgData name="Lesay, Kimberly C" userId="ef9bc599-687d-4991-9ae3-f9fb2edf05fe" providerId="ADAL" clId="{786EEFFE-C68B-4E6E-B4B1-973AA1F23E08}" dt="2022-11-10T18:00:45.839" v="941" actId="478"/>
          <ac:picMkLst>
            <pc:docMk/>
            <pc:sldMk cId="1218326998" sldId="292"/>
            <ac:picMk id="19" creationId="{59B59594-AE35-4C5B-8017-FF63EE86D50B}"/>
          </ac:picMkLst>
        </pc:picChg>
      </pc:sldChg>
      <pc:sldChg chg="ord">
        <pc:chgData name="Lesay, Kimberly C" userId="ef9bc599-687d-4991-9ae3-f9fb2edf05fe" providerId="ADAL" clId="{786EEFFE-C68B-4E6E-B4B1-973AA1F23E08}" dt="2022-11-14T20:23:10.143" v="1135"/>
        <pc:sldMkLst>
          <pc:docMk/>
          <pc:sldMk cId="342430448" sldId="544"/>
        </pc:sldMkLst>
      </pc:sldChg>
      <pc:sldChg chg="ord">
        <pc:chgData name="Lesay, Kimberly C" userId="ef9bc599-687d-4991-9ae3-f9fb2edf05fe" providerId="ADAL" clId="{786EEFFE-C68B-4E6E-B4B1-973AA1F23E08}" dt="2022-11-14T20:22:44.632" v="1133"/>
        <pc:sldMkLst>
          <pc:docMk/>
          <pc:sldMk cId="402631719" sldId="547"/>
        </pc:sldMkLst>
      </pc:sldChg>
      <pc:sldChg chg="delSp modSp mod">
        <pc:chgData name="Lesay, Kimberly C" userId="ef9bc599-687d-4991-9ae3-f9fb2edf05fe" providerId="ADAL" clId="{786EEFFE-C68B-4E6E-B4B1-973AA1F23E08}" dt="2022-11-16T16:26:38.615" v="2635" actId="1076"/>
        <pc:sldMkLst>
          <pc:docMk/>
          <pc:sldMk cId="1115004875" sldId="550"/>
        </pc:sldMkLst>
        <pc:spChg chg="mod">
          <ac:chgData name="Lesay, Kimberly C" userId="ef9bc599-687d-4991-9ae3-f9fb2edf05fe" providerId="ADAL" clId="{786EEFFE-C68B-4E6E-B4B1-973AA1F23E08}" dt="2022-11-16T16:26:38.615" v="2635" actId="1076"/>
          <ac:spMkLst>
            <pc:docMk/>
            <pc:sldMk cId="1115004875" sldId="550"/>
            <ac:spMk id="3" creationId="{6A4AC719-F7CD-4439-BF47-7E211089F0F4}"/>
          </ac:spMkLst>
        </pc:spChg>
        <pc:spChg chg="mod">
          <ac:chgData name="Lesay, Kimberly C" userId="ef9bc599-687d-4991-9ae3-f9fb2edf05fe" providerId="ADAL" clId="{786EEFFE-C68B-4E6E-B4B1-973AA1F23E08}" dt="2022-11-14T20:55:45.490" v="1483" actId="6549"/>
          <ac:spMkLst>
            <pc:docMk/>
            <pc:sldMk cId="1115004875" sldId="550"/>
            <ac:spMk id="5" creationId="{3C47326B-858E-4DBD-9535-77DCADD105DE}"/>
          </ac:spMkLst>
        </pc:spChg>
        <pc:spChg chg="del mod">
          <ac:chgData name="Lesay, Kimberly C" userId="ef9bc599-687d-4991-9ae3-f9fb2edf05fe" providerId="ADAL" clId="{786EEFFE-C68B-4E6E-B4B1-973AA1F23E08}" dt="2022-11-14T20:51:24.956" v="1464" actId="478"/>
          <ac:spMkLst>
            <pc:docMk/>
            <pc:sldMk cId="1115004875" sldId="550"/>
            <ac:spMk id="6" creationId="{F73D05D3-DFE4-49BF-B7D0-0E42D509FF15}"/>
          </ac:spMkLst>
        </pc:spChg>
        <pc:spChg chg="mod">
          <ac:chgData name="Lesay, Kimberly C" userId="ef9bc599-687d-4991-9ae3-f9fb2edf05fe" providerId="ADAL" clId="{786EEFFE-C68B-4E6E-B4B1-973AA1F23E08}" dt="2022-11-14T20:51:59.004" v="1471" actId="1076"/>
          <ac:spMkLst>
            <pc:docMk/>
            <pc:sldMk cId="1115004875" sldId="550"/>
            <ac:spMk id="9" creationId="{AE042B3D-CB15-4CB1-A9E7-1D54A3013B46}"/>
          </ac:spMkLst>
        </pc:spChg>
        <pc:spChg chg="del mod">
          <ac:chgData name="Lesay, Kimberly C" userId="ef9bc599-687d-4991-9ae3-f9fb2edf05fe" providerId="ADAL" clId="{786EEFFE-C68B-4E6E-B4B1-973AA1F23E08}" dt="2022-11-16T16:26:32.714" v="2634" actId="478"/>
          <ac:spMkLst>
            <pc:docMk/>
            <pc:sldMk cId="1115004875" sldId="550"/>
            <ac:spMk id="11" creationId="{35C087F2-2D20-4CA8-948F-AA84B08914D6}"/>
          </ac:spMkLst>
        </pc:spChg>
        <pc:picChg chg="mod">
          <ac:chgData name="Lesay, Kimberly C" userId="ef9bc599-687d-4991-9ae3-f9fb2edf05fe" providerId="ADAL" clId="{786EEFFE-C68B-4E6E-B4B1-973AA1F23E08}" dt="2022-11-14T20:51:09.085" v="1460" actId="1076"/>
          <ac:picMkLst>
            <pc:docMk/>
            <pc:sldMk cId="1115004875" sldId="550"/>
            <ac:picMk id="10" creationId="{33797AEE-740F-4C0E-A75F-6974320BBF1B}"/>
          </ac:picMkLst>
        </pc:picChg>
      </pc:sldChg>
      <pc:sldChg chg="del ord">
        <pc:chgData name="Lesay, Kimberly C" userId="ef9bc599-687d-4991-9ae3-f9fb2edf05fe" providerId="ADAL" clId="{786EEFFE-C68B-4E6E-B4B1-973AA1F23E08}" dt="2022-11-14T20:54:13.010" v="1480" actId="2696"/>
        <pc:sldMkLst>
          <pc:docMk/>
          <pc:sldMk cId="980362083" sldId="551"/>
        </pc:sldMkLst>
      </pc:sldChg>
      <pc:sldChg chg="addSp delSp modSp add mod setBg delDesignElem modNotesTx">
        <pc:chgData name="Lesay, Kimberly C" userId="ef9bc599-687d-4991-9ae3-f9fb2edf05fe" providerId="ADAL" clId="{786EEFFE-C68B-4E6E-B4B1-973AA1F23E08}" dt="2022-11-16T20:54:39.075" v="2638" actId="20577"/>
        <pc:sldMkLst>
          <pc:docMk/>
          <pc:sldMk cId="1621544581" sldId="2262"/>
        </pc:sldMkLst>
        <pc:spChg chg="del mod">
          <ac:chgData name="Lesay, Kimberly C" userId="ef9bc599-687d-4991-9ae3-f9fb2edf05fe" providerId="ADAL" clId="{786EEFFE-C68B-4E6E-B4B1-973AA1F23E08}" dt="2022-11-15T02:45:40.446" v="1486" actId="478"/>
          <ac:spMkLst>
            <pc:docMk/>
            <pc:sldMk cId="1621544581" sldId="2262"/>
            <ac:spMk id="2" creationId="{495A2A78-092A-4B9F-97FB-4458BD00854D}"/>
          </ac:spMkLst>
        </pc:spChg>
        <pc:spChg chg="mod">
          <ac:chgData name="Lesay, Kimberly C" userId="ef9bc599-687d-4991-9ae3-f9fb2edf05fe" providerId="ADAL" clId="{786EEFFE-C68B-4E6E-B4B1-973AA1F23E08}" dt="2022-11-15T02:51:51.562" v="1887" actId="1076"/>
          <ac:spMkLst>
            <pc:docMk/>
            <pc:sldMk cId="1621544581" sldId="2262"/>
            <ac:spMk id="3" creationId="{DC65DEB4-A55A-4DF7-BF4C-261429B68C28}"/>
          </ac:spMkLst>
        </pc:spChg>
        <pc:spChg chg="del">
          <ac:chgData name="Lesay, Kimberly C" userId="ef9bc599-687d-4991-9ae3-f9fb2edf05fe" providerId="ADAL" clId="{786EEFFE-C68B-4E6E-B4B1-973AA1F23E08}" dt="2022-11-14T20:11:46.772" v="1069"/>
          <ac:spMkLst>
            <pc:docMk/>
            <pc:sldMk cId="1621544581" sldId="2262"/>
            <ac:spMk id="14" creationId="{231BF440-39FA-4087-84CC-2EEC0BBDAF29}"/>
          </ac:spMkLst>
        </pc:spChg>
        <pc:spChg chg="del">
          <ac:chgData name="Lesay, Kimberly C" userId="ef9bc599-687d-4991-9ae3-f9fb2edf05fe" providerId="ADAL" clId="{786EEFFE-C68B-4E6E-B4B1-973AA1F23E08}" dt="2022-11-14T20:11:46.772" v="1069"/>
          <ac:spMkLst>
            <pc:docMk/>
            <pc:sldMk cId="1621544581" sldId="2262"/>
            <ac:spMk id="15" creationId="{F04E4CBA-303B-48BD-8451-C2701CB0EEBF}"/>
          </ac:spMkLst>
        </pc:spChg>
        <pc:spChg chg="add mod">
          <ac:chgData name="Lesay, Kimberly C" userId="ef9bc599-687d-4991-9ae3-f9fb2edf05fe" providerId="ADAL" clId="{786EEFFE-C68B-4E6E-B4B1-973AA1F23E08}" dt="2022-11-14T20:23:53.843" v="1172" actId="1076"/>
          <ac:spMkLst>
            <pc:docMk/>
            <pc:sldMk cId="1621544581" sldId="2262"/>
            <ac:spMk id="16" creationId="{277BBB04-62FB-495E-9AB8-49C796F0B86A}"/>
          </ac:spMkLst>
        </pc:spChg>
        <pc:spChg chg="del">
          <ac:chgData name="Lesay, Kimberly C" userId="ef9bc599-687d-4991-9ae3-f9fb2edf05fe" providerId="ADAL" clId="{786EEFFE-C68B-4E6E-B4B1-973AA1F23E08}" dt="2022-11-14T20:11:46.772" v="1069"/>
          <ac:spMkLst>
            <pc:docMk/>
            <pc:sldMk cId="1621544581" sldId="2262"/>
            <ac:spMk id="21" creationId="{F6CA58B3-AFCC-4A40-9882-50D5080879B0}"/>
          </ac:spMkLst>
        </pc:spChg>
        <pc:spChg chg="del">
          <ac:chgData name="Lesay, Kimberly C" userId="ef9bc599-687d-4991-9ae3-f9fb2edf05fe" providerId="ADAL" clId="{786EEFFE-C68B-4E6E-B4B1-973AA1F23E08}" dt="2022-11-14T20:11:46.772" v="1069"/>
          <ac:spMkLst>
            <pc:docMk/>
            <pc:sldMk cId="1621544581" sldId="2262"/>
            <ac:spMk id="23" creationId="{75C56826-D4E5-42ED-8529-079651CB3005}"/>
          </ac:spMkLst>
        </pc:spChg>
        <pc:spChg chg="del">
          <ac:chgData name="Lesay, Kimberly C" userId="ef9bc599-687d-4991-9ae3-f9fb2edf05fe" providerId="ADAL" clId="{786EEFFE-C68B-4E6E-B4B1-973AA1F23E08}" dt="2022-11-14T20:11:46.772" v="1069"/>
          <ac:spMkLst>
            <pc:docMk/>
            <pc:sldMk cId="1621544581" sldId="2262"/>
            <ac:spMk id="24" creationId="{82095FCE-EF05-4443-B97A-85DEE3A5CA17}"/>
          </ac:spMkLst>
        </pc:spChg>
        <pc:spChg chg="del">
          <ac:chgData name="Lesay, Kimberly C" userId="ef9bc599-687d-4991-9ae3-f9fb2edf05fe" providerId="ADAL" clId="{786EEFFE-C68B-4E6E-B4B1-973AA1F23E08}" dt="2022-11-14T20:11:46.772" v="1069"/>
          <ac:spMkLst>
            <pc:docMk/>
            <pc:sldMk cId="1621544581" sldId="2262"/>
            <ac:spMk id="26" creationId="{CA00AE6B-AA30-4CF8-BA6F-339B780AD76C}"/>
          </ac:spMkLst>
        </pc:spChg>
      </pc:sldChg>
      <pc:sldChg chg="modSp mod ord modNotesTx">
        <pc:chgData name="Lesay, Kimberly C" userId="ef9bc599-687d-4991-9ae3-f9fb2edf05fe" providerId="ADAL" clId="{786EEFFE-C68B-4E6E-B4B1-973AA1F23E08}" dt="2022-11-16T20:53:42.676" v="2636" actId="20577"/>
        <pc:sldMkLst>
          <pc:docMk/>
          <pc:sldMk cId="2705877431" sldId="2277"/>
        </pc:sldMkLst>
        <pc:spChg chg="mod">
          <ac:chgData name="Lesay, Kimberly C" userId="ef9bc599-687d-4991-9ae3-f9fb2edf05fe" providerId="ADAL" clId="{786EEFFE-C68B-4E6E-B4B1-973AA1F23E08}" dt="2022-11-16T16:11:44.596" v="2549" actId="14100"/>
          <ac:spMkLst>
            <pc:docMk/>
            <pc:sldMk cId="2705877431" sldId="2277"/>
            <ac:spMk id="6" creationId="{AD018A33-8326-48CC-87BC-95E8742AC08A}"/>
          </ac:spMkLst>
        </pc:spChg>
      </pc:sldChg>
      <pc:sldChg chg="ord modNotesTx">
        <pc:chgData name="Lesay, Kimberly C" userId="ef9bc599-687d-4991-9ae3-f9fb2edf05fe" providerId="ADAL" clId="{786EEFFE-C68B-4E6E-B4B1-973AA1F23E08}" dt="2022-11-16T20:55:45.791" v="2642" actId="20577"/>
        <pc:sldMkLst>
          <pc:docMk/>
          <pc:sldMk cId="3368180057" sldId="2286"/>
        </pc:sldMkLst>
      </pc:sldChg>
      <pc:sldChg chg="addSp delSp modSp mod ord modNotesTx">
        <pc:chgData name="Lesay, Kimberly C" userId="ef9bc599-687d-4991-9ae3-f9fb2edf05fe" providerId="ADAL" clId="{786EEFFE-C68B-4E6E-B4B1-973AA1F23E08}" dt="2022-11-16T20:53:51.008" v="2637" actId="20577"/>
        <pc:sldMkLst>
          <pc:docMk/>
          <pc:sldMk cId="1682519983" sldId="2299"/>
        </pc:sldMkLst>
        <pc:spChg chg="del">
          <ac:chgData name="Lesay, Kimberly C" userId="ef9bc599-687d-4991-9ae3-f9fb2edf05fe" providerId="ADAL" clId="{786EEFFE-C68B-4E6E-B4B1-973AA1F23E08}" dt="2022-11-16T16:12:11.122" v="2560" actId="478"/>
          <ac:spMkLst>
            <pc:docMk/>
            <pc:sldMk cId="1682519983" sldId="2299"/>
            <ac:spMk id="8" creationId="{22A3FE3D-8E84-46C6-9CA4-0ECB42E67C9C}"/>
          </ac:spMkLst>
        </pc:spChg>
        <pc:spChg chg="add mod">
          <ac:chgData name="Lesay, Kimberly C" userId="ef9bc599-687d-4991-9ae3-f9fb2edf05fe" providerId="ADAL" clId="{786EEFFE-C68B-4E6E-B4B1-973AA1F23E08}" dt="2022-11-16T16:12:09.299" v="2559" actId="1076"/>
          <ac:spMkLst>
            <pc:docMk/>
            <pc:sldMk cId="1682519983" sldId="2299"/>
            <ac:spMk id="9" creationId="{3EDEA18B-EDF3-4FAC-9992-BB14895F8FBE}"/>
          </ac:spMkLst>
        </pc:spChg>
      </pc:sldChg>
      <pc:sldChg chg="addSp delSp modSp mod modNotesTx">
        <pc:chgData name="Lesay, Kimberly C" userId="ef9bc599-687d-4991-9ae3-f9fb2edf05fe" providerId="ADAL" clId="{786EEFFE-C68B-4E6E-B4B1-973AA1F23E08}" dt="2022-11-16T13:43:02.890" v="2540" actId="20577"/>
        <pc:sldMkLst>
          <pc:docMk/>
          <pc:sldMk cId="3020042069" sldId="2303"/>
        </pc:sldMkLst>
        <pc:spChg chg="mod">
          <ac:chgData name="Lesay, Kimberly C" userId="ef9bc599-687d-4991-9ae3-f9fb2edf05fe" providerId="ADAL" clId="{786EEFFE-C68B-4E6E-B4B1-973AA1F23E08}" dt="2022-11-10T15:28:51.724" v="151" actId="14100"/>
          <ac:spMkLst>
            <pc:docMk/>
            <pc:sldMk cId="3020042069" sldId="2303"/>
            <ac:spMk id="2" creationId="{30C46409-44F7-4CFB-A53B-7BACB62049E3}"/>
          </ac:spMkLst>
        </pc:spChg>
        <pc:spChg chg="mod">
          <ac:chgData name="Lesay, Kimberly C" userId="ef9bc599-687d-4991-9ae3-f9fb2edf05fe" providerId="ADAL" clId="{786EEFFE-C68B-4E6E-B4B1-973AA1F23E08}" dt="2022-11-14T20:07:07.300" v="1067" actId="20577"/>
          <ac:spMkLst>
            <pc:docMk/>
            <pc:sldMk cId="3020042069" sldId="2303"/>
            <ac:spMk id="4" creationId="{90D569B6-9DFA-466F-8567-6A447E3EB6CA}"/>
          </ac:spMkLst>
        </pc:spChg>
        <pc:spChg chg="del mod">
          <ac:chgData name="Lesay, Kimberly C" userId="ef9bc599-687d-4991-9ae3-f9fb2edf05fe" providerId="ADAL" clId="{786EEFFE-C68B-4E6E-B4B1-973AA1F23E08}" dt="2022-11-10T15:32:51.620" v="175" actId="478"/>
          <ac:spMkLst>
            <pc:docMk/>
            <pc:sldMk cId="3020042069" sldId="2303"/>
            <ac:spMk id="6" creationId="{B8D55E9F-3BB9-434A-AE2C-BA7ED01F39D5}"/>
          </ac:spMkLst>
        </pc:spChg>
        <pc:spChg chg="del">
          <ac:chgData name="Lesay, Kimberly C" userId="ef9bc599-687d-4991-9ae3-f9fb2edf05fe" providerId="ADAL" clId="{786EEFFE-C68B-4E6E-B4B1-973AA1F23E08}" dt="2022-11-10T15:32:40.075" v="173" actId="478"/>
          <ac:spMkLst>
            <pc:docMk/>
            <pc:sldMk cId="3020042069" sldId="2303"/>
            <ac:spMk id="7" creationId="{BDB57097-3A52-4E9A-AE0F-FD3C1BB5708B}"/>
          </ac:spMkLst>
        </pc:spChg>
        <pc:spChg chg="add mod">
          <ac:chgData name="Lesay, Kimberly C" userId="ef9bc599-687d-4991-9ae3-f9fb2edf05fe" providerId="ADAL" clId="{786EEFFE-C68B-4E6E-B4B1-973AA1F23E08}" dt="2022-11-10T15:29:51.935" v="166" actId="1076"/>
          <ac:spMkLst>
            <pc:docMk/>
            <pc:sldMk cId="3020042069" sldId="2303"/>
            <ac:spMk id="9" creationId="{E84363A5-C062-4E9F-AF86-4EBDC1152CC8}"/>
          </ac:spMkLst>
        </pc:spChg>
        <pc:spChg chg="add mod">
          <ac:chgData name="Lesay, Kimberly C" userId="ef9bc599-687d-4991-9ae3-f9fb2edf05fe" providerId="ADAL" clId="{786EEFFE-C68B-4E6E-B4B1-973AA1F23E08}" dt="2022-11-10T15:33:36.764" v="185" actId="1076"/>
          <ac:spMkLst>
            <pc:docMk/>
            <pc:sldMk cId="3020042069" sldId="2303"/>
            <ac:spMk id="13" creationId="{3D73CFB0-421F-4BED-B32C-CE1244FB9C1C}"/>
          </ac:spMkLst>
        </pc:spChg>
        <pc:spChg chg="add mod">
          <ac:chgData name="Lesay, Kimberly C" userId="ef9bc599-687d-4991-9ae3-f9fb2edf05fe" providerId="ADAL" clId="{786EEFFE-C68B-4E6E-B4B1-973AA1F23E08}" dt="2022-11-10T15:34:10.127" v="187" actId="1076"/>
          <ac:spMkLst>
            <pc:docMk/>
            <pc:sldMk cId="3020042069" sldId="2303"/>
            <ac:spMk id="15" creationId="{7FF5ED84-64A2-49C2-8FDF-8D0D6CEE2861}"/>
          </ac:spMkLst>
        </pc:spChg>
        <pc:picChg chg="del">
          <ac:chgData name="Lesay, Kimberly C" userId="ef9bc599-687d-4991-9ae3-f9fb2edf05fe" providerId="ADAL" clId="{786EEFFE-C68B-4E6E-B4B1-973AA1F23E08}" dt="2022-11-10T15:29:20.981" v="153" actId="478"/>
          <ac:picMkLst>
            <pc:docMk/>
            <pc:sldMk cId="3020042069" sldId="2303"/>
            <ac:picMk id="3" creationId="{C4442A4C-A2AC-468A-AEDC-B9DF1213D1C2}"/>
          </ac:picMkLst>
        </pc:picChg>
        <pc:picChg chg="del">
          <ac:chgData name="Lesay, Kimberly C" userId="ef9bc599-687d-4991-9ae3-f9fb2edf05fe" providerId="ADAL" clId="{786EEFFE-C68B-4E6E-B4B1-973AA1F23E08}" dt="2022-11-10T15:32:35.462" v="172" actId="478"/>
          <ac:picMkLst>
            <pc:docMk/>
            <pc:sldMk cId="3020042069" sldId="2303"/>
            <ac:picMk id="5" creationId="{47613B95-AD3D-4F98-B285-C8755A82436D}"/>
          </ac:picMkLst>
        </pc:picChg>
        <pc:picChg chg="add mod">
          <ac:chgData name="Lesay, Kimberly C" userId="ef9bc599-687d-4991-9ae3-f9fb2edf05fe" providerId="ADAL" clId="{786EEFFE-C68B-4E6E-B4B1-973AA1F23E08}" dt="2022-11-10T15:33:12.412" v="180" actId="1076"/>
          <ac:picMkLst>
            <pc:docMk/>
            <pc:sldMk cId="3020042069" sldId="2303"/>
            <ac:picMk id="11" creationId="{5D4525A8-EC03-47E5-84B2-AF2785366638}"/>
          </ac:picMkLst>
        </pc:picChg>
      </pc:sldChg>
      <pc:sldChg chg="modSp mod modNotesTx">
        <pc:chgData name="Lesay, Kimberly C" userId="ef9bc599-687d-4991-9ae3-f9fb2edf05fe" providerId="ADAL" clId="{786EEFFE-C68B-4E6E-B4B1-973AA1F23E08}" dt="2022-11-16T20:58:23.028" v="2709" actId="20577"/>
        <pc:sldMkLst>
          <pc:docMk/>
          <pc:sldMk cId="2885942088" sldId="2304"/>
        </pc:sldMkLst>
        <pc:spChg chg="mod">
          <ac:chgData name="Lesay, Kimberly C" userId="ef9bc599-687d-4991-9ae3-f9fb2edf05fe" providerId="ADAL" clId="{786EEFFE-C68B-4E6E-B4B1-973AA1F23E08}" dt="2022-11-16T20:56:44.568" v="2667" actId="27636"/>
          <ac:spMkLst>
            <pc:docMk/>
            <pc:sldMk cId="2885942088" sldId="2304"/>
            <ac:spMk id="6" creationId="{B8D55E9F-3BB9-434A-AE2C-BA7ED01F39D5}"/>
          </ac:spMkLst>
        </pc:spChg>
      </pc:sldChg>
      <pc:sldChg chg="addSp delSp modSp mod">
        <pc:chgData name="Lesay, Kimberly C" userId="ef9bc599-687d-4991-9ae3-f9fb2edf05fe" providerId="ADAL" clId="{786EEFFE-C68B-4E6E-B4B1-973AA1F23E08}" dt="2022-11-16T16:25:42.608" v="2632" actId="20577"/>
        <pc:sldMkLst>
          <pc:docMk/>
          <pc:sldMk cId="4158880696" sldId="2308"/>
        </pc:sldMkLst>
        <pc:spChg chg="mod">
          <ac:chgData name="Lesay, Kimberly C" userId="ef9bc599-687d-4991-9ae3-f9fb2edf05fe" providerId="ADAL" clId="{786EEFFE-C68B-4E6E-B4B1-973AA1F23E08}" dt="2022-11-16T16:25:42.608" v="2632" actId="20577"/>
          <ac:spMkLst>
            <pc:docMk/>
            <pc:sldMk cId="4158880696" sldId="2308"/>
            <ac:spMk id="2" creationId="{30C46409-44F7-4CFB-A53B-7BACB62049E3}"/>
          </ac:spMkLst>
        </pc:spChg>
        <pc:spChg chg="mod">
          <ac:chgData name="Lesay, Kimberly C" userId="ef9bc599-687d-4991-9ae3-f9fb2edf05fe" providerId="ADAL" clId="{786EEFFE-C68B-4E6E-B4B1-973AA1F23E08}" dt="2022-11-16T16:24:59.865" v="2621" actId="20577"/>
          <ac:spMkLst>
            <pc:docMk/>
            <pc:sldMk cId="4158880696" sldId="2308"/>
            <ac:spMk id="8" creationId="{D06ED777-93DA-429D-9141-7043A01CAFCD}"/>
          </ac:spMkLst>
        </pc:spChg>
        <pc:spChg chg="mod">
          <ac:chgData name="Lesay, Kimberly C" userId="ef9bc599-687d-4991-9ae3-f9fb2edf05fe" providerId="ADAL" clId="{786EEFFE-C68B-4E6E-B4B1-973AA1F23E08}" dt="2022-11-16T16:19:54.590" v="2600" actId="1076"/>
          <ac:spMkLst>
            <pc:docMk/>
            <pc:sldMk cId="4158880696" sldId="2308"/>
            <ac:spMk id="13" creationId="{BF531AEE-0828-4AA1-84CF-BD13B5713F5F}"/>
          </ac:spMkLst>
        </pc:spChg>
        <pc:picChg chg="add mod">
          <ac:chgData name="Lesay, Kimberly C" userId="ef9bc599-687d-4991-9ae3-f9fb2edf05fe" providerId="ADAL" clId="{786EEFFE-C68B-4E6E-B4B1-973AA1F23E08}" dt="2022-11-16T16:23:33.878" v="2613" actId="1076"/>
          <ac:picMkLst>
            <pc:docMk/>
            <pc:sldMk cId="4158880696" sldId="2308"/>
            <ac:picMk id="4" creationId="{622E217C-26C6-473E-B133-7632F3917CC3}"/>
          </ac:picMkLst>
        </pc:picChg>
        <pc:picChg chg="add mod">
          <ac:chgData name="Lesay, Kimberly C" userId="ef9bc599-687d-4991-9ae3-f9fb2edf05fe" providerId="ADAL" clId="{786EEFFE-C68B-4E6E-B4B1-973AA1F23E08}" dt="2022-11-16T16:25:22.400" v="2627" actId="1076"/>
          <ac:picMkLst>
            <pc:docMk/>
            <pc:sldMk cId="4158880696" sldId="2308"/>
            <ac:picMk id="7" creationId="{4C22A2BE-C34E-4A20-9BFA-CDC57C725750}"/>
          </ac:picMkLst>
        </pc:picChg>
        <pc:picChg chg="del">
          <ac:chgData name="Lesay, Kimberly C" userId="ef9bc599-687d-4991-9ae3-f9fb2edf05fe" providerId="ADAL" clId="{786EEFFE-C68B-4E6E-B4B1-973AA1F23E08}" dt="2022-11-16T16:16:57.763" v="2586" actId="21"/>
          <ac:picMkLst>
            <pc:docMk/>
            <pc:sldMk cId="4158880696" sldId="2308"/>
            <ac:picMk id="10" creationId="{CF842906-5798-4A55-B83D-BF505DCB1697}"/>
          </ac:picMkLst>
        </pc:picChg>
        <pc:picChg chg="mod">
          <ac:chgData name="Lesay, Kimberly C" userId="ef9bc599-687d-4991-9ae3-f9fb2edf05fe" providerId="ADAL" clId="{786EEFFE-C68B-4E6E-B4B1-973AA1F23E08}" dt="2022-11-16T16:23:45.551" v="2615" actId="1076"/>
          <ac:picMkLst>
            <pc:docMk/>
            <pc:sldMk cId="4158880696" sldId="2308"/>
            <ac:picMk id="16" creationId="{24860340-37A8-4AD6-A646-674CFA219F16}"/>
          </ac:picMkLst>
        </pc:picChg>
      </pc:sldChg>
      <pc:sldChg chg="del ord">
        <pc:chgData name="Lesay, Kimberly C" userId="ef9bc599-687d-4991-9ae3-f9fb2edf05fe" providerId="ADAL" clId="{786EEFFE-C68B-4E6E-B4B1-973AA1F23E08}" dt="2022-11-14T20:53:25.096" v="1476" actId="47"/>
        <pc:sldMkLst>
          <pc:docMk/>
          <pc:sldMk cId="678158016" sldId="2310"/>
        </pc:sldMkLst>
      </pc:sldChg>
      <pc:sldChg chg="modSp mod">
        <pc:chgData name="Lesay, Kimberly C" userId="ef9bc599-687d-4991-9ae3-f9fb2edf05fe" providerId="ADAL" clId="{786EEFFE-C68B-4E6E-B4B1-973AA1F23E08}" dt="2022-11-14T20:17:59.176" v="1111" actId="20577"/>
        <pc:sldMkLst>
          <pc:docMk/>
          <pc:sldMk cId="628680805" sldId="2311"/>
        </pc:sldMkLst>
        <pc:spChg chg="mod">
          <ac:chgData name="Lesay, Kimberly C" userId="ef9bc599-687d-4991-9ae3-f9fb2edf05fe" providerId="ADAL" clId="{786EEFFE-C68B-4E6E-B4B1-973AA1F23E08}" dt="2022-11-10T15:06:14.570" v="72" actId="20577"/>
          <ac:spMkLst>
            <pc:docMk/>
            <pc:sldMk cId="628680805" sldId="2311"/>
            <ac:spMk id="3" creationId="{6A4AC719-F7CD-4439-BF47-7E211089F0F4}"/>
          </ac:spMkLst>
        </pc:spChg>
        <pc:spChg chg="mod">
          <ac:chgData name="Lesay, Kimberly C" userId="ef9bc599-687d-4991-9ae3-f9fb2edf05fe" providerId="ADAL" clId="{786EEFFE-C68B-4E6E-B4B1-973AA1F23E08}" dt="2022-11-10T15:06:37.265" v="88" actId="20577"/>
          <ac:spMkLst>
            <pc:docMk/>
            <pc:sldMk cId="628680805" sldId="2311"/>
            <ac:spMk id="5" creationId="{3C47326B-858E-4DBD-9535-77DCADD105DE}"/>
          </ac:spMkLst>
        </pc:spChg>
        <pc:spChg chg="mod">
          <ac:chgData name="Lesay, Kimberly C" userId="ef9bc599-687d-4991-9ae3-f9fb2edf05fe" providerId="ADAL" clId="{786EEFFE-C68B-4E6E-B4B1-973AA1F23E08}" dt="2022-11-14T20:17:59.176" v="1111" actId="20577"/>
          <ac:spMkLst>
            <pc:docMk/>
            <pc:sldMk cId="628680805" sldId="2311"/>
            <ac:spMk id="7" creationId="{CB1188D8-8189-421D-9BE9-95B04E7DE1AB}"/>
          </ac:spMkLst>
        </pc:spChg>
      </pc:sldChg>
      <pc:sldChg chg="del">
        <pc:chgData name="Lesay, Kimberly C" userId="ef9bc599-687d-4991-9ae3-f9fb2edf05fe" providerId="ADAL" clId="{786EEFFE-C68B-4E6E-B4B1-973AA1F23E08}" dt="2022-11-14T20:48:12.923" v="1402" actId="2696"/>
        <pc:sldMkLst>
          <pc:docMk/>
          <pc:sldMk cId="1842920486" sldId="2312"/>
        </pc:sldMkLst>
      </pc:sldChg>
      <pc:sldChg chg="del">
        <pc:chgData name="Lesay, Kimberly C" userId="ef9bc599-687d-4991-9ae3-f9fb2edf05fe" providerId="ADAL" clId="{786EEFFE-C68B-4E6E-B4B1-973AA1F23E08}" dt="2022-11-14T20:53:50.379" v="1479" actId="2696"/>
        <pc:sldMkLst>
          <pc:docMk/>
          <pc:sldMk cId="3130526254" sldId="2313"/>
        </pc:sldMkLst>
      </pc:sldChg>
      <pc:sldChg chg="addSp delSp modSp mod">
        <pc:chgData name="Lesay, Kimberly C" userId="ef9bc599-687d-4991-9ae3-f9fb2edf05fe" providerId="ADAL" clId="{786EEFFE-C68B-4E6E-B4B1-973AA1F23E08}" dt="2022-11-16T16:19:04.072" v="2599" actId="255"/>
        <pc:sldMkLst>
          <pc:docMk/>
          <pc:sldMk cId="2213952419" sldId="2315"/>
        </pc:sldMkLst>
        <pc:spChg chg="mod">
          <ac:chgData name="Lesay, Kimberly C" userId="ef9bc599-687d-4991-9ae3-f9fb2edf05fe" providerId="ADAL" clId="{786EEFFE-C68B-4E6E-B4B1-973AA1F23E08}" dt="2022-11-16T16:17:56.919" v="2593" actId="1076"/>
          <ac:spMkLst>
            <pc:docMk/>
            <pc:sldMk cId="2213952419" sldId="2315"/>
            <ac:spMk id="5" creationId="{BC071283-2169-4810-B681-1575618F50EB}"/>
          </ac:spMkLst>
        </pc:spChg>
        <pc:spChg chg="mod">
          <ac:chgData name="Lesay, Kimberly C" userId="ef9bc599-687d-4991-9ae3-f9fb2edf05fe" providerId="ADAL" clId="{786EEFFE-C68B-4E6E-B4B1-973AA1F23E08}" dt="2022-11-16T16:17:45.160" v="2591" actId="1076"/>
          <ac:spMkLst>
            <pc:docMk/>
            <pc:sldMk cId="2213952419" sldId="2315"/>
            <ac:spMk id="6" creationId="{9A1E5E16-E356-48F6-B45A-8073EC46D02C}"/>
          </ac:spMkLst>
        </pc:spChg>
        <pc:spChg chg="add mod">
          <ac:chgData name="Lesay, Kimberly C" userId="ef9bc599-687d-4991-9ae3-f9fb2edf05fe" providerId="ADAL" clId="{786EEFFE-C68B-4E6E-B4B1-973AA1F23E08}" dt="2022-11-16T16:17:51.223" v="2592" actId="1076"/>
          <ac:spMkLst>
            <pc:docMk/>
            <pc:sldMk cId="2213952419" sldId="2315"/>
            <ac:spMk id="10" creationId="{8B02CA51-AD23-40FE-B613-A87799C58594}"/>
          </ac:spMkLst>
        </pc:spChg>
        <pc:spChg chg="add mod">
          <ac:chgData name="Lesay, Kimberly C" userId="ef9bc599-687d-4991-9ae3-f9fb2edf05fe" providerId="ADAL" clId="{786EEFFE-C68B-4E6E-B4B1-973AA1F23E08}" dt="2022-11-16T16:19:04.072" v="2599" actId="255"/>
          <ac:spMkLst>
            <pc:docMk/>
            <pc:sldMk cId="2213952419" sldId="2315"/>
            <ac:spMk id="12" creationId="{00004900-9DEB-48FA-9389-E481C77F504A}"/>
          </ac:spMkLst>
        </pc:spChg>
        <pc:picChg chg="del">
          <ac:chgData name="Lesay, Kimberly C" userId="ef9bc599-687d-4991-9ae3-f9fb2edf05fe" providerId="ADAL" clId="{786EEFFE-C68B-4E6E-B4B1-973AA1F23E08}" dt="2022-11-16T16:16:53.688" v="2585" actId="478"/>
          <ac:picMkLst>
            <pc:docMk/>
            <pc:sldMk cId="2213952419" sldId="2315"/>
            <ac:picMk id="8" creationId="{BAFCE207-2387-4E61-9842-037ADD9D99F0}"/>
          </ac:picMkLst>
        </pc:picChg>
        <pc:picChg chg="add del mod">
          <ac:chgData name="Lesay, Kimberly C" userId="ef9bc599-687d-4991-9ae3-f9fb2edf05fe" providerId="ADAL" clId="{786EEFFE-C68B-4E6E-B4B1-973AA1F23E08}" dt="2022-11-16T16:17:16.712" v="2590" actId="478"/>
          <ac:picMkLst>
            <pc:docMk/>
            <pc:sldMk cId="2213952419" sldId="2315"/>
            <ac:picMk id="11" creationId="{E9D64E87-76D5-4695-9C1B-9BED8C765873}"/>
          </ac:picMkLst>
        </pc:picChg>
      </pc:sldChg>
      <pc:sldChg chg="add">
        <pc:chgData name="Lesay, Kimberly C" userId="ef9bc599-687d-4991-9ae3-f9fb2edf05fe" providerId="ADAL" clId="{786EEFFE-C68B-4E6E-B4B1-973AA1F23E08}" dt="2022-11-10T15:28:19.602" v="89" actId="2890"/>
        <pc:sldMkLst>
          <pc:docMk/>
          <pc:sldMk cId="1926737813" sldId="2316"/>
        </pc:sldMkLst>
      </pc:sldChg>
      <pc:sldChg chg="addSp delSp modSp add mod modNotesTx">
        <pc:chgData name="Lesay, Kimberly C" userId="ef9bc599-687d-4991-9ae3-f9fb2edf05fe" providerId="ADAL" clId="{786EEFFE-C68B-4E6E-B4B1-973AA1F23E08}" dt="2022-11-29T15:35:18.084" v="2714" actId="20577"/>
        <pc:sldMkLst>
          <pc:docMk/>
          <pc:sldMk cId="2190002759" sldId="2317"/>
        </pc:sldMkLst>
        <pc:spChg chg="mod">
          <ac:chgData name="Lesay, Kimberly C" userId="ef9bc599-687d-4991-9ae3-f9fb2edf05fe" providerId="ADAL" clId="{786EEFFE-C68B-4E6E-B4B1-973AA1F23E08}" dt="2022-11-15T03:36:29.838" v="1940" actId="20577"/>
          <ac:spMkLst>
            <pc:docMk/>
            <pc:sldMk cId="2190002759" sldId="2317"/>
            <ac:spMk id="2" creationId="{30C46409-44F7-4CFB-A53B-7BACB62049E3}"/>
          </ac:spMkLst>
        </pc:spChg>
        <pc:spChg chg="mod">
          <ac:chgData name="Lesay, Kimberly C" userId="ef9bc599-687d-4991-9ae3-f9fb2edf05fe" providerId="ADAL" clId="{786EEFFE-C68B-4E6E-B4B1-973AA1F23E08}" dt="2022-11-29T15:35:18.084" v="2714" actId="20577"/>
          <ac:spMkLst>
            <pc:docMk/>
            <pc:sldMk cId="2190002759" sldId="2317"/>
            <ac:spMk id="4" creationId="{90D569B6-9DFA-466F-8567-6A447E3EB6CA}"/>
          </ac:spMkLst>
        </pc:spChg>
        <pc:spChg chg="add mod">
          <ac:chgData name="Lesay, Kimberly C" userId="ef9bc599-687d-4991-9ae3-f9fb2edf05fe" providerId="ADAL" clId="{786EEFFE-C68B-4E6E-B4B1-973AA1F23E08}" dt="2022-11-14T18:20:20.669" v="995" actId="14100"/>
          <ac:spMkLst>
            <pc:docMk/>
            <pc:sldMk cId="2190002759" sldId="2317"/>
            <ac:spMk id="5" creationId="{75E732BF-FF74-45DE-8695-4FEAE28B8884}"/>
          </ac:spMkLst>
        </pc:spChg>
        <pc:spChg chg="del">
          <ac:chgData name="Lesay, Kimberly C" userId="ef9bc599-687d-4991-9ae3-f9fb2edf05fe" providerId="ADAL" clId="{786EEFFE-C68B-4E6E-B4B1-973AA1F23E08}" dt="2022-11-10T16:05:58.759" v="273" actId="478"/>
          <ac:spMkLst>
            <pc:docMk/>
            <pc:sldMk cId="2190002759" sldId="2317"/>
            <ac:spMk id="9" creationId="{E84363A5-C062-4E9F-AF86-4EBDC1152CC8}"/>
          </ac:spMkLst>
        </pc:spChg>
        <pc:spChg chg="add del mod">
          <ac:chgData name="Lesay, Kimberly C" userId="ef9bc599-687d-4991-9ae3-f9fb2edf05fe" providerId="ADAL" clId="{786EEFFE-C68B-4E6E-B4B1-973AA1F23E08}" dt="2022-11-15T04:01:26.028" v="2228" actId="478"/>
          <ac:spMkLst>
            <pc:docMk/>
            <pc:sldMk cId="2190002759" sldId="2317"/>
            <ac:spMk id="11" creationId="{6B5CAA96-B62D-467F-89B3-5E1FF8B52F32}"/>
          </ac:spMkLst>
        </pc:spChg>
        <pc:spChg chg="del">
          <ac:chgData name="Lesay, Kimberly C" userId="ef9bc599-687d-4991-9ae3-f9fb2edf05fe" providerId="ADAL" clId="{786EEFFE-C68B-4E6E-B4B1-973AA1F23E08}" dt="2022-11-10T16:05:51.176" v="271" actId="478"/>
          <ac:spMkLst>
            <pc:docMk/>
            <pc:sldMk cId="2190002759" sldId="2317"/>
            <ac:spMk id="13" creationId="{3D73CFB0-421F-4BED-B32C-CE1244FB9C1C}"/>
          </ac:spMkLst>
        </pc:spChg>
        <pc:spChg chg="del">
          <ac:chgData name="Lesay, Kimberly C" userId="ef9bc599-687d-4991-9ae3-f9fb2edf05fe" providerId="ADAL" clId="{786EEFFE-C68B-4E6E-B4B1-973AA1F23E08}" dt="2022-11-10T16:05:53.593" v="272" actId="478"/>
          <ac:spMkLst>
            <pc:docMk/>
            <pc:sldMk cId="2190002759" sldId="2317"/>
            <ac:spMk id="15" creationId="{7FF5ED84-64A2-49C2-8FDF-8D0D6CEE2861}"/>
          </ac:spMkLst>
        </pc:spChg>
        <pc:picChg chg="add mod">
          <ac:chgData name="Lesay, Kimberly C" userId="ef9bc599-687d-4991-9ae3-f9fb2edf05fe" providerId="ADAL" clId="{786EEFFE-C68B-4E6E-B4B1-973AA1F23E08}" dt="2022-11-14T18:18:21.931" v="976" actId="1076"/>
          <ac:picMkLst>
            <pc:docMk/>
            <pc:sldMk cId="2190002759" sldId="2317"/>
            <ac:picMk id="7" creationId="{D39267E5-76C6-4547-BF78-1F81ABA74DEA}"/>
          </ac:picMkLst>
        </pc:picChg>
        <pc:picChg chg="add mod">
          <ac:chgData name="Lesay, Kimberly C" userId="ef9bc599-687d-4991-9ae3-f9fb2edf05fe" providerId="ADAL" clId="{786EEFFE-C68B-4E6E-B4B1-973AA1F23E08}" dt="2022-11-14T18:19:18.620" v="984" actId="14100"/>
          <ac:picMkLst>
            <pc:docMk/>
            <pc:sldMk cId="2190002759" sldId="2317"/>
            <ac:picMk id="9" creationId="{FD4C09E7-765D-4C64-A1CF-1F0736378798}"/>
          </ac:picMkLst>
        </pc:picChg>
        <pc:picChg chg="del">
          <ac:chgData name="Lesay, Kimberly C" userId="ef9bc599-687d-4991-9ae3-f9fb2edf05fe" providerId="ADAL" clId="{786EEFFE-C68B-4E6E-B4B1-973AA1F23E08}" dt="2022-11-10T16:05:48.592" v="270" actId="478"/>
          <ac:picMkLst>
            <pc:docMk/>
            <pc:sldMk cId="2190002759" sldId="2317"/>
            <ac:picMk id="11" creationId="{5D4525A8-EC03-47E5-84B2-AF2785366638}"/>
          </ac:picMkLst>
        </pc:picChg>
      </pc:sldChg>
      <pc:sldChg chg="addSp delSp modSp add mod ord modNotesTx">
        <pc:chgData name="Lesay, Kimberly C" userId="ef9bc599-687d-4991-9ae3-f9fb2edf05fe" providerId="ADAL" clId="{786EEFFE-C68B-4E6E-B4B1-973AA1F23E08}" dt="2022-11-16T20:55:28.280" v="2641" actId="20577"/>
        <pc:sldMkLst>
          <pc:docMk/>
          <pc:sldMk cId="2400401624" sldId="3205"/>
        </pc:sldMkLst>
        <pc:spChg chg="mod">
          <ac:chgData name="Lesay, Kimberly C" userId="ef9bc599-687d-4991-9ae3-f9fb2edf05fe" providerId="ADAL" clId="{786EEFFE-C68B-4E6E-B4B1-973AA1F23E08}" dt="2022-11-14T20:24:48.996" v="1176" actId="20577"/>
          <ac:spMkLst>
            <pc:docMk/>
            <pc:sldMk cId="2400401624" sldId="3205"/>
            <ac:spMk id="6" creationId="{FDC1542F-625D-4F9F-BBCF-E34C18E68D99}"/>
          </ac:spMkLst>
        </pc:spChg>
        <pc:spChg chg="add mod">
          <ac:chgData name="Lesay, Kimberly C" userId="ef9bc599-687d-4991-9ae3-f9fb2edf05fe" providerId="ADAL" clId="{786EEFFE-C68B-4E6E-B4B1-973AA1F23E08}" dt="2022-11-14T20:20:45.210" v="1126" actId="20577"/>
          <ac:spMkLst>
            <pc:docMk/>
            <pc:sldMk cId="2400401624" sldId="3205"/>
            <ac:spMk id="7" creationId="{39170D33-C281-4762-9329-A41371DEA7B0}"/>
          </ac:spMkLst>
        </pc:spChg>
        <pc:spChg chg="add mod">
          <ac:chgData name="Lesay, Kimberly C" userId="ef9bc599-687d-4991-9ae3-f9fb2edf05fe" providerId="ADAL" clId="{786EEFFE-C68B-4E6E-B4B1-973AA1F23E08}" dt="2022-11-14T20:40:56.169" v="1276" actId="115"/>
          <ac:spMkLst>
            <pc:docMk/>
            <pc:sldMk cId="2400401624" sldId="3205"/>
            <ac:spMk id="11" creationId="{3CAC19A7-124C-414B-9753-AE8E8894B50E}"/>
          </ac:spMkLst>
        </pc:spChg>
        <pc:spChg chg="add mod">
          <ac:chgData name="Lesay, Kimberly C" userId="ef9bc599-687d-4991-9ae3-f9fb2edf05fe" providerId="ADAL" clId="{786EEFFE-C68B-4E6E-B4B1-973AA1F23E08}" dt="2022-11-14T20:41:36.758" v="1282" actId="1076"/>
          <ac:spMkLst>
            <pc:docMk/>
            <pc:sldMk cId="2400401624" sldId="3205"/>
            <ac:spMk id="12" creationId="{88087381-849C-4D76-9E50-C9FE2730AA7D}"/>
          </ac:spMkLst>
        </pc:spChg>
        <pc:spChg chg="mod ord">
          <ac:chgData name="Lesay, Kimberly C" userId="ef9bc599-687d-4991-9ae3-f9fb2edf05fe" providerId="ADAL" clId="{786EEFFE-C68B-4E6E-B4B1-973AA1F23E08}" dt="2022-11-14T20:42:27.384" v="1290" actId="166"/>
          <ac:spMkLst>
            <pc:docMk/>
            <pc:sldMk cId="2400401624" sldId="3205"/>
            <ac:spMk id="14" creationId="{5236D1E9-FC1B-4429-B2C2-3BDD833E9D95}"/>
          </ac:spMkLst>
        </pc:spChg>
        <pc:picChg chg="del mod">
          <ac:chgData name="Lesay, Kimberly C" userId="ef9bc599-687d-4991-9ae3-f9fb2edf05fe" providerId="ADAL" clId="{786EEFFE-C68B-4E6E-B4B1-973AA1F23E08}" dt="2022-11-14T20:39:03.764" v="1253" actId="21"/>
          <ac:picMkLst>
            <pc:docMk/>
            <pc:sldMk cId="2400401624" sldId="3205"/>
            <ac:picMk id="3" creationId="{4D222E04-86EF-4C56-ADFF-BE89058E31E2}"/>
          </ac:picMkLst>
        </pc:picChg>
        <pc:picChg chg="add del mod">
          <ac:chgData name="Lesay, Kimberly C" userId="ef9bc599-687d-4991-9ae3-f9fb2edf05fe" providerId="ADAL" clId="{786EEFFE-C68B-4E6E-B4B1-973AA1F23E08}" dt="2022-11-14T20:21:22.410" v="1129" actId="478"/>
          <ac:picMkLst>
            <pc:docMk/>
            <pc:sldMk cId="2400401624" sldId="3205"/>
            <ac:picMk id="4" creationId="{8A69AEB9-8736-4AAA-A73F-F9AC5FB4762F}"/>
          </ac:picMkLst>
        </pc:picChg>
        <pc:picChg chg="add mod ord">
          <ac:chgData name="Lesay, Kimberly C" userId="ef9bc599-687d-4991-9ae3-f9fb2edf05fe" providerId="ADAL" clId="{786EEFFE-C68B-4E6E-B4B1-973AA1F23E08}" dt="2022-11-14T20:42:13.737" v="1289" actId="1076"/>
          <ac:picMkLst>
            <pc:docMk/>
            <pc:sldMk cId="2400401624" sldId="3205"/>
            <ac:picMk id="9" creationId="{2DA4A789-5A04-460B-8570-C6703544BBDD}"/>
          </ac:picMkLst>
        </pc:picChg>
        <pc:picChg chg="add mod">
          <ac:chgData name="Lesay, Kimberly C" userId="ef9bc599-687d-4991-9ae3-f9fb2edf05fe" providerId="ADAL" clId="{786EEFFE-C68B-4E6E-B4B1-973AA1F23E08}" dt="2022-11-14T20:41:58.622" v="1286" actId="1076"/>
          <ac:picMkLst>
            <pc:docMk/>
            <pc:sldMk cId="2400401624" sldId="3205"/>
            <ac:picMk id="1026" creationId="{5EC63264-5130-4AFC-B786-85F66983BC3A}"/>
          </ac:picMkLst>
        </pc:picChg>
      </pc:sldChg>
      <pc:sldChg chg="addSp delSp modSp add mod modNotesTx">
        <pc:chgData name="Lesay, Kimberly C" userId="ef9bc599-687d-4991-9ae3-f9fb2edf05fe" providerId="ADAL" clId="{786EEFFE-C68B-4E6E-B4B1-973AA1F23E08}" dt="2022-11-16T13:41:10.327" v="2521"/>
        <pc:sldMkLst>
          <pc:docMk/>
          <pc:sldMk cId="1756686645" sldId="3206"/>
        </pc:sldMkLst>
        <pc:spChg chg="del">
          <ac:chgData name="Lesay, Kimberly C" userId="ef9bc599-687d-4991-9ae3-f9fb2edf05fe" providerId="ADAL" clId="{786EEFFE-C68B-4E6E-B4B1-973AA1F23E08}" dt="2022-11-14T20:36:33.420" v="1250" actId="478"/>
          <ac:spMkLst>
            <pc:docMk/>
            <pc:sldMk cId="1756686645" sldId="3206"/>
            <ac:spMk id="5" creationId="{CBF95CEA-A8E3-46B2-8453-7E2AE827510E}"/>
          </ac:spMkLst>
        </pc:spChg>
        <pc:spChg chg="mod">
          <ac:chgData name="Lesay, Kimberly C" userId="ef9bc599-687d-4991-9ae3-f9fb2edf05fe" providerId="ADAL" clId="{786EEFFE-C68B-4E6E-B4B1-973AA1F23E08}" dt="2022-11-14T20:31:21.781" v="1228" actId="115"/>
          <ac:spMkLst>
            <pc:docMk/>
            <pc:sldMk cId="1756686645" sldId="3206"/>
            <ac:spMk id="11" creationId="{3CAC19A7-124C-414B-9753-AE8E8894B50E}"/>
          </ac:spMkLst>
        </pc:spChg>
        <pc:spChg chg="mod">
          <ac:chgData name="Lesay, Kimberly C" userId="ef9bc599-687d-4991-9ae3-f9fb2edf05fe" providerId="ADAL" clId="{786EEFFE-C68B-4E6E-B4B1-973AA1F23E08}" dt="2022-11-16T13:36:38.740" v="2505" actId="20577"/>
          <ac:spMkLst>
            <pc:docMk/>
            <pc:sldMk cId="1756686645" sldId="3206"/>
            <ac:spMk id="12" creationId="{88087381-849C-4D76-9E50-C9FE2730AA7D}"/>
          </ac:spMkLst>
        </pc:spChg>
        <pc:spChg chg="add del mod">
          <ac:chgData name="Lesay, Kimberly C" userId="ef9bc599-687d-4991-9ae3-f9fb2edf05fe" providerId="ADAL" clId="{786EEFFE-C68B-4E6E-B4B1-973AA1F23E08}" dt="2022-11-16T13:38:58.683" v="2510" actId="478"/>
          <ac:spMkLst>
            <pc:docMk/>
            <pc:sldMk cId="1756686645" sldId="3206"/>
            <ac:spMk id="13" creationId="{196E0403-9A3E-4CA0-8EC3-EA33B887B678}"/>
          </ac:spMkLst>
        </pc:spChg>
        <pc:spChg chg="del">
          <ac:chgData name="Lesay, Kimberly C" userId="ef9bc599-687d-4991-9ae3-f9fb2edf05fe" providerId="ADAL" clId="{786EEFFE-C68B-4E6E-B4B1-973AA1F23E08}" dt="2022-11-14T20:30:53.883" v="1226" actId="478"/>
          <ac:spMkLst>
            <pc:docMk/>
            <pc:sldMk cId="1756686645" sldId="3206"/>
            <ac:spMk id="14" creationId="{5236D1E9-FC1B-4429-B2C2-3BDD833E9D95}"/>
          </ac:spMkLst>
        </pc:spChg>
        <pc:spChg chg="add mod">
          <ac:chgData name="Lesay, Kimberly C" userId="ef9bc599-687d-4991-9ae3-f9fb2edf05fe" providerId="ADAL" clId="{786EEFFE-C68B-4E6E-B4B1-973AA1F23E08}" dt="2022-11-16T13:39:17.407" v="2513" actId="5793"/>
          <ac:spMkLst>
            <pc:docMk/>
            <pc:sldMk cId="1756686645" sldId="3206"/>
            <ac:spMk id="14" creationId="{EE09F0FE-5440-4691-843E-617AE1628720}"/>
          </ac:spMkLst>
        </pc:spChg>
        <pc:picChg chg="del">
          <ac:chgData name="Lesay, Kimberly C" userId="ef9bc599-687d-4991-9ae3-f9fb2edf05fe" providerId="ADAL" clId="{786EEFFE-C68B-4E6E-B4B1-973AA1F23E08}" dt="2022-11-14T20:30:49.816" v="1225" actId="478"/>
          <ac:picMkLst>
            <pc:docMk/>
            <pc:sldMk cId="1756686645" sldId="3206"/>
            <ac:picMk id="3" creationId="{4D222E04-86EF-4C56-ADFF-BE89058E31E2}"/>
          </ac:picMkLst>
        </pc:picChg>
        <pc:picChg chg="add mod ord">
          <ac:chgData name="Lesay, Kimberly C" userId="ef9bc599-687d-4991-9ae3-f9fb2edf05fe" providerId="ADAL" clId="{786EEFFE-C68B-4E6E-B4B1-973AA1F23E08}" dt="2022-11-15T04:20:51.522" v="2470" actId="1076"/>
          <ac:picMkLst>
            <pc:docMk/>
            <pc:sldMk cId="1756686645" sldId="3206"/>
            <ac:picMk id="4" creationId="{566BFAD2-375D-4E7B-8E76-86372FA3DB50}"/>
          </ac:picMkLst>
        </pc:picChg>
        <pc:picChg chg="mod">
          <ac:chgData name="Lesay, Kimberly C" userId="ef9bc599-687d-4991-9ae3-f9fb2edf05fe" providerId="ADAL" clId="{786EEFFE-C68B-4E6E-B4B1-973AA1F23E08}" dt="2022-11-14T20:40:14.498" v="1268" actId="1076"/>
          <ac:picMkLst>
            <pc:docMk/>
            <pc:sldMk cId="1756686645" sldId="3206"/>
            <ac:picMk id="10" creationId="{B0777788-ACDC-4134-A579-24385E82BDA8}"/>
          </ac:picMkLst>
        </pc:picChg>
        <pc:picChg chg="add mod ord">
          <ac:chgData name="Lesay, Kimberly C" userId="ef9bc599-687d-4991-9ae3-f9fb2edf05fe" providerId="ADAL" clId="{786EEFFE-C68B-4E6E-B4B1-973AA1F23E08}" dt="2022-11-14T20:40:04.293" v="1266" actId="1076"/>
          <ac:picMkLst>
            <pc:docMk/>
            <pc:sldMk cId="1756686645" sldId="3206"/>
            <ac:picMk id="15" creationId="{E279F60A-3248-40D6-A860-A5FF92C4884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40F553-5C5E-4B17-A5B0-B7691DECCBC3}"/>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AF515E-96B2-4AAC-B043-94880D3D3D2A}"/>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00573392-FED1-498E-B9A2-07A20D1DBC7A}" type="datetimeFigureOut">
              <a:rPr lang="en-US" smtClean="0"/>
              <a:t>11/29/2022</a:t>
            </a:fld>
            <a:endParaRPr lang="en-US"/>
          </a:p>
        </p:txBody>
      </p:sp>
      <p:sp>
        <p:nvSpPr>
          <p:cNvPr id="4" name="Footer Placeholder 3">
            <a:extLst>
              <a:ext uri="{FF2B5EF4-FFF2-40B4-BE49-F238E27FC236}">
                <a16:creationId xmlns:a16="http://schemas.microsoft.com/office/drawing/2014/main" id="{18433CD3-CE4A-46D6-B00B-6F5FEB5A49E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4D205D-652F-40D6-977E-BB27388C6EDE}"/>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E4E915D-740C-4720-B6D8-FFB79977AE40}" type="slidenum">
              <a:rPr lang="en-US" smtClean="0"/>
              <a:t>‹#›</a:t>
            </a:fld>
            <a:endParaRPr lang="en-US"/>
          </a:p>
        </p:txBody>
      </p:sp>
    </p:spTree>
    <p:extLst>
      <p:ext uri="{BB962C8B-B14F-4D97-AF65-F5344CB8AC3E}">
        <p14:creationId xmlns:p14="http://schemas.microsoft.com/office/powerpoint/2010/main" val="7541012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9E2F77F-9F66-4F0C-B5CD-620FB2A37F2D}" type="datetimeFigureOut">
              <a:rPr lang="en-US" smtClean="0"/>
              <a:t>11/29/2022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592B4C5-A515-40BF-86D5-BA450E942526}" type="slidenum">
              <a:rPr lang="en-US" smtClean="0"/>
              <a:t>‹#›</a:t>
            </a:fld>
            <a:endParaRPr lang="en-US"/>
          </a:p>
        </p:txBody>
      </p:sp>
    </p:spTree>
    <p:extLst>
      <p:ext uri="{BB962C8B-B14F-4D97-AF65-F5344CB8AC3E}">
        <p14:creationId xmlns:p14="http://schemas.microsoft.com/office/powerpoint/2010/main" val="17833900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ortal.ct.gov/DOT/PP_Intermodal/CTConnectivity/CT-Connectivity-CCG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rtal.ct.gov/dot/pp_bureau/tri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hwa.dot.gov/federal-aidessentials/index.cf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C9CB9-C77E-4F1D-9E1F-A4CDF08751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25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b="0" i="0">
                <a:solidFill>
                  <a:srgbClr val="444444"/>
                </a:solidFill>
                <a:effectLst/>
                <a:latin typeface="Calibri"/>
                <a:cs typeface="Calibri"/>
              </a:rPr>
              <a:t>​switching gears to Grants  - expecting 100 billion to be available nationwide </a:t>
            </a:r>
          </a:p>
          <a:p>
            <a:pPr fontAlgn="base"/>
            <a:endParaRPr lang="en-US" sz="2800" b="0" i="0">
              <a:solidFill>
                <a:srgbClr val="444444"/>
              </a:solidFill>
              <a:effectLst/>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4000" b="1">
                <a:ea typeface="+mn-lt"/>
                <a:cs typeface="+mn-lt"/>
              </a:rPr>
              <a:t>25 Competitive Infrastructure Funding Opportunities – Not all DOT – many of possible interest are through Dept of Energy</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4000" b="1">
              <a:ea typeface="+mn-lt"/>
              <a:cs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4000" b="1">
                <a:ea typeface="+mn-lt"/>
                <a:cs typeface="+mn-lt"/>
              </a:rPr>
              <a:t>Some are new, some are continuations of existing programs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4000" b="1">
              <a:ea typeface="+mn-lt"/>
              <a:cs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4000" b="1">
                <a:ea typeface="+mn-lt"/>
                <a:cs typeface="+mn-lt"/>
              </a:rPr>
              <a:t>They differ in Sub-allocation (who will be eligible recipients), and the criteria for selection, as well as dates they will be open for applications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4000" b="1">
              <a:ea typeface="+mn-lt"/>
              <a:cs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4000" b="1">
              <a:ea typeface="+mn-lt"/>
              <a:cs typeface="+mn-lt"/>
            </a:endParaRPr>
          </a:p>
          <a:p>
            <a:pPr fontAlgn="base"/>
            <a:endParaRPr lang="en-US" sz="2800" b="0" i="0">
              <a:solidFill>
                <a:srgbClr val="444444"/>
              </a:solidFill>
              <a:effectLst/>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E2C37D-DF27-441C-AD7B-99D0D75DB60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2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2800" b="0" i="0">
              <a:solidFill>
                <a:srgbClr val="444444"/>
              </a:solidFill>
              <a:effectLst/>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E2C37D-DF27-441C-AD7B-99D0D75DB60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294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800" b="0" i="0">
              <a:solidFill>
                <a:srgbClr val="444444"/>
              </a:solidFill>
              <a:effectLst/>
              <a:latin typeface="Calibri"/>
              <a:cs typeface="Calibri"/>
            </a:endParaRPr>
          </a:p>
          <a:p>
            <a:pPr fontAlgn="base"/>
            <a:endParaRPr lang="en-US" sz="2800" b="0" i="0">
              <a:solidFill>
                <a:srgbClr val="444444"/>
              </a:solidFill>
              <a:effectLst/>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E2C37D-DF27-441C-AD7B-99D0D75DB60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073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800" b="0" i="0" dirty="0">
                <a:solidFill>
                  <a:srgbClr val="444444"/>
                </a:solidFill>
                <a:effectLst/>
                <a:latin typeface="Calibri"/>
                <a:cs typeface="Calibri"/>
              </a:rPr>
              <a:t>​</a:t>
            </a:r>
            <a:r>
              <a:rPr lang="en-US" sz="4000" b="1" dirty="0"/>
              <a:t>Safe Streets and Roads for All </a:t>
            </a:r>
            <a:r>
              <a:rPr lang="en-US" sz="4000" dirty="0"/>
              <a:t>– This new $5 billion competitive grant program at the Department of Transportation will provide funding directly to and exclusively for local governments to support their efforts to advance “vision zero” plans and other complete street improvements to reduce crashes and fatalities, especially for cyclists and pedestrians. </a:t>
            </a:r>
            <a:endParaRPr lang="en-US" sz="4000" b="1" i="0" dirty="0">
              <a:solidFill>
                <a:srgbClr val="444444"/>
              </a:solidFill>
              <a:effectLst/>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b="1" i="0" dirty="0">
              <a:solidFill>
                <a:srgbClr val="444444"/>
              </a:solidFill>
              <a:effectLst/>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E2C37D-DF27-441C-AD7B-99D0D75DB60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383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800" b="0" i="0" dirty="0">
              <a:solidFill>
                <a:srgbClr val="444444"/>
              </a:solidFill>
              <a:effectLst/>
              <a:latin typeface="Calibri"/>
              <a:cs typeface="Calibri"/>
            </a:endParaRPr>
          </a:p>
          <a:p>
            <a:pPr fontAlgn="base"/>
            <a:r>
              <a:rPr lang="en-US" sz="1800" b="0" i="0" dirty="0">
                <a:solidFill>
                  <a:srgbClr val="444444"/>
                </a:solidFill>
                <a:effectLst/>
                <a:latin typeface="Calibri"/>
                <a:cs typeface="Calibri"/>
              </a:rPr>
              <a:t>​</a:t>
            </a:r>
            <a:r>
              <a:rPr lang="en-US" sz="4000" dirty="0"/>
              <a:t>Rural Surface Transportation Grant - This new $2 billion competitive grant program will improve and expand surface transportation infrastructure in rural areas, increasing connectivity, improving safety and reliability of the movement of people and freight, and generate regional economic growth. This amount includes specific set asides for small projects ($200 million), rural roadway lane departure improvements ($300 million). </a:t>
            </a:r>
            <a:endParaRPr lang="en-US" sz="2800" b="0" i="0" dirty="0">
              <a:solidFill>
                <a:srgbClr val="444444"/>
              </a:solidFill>
              <a:effectLst/>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E2C37D-DF27-441C-AD7B-99D0D75DB60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952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spcBef>
                <a:spcPts val="0"/>
              </a:spcBef>
              <a:spcAft>
                <a:spcPts val="800"/>
              </a:spcAft>
              <a:buFont typeface="Wingdings" panose="05000000000000000000" pitchFamily="2" charset="2"/>
              <a:buNone/>
            </a:pPr>
            <a:r>
              <a:rPr lang="en-US" b="1" dirty="0">
                <a:solidFill>
                  <a:schemeClr val="bg2">
                    <a:lumMod val="75000"/>
                  </a:schemeClr>
                </a:solidFill>
              </a:rPr>
              <a:t>These are reimbursable grants </a:t>
            </a:r>
          </a:p>
          <a:p>
            <a:pPr marL="457200" lvl="1" indent="0">
              <a:lnSpc>
                <a:spcPct val="150000"/>
              </a:lnSpc>
              <a:spcBef>
                <a:spcPts val="0"/>
              </a:spcBef>
              <a:spcAft>
                <a:spcPts val="800"/>
              </a:spcAft>
              <a:buFont typeface="Wingdings" panose="05000000000000000000" pitchFamily="2" charset="2"/>
              <a:buNone/>
            </a:pPr>
            <a:endParaRPr lang="en-US" b="1" dirty="0">
              <a:solidFill>
                <a:schemeClr val="bg2">
                  <a:lumMod val="75000"/>
                </a:schemeClr>
              </a:solidFill>
            </a:endParaRPr>
          </a:p>
          <a:p>
            <a:pPr marL="457200" lvl="1" indent="0">
              <a:lnSpc>
                <a:spcPct val="150000"/>
              </a:lnSpc>
              <a:spcBef>
                <a:spcPts val="0"/>
              </a:spcBef>
              <a:spcAft>
                <a:spcPts val="800"/>
              </a:spcAft>
              <a:buFont typeface="Wingdings" panose="05000000000000000000" pitchFamily="2" charset="2"/>
              <a:buNone/>
            </a:pPr>
            <a:r>
              <a:rPr lang="en-US" b="1" dirty="0">
                <a:solidFill>
                  <a:schemeClr val="bg2">
                    <a:lumMod val="75000"/>
                  </a:schemeClr>
                </a:solidFill>
              </a:rPr>
              <a:t>CT Highway Safety Office Program Areas</a:t>
            </a:r>
            <a:endParaRPr lang="en-US" sz="1200" dirty="0">
              <a:latin typeface="Corbel" panose="020B0503020204020204" pitchFamily="34" charset="0"/>
              <a:cs typeface="Times New Roman" panose="02020603050405020304" pitchFamily="18" charset="0"/>
            </a:endParaRPr>
          </a:p>
          <a:p>
            <a:pPr marL="800100" lvl="1" indent="-342900">
              <a:lnSpc>
                <a:spcPct val="150000"/>
              </a:lnSpc>
              <a:spcBef>
                <a:spcPts val="0"/>
              </a:spcBef>
              <a:spcAft>
                <a:spcPts val="800"/>
              </a:spcAft>
              <a:buFont typeface="Wingdings" panose="05000000000000000000" pitchFamily="2" charset="2"/>
              <a:buChar char="§"/>
            </a:pPr>
            <a:r>
              <a:rPr lang="en-US" sz="1200" dirty="0">
                <a:latin typeface="Corbel" panose="020B0503020204020204" pitchFamily="34" charset="0"/>
                <a:cs typeface="Times New Roman" panose="02020603050405020304" pitchFamily="18" charset="0"/>
              </a:rPr>
              <a:t>Impaired Driving </a:t>
            </a:r>
          </a:p>
          <a:p>
            <a:pPr marL="800100" lvl="1" indent="-342900">
              <a:lnSpc>
                <a:spcPct val="150000"/>
              </a:lnSpc>
              <a:spcBef>
                <a:spcPts val="0"/>
              </a:spcBef>
              <a:spcAft>
                <a:spcPts val="800"/>
              </a:spcAft>
              <a:buFont typeface="Wingdings" panose="05000000000000000000" pitchFamily="2" charset="2"/>
              <a:buChar char="§"/>
            </a:pPr>
            <a:r>
              <a:rPr lang="en-US" sz="1200" dirty="0">
                <a:latin typeface="Corbel" panose="020B0503020204020204" pitchFamily="34" charset="0"/>
                <a:cs typeface="Times New Roman" panose="02020603050405020304" pitchFamily="18" charset="0"/>
              </a:rPr>
              <a:t>Occupant Protection / Child Passenger Safety </a:t>
            </a:r>
          </a:p>
          <a:p>
            <a:pPr marL="800100" lvl="1" indent="-342900">
              <a:lnSpc>
                <a:spcPct val="150000"/>
              </a:lnSpc>
              <a:spcBef>
                <a:spcPts val="0"/>
              </a:spcBef>
              <a:spcAft>
                <a:spcPts val="800"/>
              </a:spcAft>
              <a:buFont typeface="Wingdings" panose="05000000000000000000" pitchFamily="2" charset="2"/>
              <a:buChar char="§"/>
            </a:pPr>
            <a:r>
              <a:rPr lang="en-US" sz="1200" dirty="0">
                <a:latin typeface="Corbel" panose="020B0503020204020204" pitchFamily="34" charset="0"/>
                <a:cs typeface="Times New Roman" panose="02020603050405020304" pitchFamily="18" charset="0"/>
              </a:rPr>
              <a:t>Distracted Driving </a:t>
            </a:r>
          </a:p>
          <a:p>
            <a:pPr marL="800100" lvl="1" indent="-342900">
              <a:lnSpc>
                <a:spcPct val="130000"/>
              </a:lnSpc>
              <a:spcBef>
                <a:spcPts val="0"/>
              </a:spcBef>
              <a:spcAft>
                <a:spcPts val="800"/>
              </a:spcAft>
              <a:buFont typeface="Wingdings" panose="05000000000000000000" pitchFamily="2" charset="2"/>
              <a:buChar char="§"/>
            </a:pPr>
            <a:r>
              <a:rPr lang="en-US" sz="1200" dirty="0">
                <a:latin typeface="Corbel" panose="020B0503020204020204" pitchFamily="34" charset="0"/>
                <a:cs typeface="Times New Roman" panose="02020603050405020304" pitchFamily="18" charset="0"/>
              </a:rPr>
              <a:t>Speed &amp; Aggressive Driving</a:t>
            </a:r>
          </a:p>
          <a:p>
            <a:pPr marL="800100" lvl="1" indent="-342900">
              <a:lnSpc>
                <a:spcPct val="130000"/>
              </a:lnSpc>
              <a:spcBef>
                <a:spcPts val="0"/>
              </a:spcBef>
              <a:spcAft>
                <a:spcPts val="800"/>
              </a:spcAft>
              <a:buFont typeface="Wingdings" panose="05000000000000000000" pitchFamily="2" charset="2"/>
              <a:buChar char="§"/>
            </a:pPr>
            <a:r>
              <a:rPr lang="en-US" sz="1200" dirty="0">
                <a:latin typeface="Corbel" panose="020B0503020204020204" pitchFamily="34" charset="0"/>
                <a:cs typeface="Times New Roman" panose="02020603050405020304" pitchFamily="18" charset="0"/>
              </a:rPr>
              <a:t>Bike and Pedestrian Safety</a:t>
            </a:r>
            <a:br>
              <a:rPr lang="en-US" sz="1200" dirty="0">
                <a:latin typeface="Corbel" panose="020B0503020204020204" pitchFamily="34" charset="0"/>
                <a:cs typeface="Times New Roman" panose="02020603050405020304" pitchFamily="18" charset="0"/>
              </a:rPr>
            </a:br>
            <a:r>
              <a:rPr lang="en-US" sz="1200" dirty="0">
                <a:latin typeface="Corbel" panose="020B0503020204020204" pitchFamily="34" charset="0"/>
                <a:cs typeface="Times New Roman" panose="02020603050405020304" pitchFamily="18" charset="0"/>
              </a:rPr>
              <a:t>(Non-Motorized)</a:t>
            </a:r>
          </a:p>
          <a:p>
            <a:pPr marL="800100" lvl="1" indent="-342900">
              <a:lnSpc>
                <a:spcPct val="130000"/>
              </a:lnSpc>
              <a:spcBef>
                <a:spcPts val="0"/>
              </a:spcBef>
              <a:spcAft>
                <a:spcPts val="800"/>
              </a:spcAft>
              <a:buFont typeface="Wingdings" panose="05000000000000000000" pitchFamily="2" charset="2"/>
              <a:buChar char="§"/>
            </a:pPr>
            <a:r>
              <a:rPr lang="en-US" sz="1200" dirty="0">
                <a:latin typeface="Corbel" panose="020B0503020204020204" pitchFamily="34" charset="0"/>
                <a:cs typeface="Times New Roman" panose="02020603050405020304" pitchFamily="18" charset="0"/>
              </a:rPr>
              <a:t>Motorcycle Safety</a:t>
            </a:r>
          </a:p>
          <a:p>
            <a:pPr marL="800100" lvl="1" indent="-342900">
              <a:lnSpc>
                <a:spcPct val="130000"/>
              </a:lnSpc>
              <a:spcBef>
                <a:spcPts val="0"/>
              </a:spcBef>
              <a:spcAft>
                <a:spcPts val="800"/>
              </a:spcAft>
              <a:buFont typeface="Wingdings" panose="05000000000000000000" pitchFamily="2" charset="2"/>
              <a:buChar char="§"/>
            </a:pPr>
            <a:r>
              <a:rPr lang="en-US" sz="1200" dirty="0">
                <a:latin typeface="Corbel" panose="020B0503020204020204" pitchFamily="34" charset="0"/>
                <a:cs typeface="Times New Roman" panose="02020603050405020304" pitchFamily="18" charset="0"/>
              </a:rPr>
              <a:t>Traffic Records</a:t>
            </a:r>
          </a:p>
          <a:p>
            <a:pPr marL="800100" lvl="1" indent="-342900">
              <a:lnSpc>
                <a:spcPct val="130000"/>
              </a:lnSpc>
              <a:spcBef>
                <a:spcPts val="0"/>
              </a:spcBef>
              <a:spcAft>
                <a:spcPts val="800"/>
              </a:spcAft>
              <a:buFont typeface="Wingdings" panose="05000000000000000000" pitchFamily="2" charset="2"/>
              <a:buChar char="§"/>
            </a:pPr>
            <a:r>
              <a:rPr lang="en-US" sz="1200" dirty="0">
                <a:latin typeface="Corbel" panose="020B0503020204020204" pitchFamily="34" charset="0"/>
                <a:cs typeface="Times New Roman" panose="02020603050405020304" pitchFamily="18" charset="0"/>
              </a:rPr>
              <a:t>Crash Data &amp; Analysis</a:t>
            </a:r>
          </a:p>
          <a:p>
            <a:endParaRPr lang="en-US" dirty="0"/>
          </a:p>
        </p:txBody>
      </p:sp>
      <p:sp>
        <p:nvSpPr>
          <p:cNvPr id="4" name="Slide Number Placeholder 3"/>
          <p:cNvSpPr>
            <a:spLocks noGrp="1"/>
          </p:cNvSpPr>
          <p:nvPr>
            <p:ph type="sldNum" sz="quarter" idx="5"/>
          </p:nvPr>
        </p:nvSpPr>
        <p:spPr/>
        <p:txBody>
          <a:bodyPr/>
          <a:lstStyle/>
          <a:p>
            <a:fld id="{C592B4C5-A515-40BF-86D5-BA450E942526}" type="slidenum">
              <a:rPr lang="en-US" smtClean="0"/>
              <a:t>18</a:t>
            </a:fld>
            <a:endParaRPr lang="en-US"/>
          </a:p>
        </p:txBody>
      </p:sp>
    </p:spTree>
    <p:extLst>
      <p:ext uri="{BB962C8B-B14F-4D97-AF65-F5344CB8AC3E}">
        <p14:creationId xmlns:p14="http://schemas.microsoft.com/office/powerpoint/2010/main" val="1315585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7C9CB9-C77E-4F1D-9E1F-A4CDF0875196}" type="slidenum">
              <a:rPr lang="en-US" smtClean="0"/>
              <a:t>19</a:t>
            </a:fld>
            <a:endParaRPr lang="en-US"/>
          </a:p>
        </p:txBody>
      </p:sp>
    </p:spTree>
    <p:extLst>
      <p:ext uri="{BB962C8B-B14F-4D97-AF65-F5344CB8AC3E}">
        <p14:creationId xmlns:p14="http://schemas.microsoft.com/office/powerpoint/2010/main" val="1081513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2800" b="0" i="0">
                <a:solidFill>
                  <a:srgbClr val="444444"/>
                </a:solidFill>
                <a:effectLst/>
                <a:latin typeface="Calibri"/>
                <a:cs typeface="Calibri"/>
              </a:rPr>
              <a:t>These are the expected program amounts over the next 5 years for CT</a:t>
            </a:r>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4E2C37D-DF27-441C-AD7B-99D0D75DB606}"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43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states are required to fully build out their FHWA designated Alternative Fuel Corridors (AFCs) before funding EV charging in other locations across the state. As a result, program planning and this plan focus largely on this Phase 1 of the NEVI program, which is prioritizing the build-out of fast charging along Connecticut’s existing AFCs to ensure residents and travelers were always within range of a charging station while traveling along the state’s interstate highways.</a:t>
            </a:r>
          </a:p>
        </p:txBody>
      </p:sp>
      <p:sp>
        <p:nvSpPr>
          <p:cNvPr id="4" name="Slide Number Placeholder 3"/>
          <p:cNvSpPr>
            <a:spLocks noGrp="1"/>
          </p:cNvSpPr>
          <p:nvPr>
            <p:ph type="sldNum" sz="quarter" idx="5"/>
          </p:nvPr>
        </p:nvSpPr>
        <p:spPr/>
        <p:txBody>
          <a:bodyPr/>
          <a:lstStyle/>
          <a:p>
            <a:fld id="{E27C9CB9-C77E-4F1D-9E1F-A4CDF0875196}" type="slidenum">
              <a:rPr lang="en-US" smtClean="0"/>
              <a:t>21</a:t>
            </a:fld>
            <a:endParaRPr lang="en-US"/>
          </a:p>
        </p:txBody>
      </p:sp>
    </p:spTree>
    <p:extLst>
      <p:ext uri="{BB962C8B-B14F-4D97-AF65-F5344CB8AC3E}">
        <p14:creationId xmlns:p14="http://schemas.microsoft.com/office/powerpoint/2010/main" val="3243274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C9CB9-C77E-4F1D-9E1F-A4CDF08751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42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LOTCIP provides State funding instead of specific Federal funding for STBG Urban program roadways and facilities. Only the Rural component of the Federal STBG program, as may be revised, allows expenditures on rural minor collectors. </a:t>
            </a:r>
          </a:p>
          <a:p>
            <a:endParaRPr lang="en-US" dirty="0"/>
          </a:p>
          <a:p>
            <a:r>
              <a:rPr lang="en-US" dirty="0"/>
              <a:t>In general, LOTCIP projects must be located on a roadway classified as an urban collector or higher on the Department’s Functional Classification database. </a:t>
            </a:r>
          </a:p>
          <a:p>
            <a:r>
              <a:rPr lang="en-US" dirty="0"/>
              <a:t>Rural minor collector roadways are not eligible in LOTCIP. </a:t>
            </a:r>
          </a:p>
          <a:p>
            <a:endParaRPr lang="en-US" dirty="0"/>
          </a:p>
          <a:p>
            <a:r>
              <a:rPr lang="en-US" dirty="0"/>
              <a:t>Functional Classification Maps are available on the Department’s website at: https://portal.ct.gov/DOT/PP_SysInfo/Functional-Classification-Maps.</a:t>
            </a:r>
          </a:p>
          <a:p>
            <a:endParaRPr lang="en-US" dirty="0"/>
          </a:p>
          <a:p>
            <a:r>
              <a:rPr lang="en-US" dirty="0"/>
              <a:t> Stand-alone sidewalk projects may be considered eligible along other roadway classifications. </a:t>
            </a:r>
          </a:p>
          <a:p>
            <a:r>
              <a:rPr lang="en-US" dirty="0"/>
              <a:t>• Bridge improvements may be eligible on other roadway classifications as long as the Federal definition (20 feet or greater existing span length) of a bridge is met. </a:t>
            </a:r>
          </a:p>
          <a:p>
            <a:r>
              <a:rPr lang="en-US" dirty="0"/>
              <a:t>• Multi-use trails are considered eligible under LOTCIP; however, recreational trails are ineligible. </a:t>
            </a:r>
          </a:p>
          <a:p>
            <a:endParaRPr lang="en-US" dirty="0"/>
          </a:p>
          <a:p>
            <a:r>
              <a:rPr lang="en-US" dirty="0"/>
              <a:t>o A multi-use trail is generally considered a form of infrastructure that supports multiple transportation and recreational opportunities such as pedestrian activities, bicycling, in-line skating, and wheelchair users. Multi-use trails typically conform to established standards relative to facility width, geometry, surface type, and accessibility. </a:t>
            </a:r>
          </a:p>
          <a:p>
            <a:r>
              <a:rPr lang="en-US" dirty="0"/>
              <a:t>Recreational trails are those that primarily serve a limited group of users and provide limited function due to the characteristics of the facility, such as width, geometry, and surface type</a:t>
            </a:r>
          </a:p>
          <a:p>
            <a:endParaRPr lang="en-US" dirty="0"/>
          </a:p>
        </p:txBody>
      </p:sp>
      <p:sp>
        <p:nvSpPr>
          <p:cNvPr id="4" name="Slide Number Placeholder 3"/>
          <p:cNvSpPr>
            <a:spLocks noGrp="1"/>
          </p:cNvSpPr>
          <p:nvPr>
            <p:ph type="sldNum" sz="quarter" idx="5"/>
          </p:nvPr>
        </p:nvSpPr>
        <p:spPr/>
        <p:txBody>
          <a:bodyPr/>
          <a:lstStyle/>
          <a:p>
            <a:fld id="{C592B4C5-A515-40BF-86D5-BA450E942526}" type="slidenum">
              <a:rPr lang="en-US" smtClean="0"/>
              <a:t>2</a:t>
            </a:fld>
            <a:endParaRPr lang="en-US"/>
          </a:p>
        </p:txBody>
      </p:sp>
    </p:spTree>
    <p:extLst>
      <p:ext uri="{BB962C8B-B14F-4D97-AF65-F5344CB8AC3E}">
        <p14:creationId xmlns:p14="http://schemas.microsoft.com/office/powerpoint/2010/main" val="2916885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Gulim" panose="020B0600000101010101" pitchFamily="34" charset="-127"/>
              </a:rPr>
              <a:t>For the SLBP, we have evaluated all the applications and the commitment to fund letters should be going out soon to all the towns that had their bridges accepted.  We did draft all the commitments up, so they are likely in the signature loop with Bart.</a:t>
            </a:r>
          </a:p>
          <a:p>
            <a:pPr marL="0" marR="0">
              <a:spcBef>
                <a:spcPts val="0"/>
              </a:spcBef>
              <a:spcAft>
                <a:spcPts val="0"/>
              </a:spcAft>
            </a:pPr>
            <a:endParaRPr lang="en-US" sz="1800" dirty="0">
              <a:effectLst/>
              <a:latin typeface="Calibri" panose="020F0502020204030204" pitchFamily="34" charset="0"/>
              <a:ea typeface="Gulim" panose="020B0600000101010101" pitchFamily="34" charset="-127"/>
            </a:endParaRPr>
          </a:p>
          <a:p>
            <a:pPr marL="0" marR="0">
              <a:spcBef>
                <a:spcPts val="0"/>
              </a:spcBef>
              <a:spcAft>
                <a:spcPts val="0"/>
              </a:spcAft>
            </a:pPr>
            <a:endParaRPr lang="en-US" sz="1800" dirty="0">
              <a:effectLst/>
              <a:latin typeface="Calibri" panose="020F0502020204030204" pitchFamily="34" charset="0"/>
              <a:ea typeface="Gulim" panose="020B0600000101010101" pitchFamily="34" charset="-127"/>
            </a:endParaRPr>
          </a:p>
          <a:p>
            <a:pPr marL="0" marR="0">
              <a:spcBef>
                <a:spcPts val="0"/>
              </a:spcBef>
              <a:spcAft>
                <a:spcPts val="0"/>
              </a:spcAft>
            </a:pPr>
            <a:endParaRPr lang="en-US" sz="1800" dirty="0">
              <a:effectLst/>
              <a:latin typeface="Calibri" panose="020F0502020204030204" pitchFamily="34" charset="0"/>
              <a:ea typeface="Gulim" panose="020B0600000101010101" pitchFamily="34" charset="-127"/>
            </a:endParaRPr>
          </a:p>
          <a:p>
            <a:pPr marL="0" marR="0">
              <a:spcBef>
                <a:spcPts val="0"/>
              </a:spcBef>
              <a:spcAft>
                <a:spcPts val="0"/>
              </a:spcAft>
            </a:pPr>
            <a:r>
              <a:rPr lang="en-US" sz="1800" dirty="0">
                <a:effectLst/>
                <a:latin typeface="Calibri" panose="020F0502020204030204" pitchFamily="34" charset="0"/>
                <a:ea typeface="Gulim" panose="020B0600000101010101" pitchFamily="34" charset="-127"/>
              </a:rPr>
              <a:t>FLBP</a:t>
            </a:r>
          </a:p>
          <a:p>
            <a:pPr marL="0" marR="0">
              <a:spcBef>
                <a:spcPts val="0"/>
              </a:spcBef>
              <a:spcAft>
                <a:spcPts val="0"/>
              </a:spcAft>
            </a:pPr>
            <a:endParaRPr lang="en-US" sz="1800" dirty="0">
              <a:effectLst/>
              <a:latin typeface="Calibri" panose="020F0502020204030204" pitchFamily="34" charset="0"/>
              <a:ea typeface="Gulim" panose="020B0600000101010101" pitchFamily="34" charset="-127"/>
            </a:endParaRPr>
          </a:p>
          <a:p>
            <a:r>
              <a:rPr lang="en-US" sz="1800" dirty="0"/>
              <a:t>the Department came out with the Design Managed by State (DMS) projects, or State Administered. The DMS program was started as a pilot and then made open to all municipalities in 2019.</a:t>
            </a:r>
          </a:p>
          <a:p>
            <a:endParaRPr lang="en-US" sz="1800" dirty="0"/>
          </a:p>
          <a:p>
            <a:r>
              <a:rPr lang="en-US" sz="1800" dirty="0"/>
              <a:t>For DMS projects, the Department will administer and manage the all phases of the project at NO COST to the municipality. </a:t>
            </a:r>
          </a:p>
          <a:p>
            <a:endParaRPr lang="en-US" sz="1800" dirty="0"/>
          </a:p>
          <a:p>
            <a:r>
              <a:rPr lang="en-US" sz="1800" dirty="0"/>
              <a:t>For the Design Phase, the Department utilizes its Consultant Liaisons and On-Call Design Consultant for the perform the Design of the bridge</a:t>
            </a:r>
            <a:endParaRPr lang="en-US" sz="1800" dirty="0">
              <a:effectLst/>
              <a:latin typeface="Calibri" panose="020F0502020204030204" pitchFamily="34" charset="0"/>
              <a:ea typeface="Gulim" panose="020B0600000101010101" pitchFamily="34" charset="-127"/>
            </a:endParaRPr>
          </a:p>
          <a:p>
            <a:pPr marL="0" marR="0">
              <a:spcBef>
                <a:spcPts val="0"/>
              </a:spcBef>
              <a:spcAft>
                <a:spcPts val="0"/>
              </a:spcAft>
            </a:pPr>
            <a:r>
              <a:rPr lang="en-US" sz="1800" dirty="0">
                <a:effectLst/>
                <a:latin typeface="Calibri" panose="020F0502020204030204" pitchFamily="34" charset="0"/>
                <a:ea typeface="Gulim" panose="020B0600000101010101" pitchFamily="34" charset="-127"/>
              </a:rPr>
              <a:t> </a:t>
            </a:r>
          </a:p>
          <a:p>
            <a:pPr marL="0" marR="0">
              <a:spcBef>
                <a:spcPts val="0"/>
              </a:spcBef>
              <a:spcAft>
                <a:spcPts val="0"/>
              </a:spcAft>
            </a:pPr>
            <a:r>
              <a:rPr lang="en-US" sz="1800" b="1" dirty="0">
                <a:effectLst/>
                <a:latin typeface="Calibri" panose="020F0502020204030204" pitchFamily="34" charset="0"/>
                <a:ea typeface="Gulim" panose="020B0600000101010101" pitchFamily="34" charset="-127"/>
              </a:rPr>
              <a:t>With the new infrastructure bill, 100% funding is available to the Towns for their eligible bridges for all 3 phases of the project.  So they can get a bridge designed and built at no cost to the Town</a:t>
            </a:r>
            <a:r>
              <a:rPr lang="en-US" sz="1800" dirty="0">
                <a:effectLst/>
                <a:latin typeface="Calibri" panose="020F0502020204030204" pitchFamily="34" charset="0"/>
                <a:ea typeface="Gulim" panose="020B0600000101010101" pitchFamily="34" charset="-127"/>
              </a:rPr>
              <a:t>.  We made a presentation to the Towns earlier in July</a:t>
            </a:r>
          </a:p>
          <a:p>
            <a:pPr marL="0" marR="0">
              <a:spcBef>
                <a:spcPts val="0"/>
              </a:spcBef>
              <a:spcAft>
                <a:spcPts val="0"/>
              </a:spcAft>
            </a:pPr>
            <a:endParaRPr lang="en-US" sz="1800" dirty="0">
              <a:effectLst/>
              <a:latin typeface="Calibri" panose="020F0502020204030204" pitchFamily="34" charset="0"/>
              <a:ea typeface="Gulim" panose="020B0600000101010101" pitchFamily="34" charset="-127"/>
            </a:endParaRPr>
          </a:p>
          <a:p>
            <a:r>
              <a:rPr lang="en-US" dirty="0"/>
              <a:t>This will be done using two different funding The STBG is 80% federal funding, and the State will chip in the remaining 20% - The other source is the new Bridge Investment Formula Program</a:t>
            </a:r>
          </a:p>
          <a:p>
            <a:endParaRPr lang="en-US" dirty="0"/>
          </a:p>
          <a:p>
            <a:endParaRPr lang="en-US" dirty="0"/>
          </a:p>
        </p:txBody>
      </p:sp>
      <p:sp>
        <p:nvSpPr>
          <p:cNvPr id="4" name="Slide Number Placeholder 3"/>
          <p:cNvSpPr>
            <a:spLocks noGrp="1"/>
          </p:cNvSpPr>
          <p:nvPr>
            <p:ph type="sldNum" sz="quarter" idx="5"/>
          </p:nvPr>
        </p:nvSpPr>
        <p:spPr/>
        <p:txBody>
          <a:bodyPr/>
          <a:lstStyle/>
          <a:p>
            <a:fld id="{C592B4C5-A515-40BF-86D5-BA450E942526}" type="slidenum">
              <a:rPr lang="en-US" smtClean="0"/>
              <a:t>3</a:t>
            </a:fld>
            <a:endParaRPr lang="en-US"/>
          </a:p>
        </p:txBody>
      </p:sp>
    </p:spTree>
    <p:extLst>
      <p:ext uri="{BB962C8B-B14F-4D97-AF65-F5344CB8AC3E}">
        <p14:creationId xmlns:p14="http://schemas.microsoft.com/office/powerpoint/2010/main" val="283929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The goal of the Community Connectivity Program is to make conditions safer and more accommodating for active transportation users, thereby encouraging more people to use these healthy and environmentally sustainable modes of travel.</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Competitive grant program open to all 169 of Connecticut’s cities and towns.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Next solicitation anticipated for January of 2023 with applications due to the Department in June-July (Actual dates will be announced with solicitation). Anticipate awards by October.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Anticipate approx. $10 million available to award this round.</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With extended timeframe for application preparation in this round, more focus will be on project readiness. Looking for projects that have some level of development that have identified any challenges and can move forward quicker.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All other guidance will be the same as previous rounds.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To be eligible, previous awardees must have advanced their current project to the point where a final design submission has been approved by the Department.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More information on the website at: </a:t>
            </a:r>
            <a:r>
              <a:rPr lang="en-US" sz="1800" u="sng" dirty="0">
                <a:solidFill>
                  <a:srgbClr val="0563C1"/>
                </a:solidFill>
                <a:effectLst/>
                <a:latin typeface="Calibri" panose="020F0502020204030204" pitchFamily="34" charset="0"/>
                <a:ea typeface="Times New Roman" panose="02020603050405020304" pitchFamily="18" charset="0"/>
                <a:hlinkClick r:id="rId3"/>
              </a:rPr>
              <a:t>CT Connectivity CCGP</a:t>
            </a:r>
            <a:endParaRPr lang="en-US" sz="1800" dirty="0">
              <a:effectLst/>
              <a:latin typeface="Calibri" panose="020F0502020204030204" pitchFamily="34" charset="0"/>
              <a:ea typeface="Calibri" panose="020F0502020204030204" pitchFamily="34" charset="0"/>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200" b="0" i="0" u="none" strike="noStrike" cap="none" spc="0" normalizeH="0" baseline="0" noProof="0" dirty="0">
              <a:ln>
                <a:noFill/>
              </a:ln>
              <a:effectLst/>
              <a:uLnTx/>
              <a:uFillTx/>
            </a:endParaRPr>
          </a:p>
          <a:p>
            <a:pPr marL="114300" marR="0" lvl="0" indent="0">
              <a:lnSpc>
                <a:spcPct val="90000"/>
              </a:lnSpc>
              <a:spcBef>
                <a:spcPts val="0"/>
              </a:spcBef>
              <a:spcAft>
                <a:spcPts val="600"/>
              </a:spcAft>
              <a:buFont typeface="Arial" panose="020B0604020202020204" pitchFamily="34" charset="0"/>
              <a:buNone/>
            </a:pPr>
            <a:r>
              <a:rPr lang="en-US" sz="1200" dirty="0"/>
              <a:t>The Community Connectivity Program, managed by our Project Coordination team, was initiated in 2018,   It Seeks to improve accommodations for bicycles and pedestrians in urban , suburban and rural community centers and </a:t>
            </a:r>
            <a:r>
              <a:rPr lang="en-US" sz="1200" dirty="0">
                <a:effectLst/>
              </a:rPr>
              <a:t>provides construction funding for local initiatives that are determined to best contribute to the goal of the program  </a:t>
            </a:r>
          </a:p>
          <a:p>
            <a:pPr marL="114300" marR="0" lvl="0" indent="0">
              <a:lnSpc>
                <a:spcPct val="90000"/>
              </a:lnSpc>
              <a:spcBef>
                <a:spcPts val="0"/>
              </a:spcBef>
              <a:spcAft>
                <a:spcPts val="600"/>
              </a:spcAft>
              <a:buFont typeface="Arial" panose="020B0604020202020204" pitchFamily="34" charset="0"/>
              <a:buNone/>
            </a:pPr>
            <a:endParaRPr lang="en-US" sz="1200" dirty="0">
              <a:effectLst/>
            </a:endParaRPr>
          </a:p>
          <a:p>
            <a:pPr marL="114300" indent="0">
              <a:lnSpc>
                <a:spcPct val="90000"/>
              </a:lnSpc>
              <a:spcAft>
                <a:spcPts val="600"/>
              </a:spcAft>
              <a:buFont typeface="Arial" panose="020B0604020202020204" pitchFamily="34" charset="0"/>
              <a:buNone/>
            </a:pPr>
            <a:r>
              <a:rPr lang="en-US" sz="1200" dirty="0">
                <a:effectLst/>
                <a:latin typeface="Calibri" panose="020F0502020204030204" pitchFamily="34" charset="0"/>
                <a:ea typeface="Calibri" panose="020F0502020204030204" pitchFamily="34" charset="0"/>
              </a:rPr>
              <a:t>Pictured here are before and after pictures of the Norwich Roundabout, constructed with CCGP funds.</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Project removed multiple traffic signals, improved traffic flow, slowed through vehicles and created safer crossings for pedestrians.</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227965" indent="-227965">
              <a:spcAft>
                <a:spcPts val="1200"/>
              </a:spcAf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E2C37D-DF27-441C-AD7B-99D0D75DB6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625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The Transportation Rural Improvement Grant Program, (TRIP) provides state funds to municipal governments for Infrastructure improvements in Rural and Small Towns. Activities may include transportation capital projects such as construction, modernization, or major repair of infrastructure. </a:t>
            </a:r>
          </a:p>
          <a:p>
            <a:r>
              <a:rPr lang="en-US" sz="1800" b="0" i="0" u="none" strike="noStrike" baseline="0" dirty="0">
                <a:solidFill>
                  <a:srgbClr val="000000"/>
                </a:solidFill>
                <a:latin typeface="Calibri" panose="020F0502020204030204" pitchFamily="34" charset="0"/>
              </a:rPr>
              <a:t>.. </a:t>
            </a:r>
            <a:r>
              <a:rPr lang="en-US" sz="1800" b="1" i="1" u="none" strike="noStrike" baseline="0" dirty="0">
                <a:solidFill>
                  <a:srgbClr val="000000"/>
                </a:solidFill>
                <a:latin typeface="Calibri" panose="020F0502020204030204" pitchFamily="34" charset="0"/>
              </a:rPr>
              <a:t>It is important to note that grants will be awarded to municipalities on a competitive basis and this funding source is limited. </a:t>
            </a:r>
            <a:endParaRPr lang="en-US"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Rural municipalities can apply for grants through their respective Council of Government (COG).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To be eligible, Towns must have greater than 50% of their population living in a rural area (mapping is provided on website).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b="0" i="0" u="none" strike="noStrike" baseline="0" dirty="0">
                <a:solidFill>
                  <a:srgbClr val="000000"/>
                </a:solidFill>
                <a:latin typeface="Calibri" panose="020F0502020204030204" pitchFamily="34" charset="0"/>
              </a:rPr>
              <a:t>Municipalities are eligible to apply for </a:t>
            </a:r>
            <a:r>
              <a:rPr lang="en-US" sz="1800" b="1" i="0" u="none" strike="noStrike" baseline="0" dirty="0">
                <a:solidFill>
                  <a:srgbClr val="000000"/>
                </a:solidFill>
                <a:latin typeface="Calibri" panose="020F0502020204030204" pitchFamily="34" charset="0"/>
              </a:rPr>
              <a:t>one grant </a:t>
            </a:r>
            <a:r>
              <a:rPr lang="en-US" sz="1800" b="0" i="0" u="none" strike="noStrike" baseline="0" dirty="0">
                <a:solidFill>
                  <a:srgbClr val="000000"/>
                </a:solidFill>
                <a:latin typeface="Calibri" panose="020F0502020204030204" pitchFamily="34" charset="0"/>
              </a:rPr>
              <a:t>per solicitation</a:t>
            </a:r>
            <a:endParaRPr lang="en-US"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Grants can be used for 100% of construction costs to fund most roadway capital improvements </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 Design and rights-of-way costs are not eligible and are considered the local match.</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Additional information can be found on the program website at: </a:t>
            </a:r>
            <a:r>
              <a:rPr lang="en-US" sz="1800" u="sng" dirty="0">
                <a:solidFill>
                  <a:srgbClr val="0563C1"/>
                </a:solidFill>
                <a:effectLst/>
                <a:latin typeface="Calibri" panose="020F0502020204030204" pitchFamily="34" charset="0"/>
                <a:ea typeface="Times New Roman" panose="02020603050405020304" pitchFamily="18" charset="0"/>
                <a:hlinkClick r:id="rId3"/>
              </a:rPr>
              <a:t>Transportation Rural Improvement Program (ct.gov)</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E5B4ED88-4FB1-4D1C-ADBA-E63DC0412BFE}" type="slidenum">
              <a:rPr lang="en-US" smtClean="0"/>
              <a:t>5</a:t>
            </a:fld>
            <a:endParaRPr lang="en-US"/>
          </a:p>
        </p:txBody>
      </p:sp>
    </p:spTree>
    <p:extLst>
      <p:ext uri="{BB962C8B-B14F-4D97-AF65-F5344CB8AC3E}">
        <p14:creationId xmlns:p14="http://schemas.microsoft.com/office/powerpoint/2010/main" val="292172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rPr>
              <a:t>Program guidelines were modified after release to allow locally classified rural roads to be eligible for funds under this program (notification of the change was sent to COG’s and published on the TRIP website).</a:t>
            </a:r>
            <a:endParaRPr lang="en-US" sz="1200" dirty="0">
              <a:effectLst/>
              <a:latin typeface="Calibri" panose="020F0502020204030204" pitchFamily="34" charset="0"/>
              <a:ea typeface="Calibri" panose="020F0502020204030204" pitchFamily="34" charset="0"/>
            </a:endParaRPr>
          </a:p>
          <a:p>
            <a:endParaRPr lang="en-US" dirty="0"/>
          </a:p>
          <a:p>
            <a:r>
              <a:rPr lang="en-US" dirty="0"/>
              <a:t>Email 11/9 in response to comments received:</a:t>
            </a:r>
          </a:p>
          <a:p>
            <a:endParaRPr lang="en-US" dirty="0"/>
          </a:p>
          <a:p>
            <a:r>
              <a:rPr lang="en-US" dirty="0"/>
              <a:t>1.Roadways classified as “Local” outside of an urban boundary, as identified by the Department’s Functional Classification Mapping, will also be eligible under the program.</a:t>
            </a:r>
          </a:p>
          <a:p>
            <a:r>
              <a:rPr lang="en-US" dirty="0"/>
              <a:t>2.	Clarification on the eligibility of sidewalks – Stand-alone sidewalk projects may be considered along any roadway classification within an eligible town.</a:t>
            </a:r>
          </a:p>
          <a:p>
            <a:r>
              <a:rPr lang="en-US" dirty="0"/>
              <a:t>3.	Clarification on eligibility of bridges – Now that all roads within a rural area are eligible, the following statement is no longer necessary and was removed from the guidelines: “Bridge improvements may be eligible as long as the Federal definition (20 feet or greater existing span length as defined in 23 CFR 650.305) of a bridge is met. “</a:t>
            </a:r>
          </a:p>
          <a:p>
            <a:r>
              <a:rPr lang="en-US" dirty="0"/>
              <a:t>4.	The Project rating criteria has been updated to include a possible maximum of 5 points for projects that can show a benefit for a larger number of users.</a:t>
            </a:r>
          </a:p>
          <a:p>
            <a:r>
              <a:rPr lang="en-US" dirty="0"/>
              <a:t>5.	</a:t>
            </a:r>
          </a:p>
        </p:txBody>
      </p:sp>
      <p:sp>
        <p:nvSpPr>
          <p:cNvPr id="4" name="Slide Number Placeholder 3"/>
          <p:cNvSpPr>
            <a:spLocks noGrp="1"/>
          </p:cNvSpPr>
          <p:nvPr>
            <p:ph type="sldNum" sz="quarter" idx="5"/>
          </p:nvPr>
        </p:nvSpPr>
        <p:spPr/>
        <p:txBody>
          <a:bodyPr/>
          <a:lstStyle/>
          <a:p>
            <a:fld id="{E5B4ED88-4FB1-4D1C-ADBA-E63DC0412BFE}" type="slidenum">
              <a:rPr lang="en-US" smtClean="0"/>
              <a:t>6</a:t>
            </a:fld>
            <a:endParaRPr lang="en-US"/>
          </a:p>
        </p:txBody>
      </p:sp>
    </p:spTree>
    <p:extLst>
      <p:ext uri="{BB962C8B-B14F-4D97-AF65-F5344CB8AC3E}">
        <p14:creationId xmlns:p14="http://schemas.microsoft.com/office/powerpoint/2010/main" val="193087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IIJA is a 5-year </a:t>
            </a:r>
            <a:r>
              <a:rPr lang="en-US" u="sng" dirty="0"/>
              <a:t>surface transportation reauthorization bill </a:t>
            </a:r>
            <a:r>
              <a:rPr lang="en-US" dirty="0"/>
              <a:t>with increased funding levels -  that also includes $100 billion for competitive grant programs.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592B4C5-A515-40BF-86D5-BA450E942526}" type="slidenum">
              <a:rPr lang="en-US" smtClean="0"/>
              <a:t>7</a:t>
            </a:fld>
            <a:endParaRPr lang="en-US"/>
          </a:p>
        </p:txBody>
      </p:sp>
    </p:spTree>
    <p:extLst>
      <p:ext uri="{BB962C8B-B14F-4D97-AF65-F5344CB8AC3E}">
        <p14:creationId xmlns:p14="http://schemas.microsoft.com/office/powerpoint/2010/main" val="1047483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CRP is similar to CMAQ but do not require calculations to be completed for all projects such as deployment of alt fuel vehicles (fleets) and chargers</a:t>
            </a:r>
          </a:p>
          <a:p>
            <a:endParaRPr lang="en-US" dirty="0"/>
          </a:p>
          <a:p>
            <a:r>
              <a:rPr lang="en-US" dirty="0"/>
              <a:t>Allocations already set to urban areas but about 1M </a:t>
            </a:r>
            <a:r>
              <a:rPr lang="en-US"/>
              <a:t>to population areas &lt;5000</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rPr>
              <a:t>Development of a Carbon Reduction Strategy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rPr>
              <a:t>In consultation with MPOs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rPr>
              <a:t>Update every 4 years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1200" dirty="0">
                <a:solidFill>
                  <a:srgbClr val="44546A"/>
                </a:solidFill>
                <a:latin typeface="Calibri" panose="020F0502020204030204"/>
                <a:ea typeface="+mn-lt"/>
                <a:cs typeface="Calibri" panose="020F0502020204030204"/>
              </a:rPr>
              <a:t>Disbursement of Allocated Funds </a:t>
            </a:r>
            <a:endParaRPr kumimoji="0" lang="en-US" sz="1200" b="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rPr>
              <a:t>DOT will be conducting Outreach /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44546A"/>
                </a:solidFill>
                <a:latin typeface="Calibri" panose="020F0502020204030204"/>
                <a:ea typeface="+mn-lt"/>
                <a:cs typeface="Calibri" panose="020F0502020204030204"/>
              </a:rPr>
              <a:t>Will be asking MPO’s &amp; COGs to aid in prioritization</a:t>
            </a:r>
            <a:r>
              <a:rPr kumimoji="0" lang="en-US" sz="110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rPr>
              <a:t> </a:t>
            </a:r>
          </a:p>
          <a:p>
            <a:endParaRPr lang="en-US" dirty="0"/>
          </a:p>
        </p:txBody>
      </p:sp>
      <p:sp>
        <p:nvSpPr>
          <p:cNvPr id="4" name="Slide Number Placeholder 3"/>
          <p:cNvSpPr>
            <a:spLocks noGrp="1"/>
          </p:cNvSpPr>
          <p:nvPr>
            <p:ph type="sldNum" sz="quarter" idx="5"/>
          </p:nvPr>
        </p:nvSpPr>
        <p:spPr/>
        <p:txBody>
          <a:bodyPr/>
          <a:lstStyle/>
          <a:p>
            <a:fld id="{C592B4C5-A515-40BF-86D5-BA450E942526}" type="slidenum">
              <a:rPr lang="en-US" smtClean="0"/>
              <a:t>9</a:t>
            </a:fld>
            <a:endParaRPr lang="en-US"/>
          </a:p>
        </p:txBody>
      </p:sp>
    </p:spTree>
    <p:extLst>
      <p:ext uri="{BB962C8B-B14F-4D97-AF65-F5344CB8AC3E}">
        <p14:creationId xmlns:p14="http://schemas.microsoft.com/office/powerpoint/2010/main" val="2718389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a:solidFill>
                  <a:srgbClr val="000000"/>
                </a:solidFill>
                <a:effectLst/>
                <a:latin typeface="Arial" panose="020B0604020202020204" pitchFamily="34" charset="0"/>
              </a:rPr>
              <a:t>The </a:t>
            </a:r>
            <a:r>
              <a:rPr lang="en-US" sz="1200" b="0" i="0" u="sng">
                <a:solidFill>
                  <a:srgbClr val="0000FF"/>
                </a:solidFill>
                <a:effectLst/>
                <a:latin typeface="Arial" panose="020B0604020202020204" pitchFamily="34" charset="0"/>
                <a:hlinkClick r:id="rId3"/>
              </a:rPr>
              <a:t>Federal-aid Essentials for Local Public Agencies</a:t>
            </a:r>
            <a:r>
              <a:rPr lang="en-US" sz="1200" b="0" i="0">
                <a:solidFill>
                  <a:srgbClr val="000000"/>
                </a:solidFill>
                <a:effectLst/>
                <a:latin typeface="Arial" panose="020B0604020202020204" pitchFamily="34" charset="0"/>
              </a:rPr>
              <a:t> is a transportation resource designed to help local agency professionals navigate the Federal-aid Highway Program. Federal-aid Essentials is structured for busy agency staff who want further understanding of Federal-aid policies, procedures, and practices.</a:t>
            </a:r>
          </a:p>
          <a:p>
            <a:pPr algn="l"/>
            <a:r>
              <a:rPr lang="en-US" sz="1200" b="0" i="0">
                <a:solidFill>
                  <a:srgbClr val="000000"/>
                </a:solidFill>
                <a:effectLst/>
                <a:latin typeface="Arial" panose="020B0604020202020204" pitchFamily="34" charset="0"/>
              </a:rPr>
              <a:t>Topics include: Federal-aid Program Overview, Finance, Right-of-Way, Environment, Civil Rights, Project Development, and Project Construction and Contract Administration.</a:t>
            </a:r>
          </a:p>
          <a:p>
            <a:endParaRPr lang="en-US"/>
          </a:p>
        </p:txBody>
      </p:sp>
      <p:sp>
        <p:nvSpPr>
          <p:cNvPr id="4" name="Slide Number Placeholder 3"/>
          <p:cNvSpPr>
            <a:spLocks noGrp="1"/>
          </p:cNvSpPr>
          <p:nvPr>
            <p:ph type="sldNum" sz="quarter" idx="5"/>
          </p:nvPr>
        </p:nvSpPr>
        <p:spPr/>
        <p:txBody>
          <a:bodyPr/>
          <a:lstStyle/>
          <a:p>
            <a:fld id="{C592B4C5-A515-40BF-86D5-BA450E942526}" type="slidenum">
              <a:rPr lang="en-US" smtClean="0"/>
              <a:t>11</a:t>
            </a:fld>
            <a:endParaRPr lang="en-US"/>
          </a:p>
        </p:txBody>
      </p:sp>
    </p:spTree>
    <p:extLst>
      <p:ext uri="{BB962C8B-B14F-4D97-AF65-F5344CB8AC3E}">
        <p14:creationId xmlns:p14="http://schemas.microsoft.com/office/powerpoint/2010/main" val="3874681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18ACF-9DE7-EB4D-8446-AE8D9CF32BAA}"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043D0-1D88-F14F-8640-E8ED47B23401}" type="slidenum">
              <a:rPr lang="en-US" smtClean="0"/>
              <a:t>‹#›</a:t>
            </a:fld>
            <a:endParaRPr lang="en-US"/>
          </a:p>
        </p:txBody>
      </p:sp>
    </p:spTree>
    <p:extLst>
      <p:ext uri="{BB962C8B-B14F-4D97-AF65-F5344CB8AC3E}">
        <p14:creationId xmlns:p14="http://schemas.microsoft.com/office/powerpoint/2010/main" val="260212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9"/>
            <a:ext cx="10363200" cy="2387600"/>
          </a:xfrm>
        </p:spPr>
        <p:txBody>
          <a:bodyPr anchor="b"/>
          <a:lstStyle>
            <a:lvl1pPr algn="ctr">
              <a:defRPr sz="5823"/>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330"/>
            </a:lvl1pPr>
            <a:lvl2pPr marL="443740" indent="0" algn="ctr">
              <a:buNone/>
              <a:defRPr sz="1941"/>
            </a:lvl2pPr>
            <a:lvl3pPr marL="887478" indent="0" algn="ctr">
              <a:buNone/>
              <a:defRPr sz="1747"/>
            </a:lvl3pPr>
            <a:lvl4pPr marL="1331219" indent="0" algn="ctr">
              <a:buNone/>
              <a:defRPr sz="1553"/>
            </a:lvl4pPr>
            <a:lvl5pPr marL="1774958" indent="0" algn="ctr">
              <a:buNone/>
              <a:defRPr sz="1553"/>
            </a:lvl5pPr>
            <a:lvl6pPr marL="2218697" indent="0" algn="ctr">
              <a:buNone/>
              <a:defRPr sz="1553"/>
            </a:lvl6pPr>
            <a:lvl7pPr marL="2662436" indent="0" algn="ctr">
              <a:buNone/>
              <a:defRPr sz="1553"/>
            </a:lvl7pPr>
            <a:lvl8pPr marL="3106176" indent="0" algn="ctr">
              <a:buNone/>
              <a:defRPr sz="1553"/>
            </a:lvl8pPr>
            <a:lvl9pPr marL="3549915" indent="0" algn="ctr">
              <a:buNone/>
              <a:defRPr sz="1553"/>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A8D36C-F685-462F-A69D-150E31CC569B}" type="slidenum">
              <a:rPr lang="en-US" smtClean="0"/>
              <a:t>‹#›</a:t>
            </a:fld>
            <a:endParaRPr lang="en-US"/>
          </a:p>
        </p:txBody>
      </p:sp>
    </p:spTree>
    <p:extLst>
      <p:ext uri="{BB962C8B-B14F-4D97-AF65-F5344CB8AC3E}">
        <p14:creationId xmlns:p14="http://schemas.microsoft.com/office/powerpoint/2010/main" val="219586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A4014-EDED-4C13-9521-FA4022BF0A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92EC6F-F806-4A85-802A-7653A87554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7AFF74-4DEE-48BC-99E7-CDCD931AA059}"/>
              </a:ext>
            </a:extLst>
          </p:cNvPr>
          <p:cNvSpPr>
            <a:spLocks noGrp="1"/>
          </p:cNvSpPr>
          <p:nvPr>
            <p:ph type="dt" sz="half" idx="10"/>
          </p:nvPr>
        </p:nvSpPr>
        <p:spPr/>
        <p:txBody>
          <a:bodyPr/>
          <a:lstStyle/>
          <a:p>
            <a:fld id="{52C35AA1-2845-423C-BE24-0EBB74A7DE62}" type="datetimeFigureOut">
              <a:rPr lang="en-US" smtClean="0"/>
              <a:t>11/29/2022</a:t>
            </a:fld>
            <a:endParaRPr lang="en-US"/>
          </a:p>
        </p:txBody>
      </p:sp>
      <p:sp>
        <p:nvSpPr>
          <p:cNvPr id="5" name="Footer Placeholder 4">
            <a:extLst>
              <a:ext uri="{FF2B5EF4-FFF2-40B4-BE49-F238E27FC236}">
                <a16:creationId xmlns:a16="http://schemas.microsoft.com/office/drawing/2014/main" id="{92A52AFB-1CC1-4452-87E8-8B9A5F4558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1FF55-E7FF-4344-8D88-C7DBA7B36391}"/>
              </a:ext>
            </a:extLst>
          </p:cNvPr>
          <p:cNvSpPr>
            <a:spLocks noGrp="1"/>
          </p:cNvSpPr>
          <p:nvPr>
            <p:ph type="sldNum" sz="quarter" idx="12"/>
          </p:nvPr>
        </p:nvSpPr>
        <p:spPr/>
        <p:txBody>
          <a:bodyPr/>
          <a:lstStyle/>
          <a:p>
            <a:fld id="{A79B852F-30F3-4A70-9AB3-BADA70B3DDD6}" type="slidenum">
              <a:rPr lang="en-US" smtClean="0"/>
              <a:t>‹#›</a:t>
            </a:fld>
            <a:endParaRPr lang="en-US"/>
          </a:p>
        </p:txBody>
      </p:sp>
    </p:spTree>
    <p:extLst>
      <p:ext uri="{BB962C8B-B14F-4D97-AF65-F5344CB8AC3E}">
        <p14:creationId xmlns:p14="http://schemas.microsoft.com/office/powerpoint/2010/main" val="1368550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DA99-412A-4359-B72A-4F52AF3E0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051190-F3E2-4A12-88F7-FD0A57B3A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FF754-FE49-4B10-B127-A5A924550659}"/>
              </a:ext>
            </a:extLst>
          </p:cNvPr>
          <p:cNvSpPr>
            <a:spLocks noGrp="1"/>
          </p:cNvSpPr>
          <p:nvPr>
            <p:ph type="dt" sz="half" idx="10"/>
          </p:nvPr>
        </p:nvSpPr>
        <p:spPr/>
        <p:txBody>
          <a:bodyPr/>
          <a:lstStyle/>
          <a:p>
            <a:fld id="{52C35AA1-2845-423C-BE24-0EBB74A7DE62}" type="datetimeFigureOut">
              <a:rPr lang="en-US" smtClean="0"/>
              <a:t>11/29/2022</a:t>
            </a:fld>
            <a:endParaRPr lang="en-US"/>
          </a:p>
        </p:txBody>
      </p:sp>
      <p:sp>
        <p:nvSpPr>
          <p:cNvPr id="5" name="Footer Placeholder 4">
            <a:extLst>
              <a:ext uri="{FF2B5EF4-FFF2-40B4-BE49-F238E27FC236}">
                <a16:creationId xmlns:a16="http://schemas.microsoft.com/office/drawing/2014/main" id="{DC215ACC-9864-4086-BBD0-41448CA2D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3FAAE-9211-4FB0-9B6D-1B50E1A860EA}"/>
              </a:ext>
            </a:extLst>
          </p:cNvPr>
          <p:cNvSpPr>
            <a:spLocks noGrp="1"/>
          </p:cNvSpPr>
          <p:nvPr>
            <p:ph type="sldNum" sz="quarter" idx="12"/>
          </p:nvPr>
        </p:nvSpPr>
        <p:spPr/>
        <p:txBody>
          <a:bodyPr/>
          <a:lstStyle/>
          <a:p>
            <a:fld id="{A79B852F-30F3-4A70-9AB3-BADA70B3DDD6}" type="slidenum">
              <a:rPr lang="en-US" smtClean="0"/>
              <a:t>‹#›</a:t>
            </a:fld>
            <a:endParaRPr lang="en-US"/>
          </a:p>
        </p:txBody>
      </p:sp>
    </p:spTree>
    <p:extLst>
      <p:ext uri="{BB962C8B-B14F-4D97-AF65-F5344CB8AC3E}">
        <p14:creationId xmlns:p14="http://schemas.microsoft.com/office/powerpoint/2010/main" val="1373338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B6B4-2037-444C-95F8-15C0AF090A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C2942A-C5FC-4AD2-8568-B7105A67DF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2F5FEB-F37A-4F37-A6FA-E49CBA7D2BAF}"/>
              </a:ext>
            </a:extLst>
          </p:cNvPr>
          <p:cNvSpPr>
            <a:spLocks noGrp="1"/>
          </p:cNvSpPr>
          <p:nvPr>
            <p:ph type="dt" sz="half" idx="10"/>
          </p:nvPr>
        </p:nvSpPr>
        <p:spPr/>
        <p:txBody>
          <a:bodyPr/>
          <a:lstStyle/>
          <a:p>
            <a:fld id="{52C35AA1-2845-423C-BE24-0EBB74A7DE62}" type="datetimeFigureOut">
              <a:rPr lang="en-US" smtClean="0"/>
              <a:t>11/29/2022</a:t>
            </a:fld>
            <a:endParaRPr lang="en-US"/>
          </a:p>
        </p:txBody>
      </p:sp>
      <p:sp>
        <p:nvSpPr>
          <p:cNvPr id="5" name="Footer Placeholder 4">
            <a:extLst>
              <a:ext uri="{FF2B5EF4-FFF2-40B4-BE49-F238E27FC236}">
                <a16:creationId xmlns:a16="http://schemas.microsoft.com/office/drawing/2014/main" id="{7786322D-A564-4B23-9E93-14F08F176F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E5927-F20A-4D4D-B5CD-8BB107F48238}"/>
              </a:ext>
            </a:extLst>
          </p:cNvPr>
          <p:cNvSpPr>
            <a:spLocks noGrp="1"/>
          </p:cNvSpPr>
          <p:nvPr>
            <p:ph type="sldNum" sz="quarter" idx="12"/>
          </p:nvPr>
        </p:nvSpPr>
        <p:spPr/>
        <p:txBody>
          <a:bodyPr/>
          <a:lstStyle/>
          <a:p>
            <a:fld id="{A79B852F-30F3-4A70-9AB3-BADA70B3DDD6}" type="slidenum">
              <a:rPr lang="en-US" smtClean="0"/>
              <a:t>‹#›</a:t>
            </a:fld>
            <a:endParaRPr lang="en-US"/>
          </a:p>
        </p:txBody>
      </p:sp>
    </p:spTree>
    <p:extLst>
      <p:ext uri="{BB962C8B-B14F-4D97-AF65-F5344CB8AC3E}">
        <p14:creationId xmlns:p14="http://schemas.microsoft.com/office/powerpoint/2010/main" val="1009035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3C65-A482-40B7-8644-9A82825FB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12D902-1596-4DCC-9236-EA3811F30E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B9DB23-9DFA-48D4-95BF-C455048123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6354B-16F9-4A43-A0D4-8F312E1399CD}"/>
              </a:ext>
            </a:extLst>
          </p:cNvPr>
          <p:cNvSpPr>
            <a:spLocks noGrp="1"/>
          </p:cNvSpPr>
          <p:nvPr>
            <p:ph type="dt" sz="half" idx="10"/>
          </p:nvPr>
        </p:nvSpPr>
        <p:spPr/>
        <p:txBody>
          <a:bodyPr/>
          <a:lstStyle/>
          <a:p>
            <a:fld id="{52C35AA1-2845-423C-BE24-0EBB74A7DE62}" type="datetimeFigureOut">
              <a:rPr lang="en-US" smtClean="0"/>
              <a:t>11/29/2022</a:t>
            </a:fld>
            <a:endParaRPr lang="en-US"/>
          </a:p>
        </p:txBody>
      </p:sp>
      <p:sp>
        <p:nvSpPr>
          <p:cNvPr id="6" name="Footer Placeholder 5">
            <a:extLst>
              <a:ext uri="{FF2B5EF4-FFF2-40B4-BE49-F238E27FC236}">
                <a16:creationId xmlns:a16="http://schemas.microsoft.com/office/drawing/2014/main" id="{5D76E854-1469-41C7-82B6-BE989865A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A202F-48C5-433F-ADBF-8D17D99EA389}"/>
              </a:ext>
            </a:extLst>
          </p:cNvPr>
          <p:cNvSpPr>
            <a:spLocks noGrp="1"/>
          </p:cNvSpPr>
          <p:nvPr>
            <p:ph type="sldNum" sz="quarter" idx="12"/>
          </p:nvPr>
        </p:nvSpPr>
        <p:spPr/>
        <p:txBody>
          <a:bodyPr/>
          <a:lstStyle/>
          <a:p>
            <a:fld id="{A79B852F-30F3-4A70-9AB3-BADA70B3DDD6}" type="slidenum">
              <a:rPr lang="en-US" smtClean="0"/>
              <a:t>‹#›</a:t>
            </a:fld>
            <a:endParaRPr lang="en-US"/>
          </a:p>
        </p:txBody>
      </p:sp>
    </p:spTree>
    <p:extLst>
      <p:ext uri="{BB962C8B-B14F-4D97-AF65-F5344CB8AC3E}">
        <p14:creationId xmlns:p14="http://schemas.microsoft.com/office/powerpoint/2010/main" val="4254491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11430-2322-43EF-B1A8-AB6837AB7D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879806-E055-4291-8D18-BF34D942D3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B88C79-7D0D-4003-AA04-7727CD894B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1E067E-EBB5-4C11-822C-0AE77CB8E7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BC4B93-9F82-463C-AB84-1D463526BF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5EF2D3-3A79-4AC7-9525-5AFDA3A238E4}"/>
              </a:ext>
            </a:extLst>
          </p:cNvPr>
          <p:cNvSpPr>
            <a:spLocks noGrp="1"/>
          </p:cNvSpPr>
          <p:nvPr>
            <p:ph type="dt" sz="half" idx="10"/>
          </p:nvPr>
        </p:nvSpPr>
        <p:spPr/>
        <p:txBody>
          <a:bodyPr/>
          <a:lstStyle/>
          <a:p>
            <a:fld id="{52C35AA1-2845-423C-BE24-0EBB74A7DE62}" type="datetimeFigureOut">
              <a:rPr lang="en-US" smtClean="0"/>
              <a:t>11/29/2022</a:t>
            </a:fld>
            <a:endParaRPr lang="en-US"/>
          </a:p>
        </p:txBody>
      </p:sp>
      <p:sp>
        <p:nvSpPr>
          <p:cNvPr id="8" name="Footer Placeholder 7">
            <a:extLst>
              <a:ext uri="{FF2B5EF4-FFF2-40B4-BE49-F238E27FC236}">
                <a16:creationId xmlns:a16="http://schemas.microsoft.com/office/drawing/2014/main" id="{05900B6D-AECF-4C08-9FC2-6E2DDC6089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70A615-8E38-428D-B97E-4CA5B7761007}"/>
              </a:ext>
            </a:extLst>
          </p:cNvPr>
          <p:cNvSpPr>
            <a:spLocks noGrp="1"/>
          </p:cNvSpPr>
          <p:nvPr>
            <p:ph type="sldNum" sz="quarter" idx="12"/>
          </p:nvPr>
        </p:nvSpPr>
        <p:spPr/>
        <p:txBody>
          <a:bodyPr/>
          <a:lstStyle/>
          <a:p>
            <a:fld id="{A79B852F-30F3-4A70-9AB3-BADA70B3DDD6}" type="slidenum">
              <a:rPr lang="en-US" smtClean="0"/>
              <a:t>‹#›</a:t>
            </a:fld>
            <a:endParaRPr lang="en-US"/>
          </a:p>
        </p:txBody>
      </p:sp>
    </p:spTree>
    <p:extLst>
      <p:ext uri="{BB962C8B-B14F-4D97-AF65-F5344CB8AC3E}">
        <p14:creationId xmlns:p14="http://schemas.microsoft.com/office/powerpoint/2010/main" val="3324935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A1EA-B392-4C42-AB51-84C58A9C45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D49CCC-9A7A-4B30-BAD6-B9DF6195FF0B}"/>
              </a:ext>
            </a:extLst>
          </p:cNvPr>
          <p:cNvSpPr>
            <a:spLocks noGrp="1"/>
          </p:cNvSpPr>
          <p:nvPr>
            <p:ph type="dt" sz="half" idx="10"/>
          </p:nvPr>
        </p:nvSpPr>
        <p:spPr/>
        <p:txBody>
          <a:bodyPr/>
          <a:lstStyle/>
          <a:p>
            <a:fld id="{52C35AA1-2845-423C-BE24-0EBB74A7DE62}" type="datetimeFigureOut">
              <a:rPr lang="en-US" smtClean="0"/>
              <a:t>11/29/2022</a:t>
            </a:fld>
            <a:endParaRPr lang="en-US"/>
          </a:p>
        </p:txBody>
      </p:sp>
      <p:sp>
        <p:nvSpPr>
          <p:cNvPr id="4" name="Footer Placeholder 3">
            <a:extLst>
              <a:ext uri="{FF2B5EF4-FFF2-40B4-BE49-F238E27FC236}">
                <a16:creationId xmlns:a16="http://schemas.microsoft.com/office/drawing/2014/main" id="{9A729C60-1620-4E6F-9F3D-976FE324C5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B6BA81-4DFE-47E2-A5F4-D5F46ACA5DB8}"/>
              </a:ext>
            </a:extLst>
          </p:cNvPr>
          <p:cNvSpPr>
            <a:spLocks noGrp="1"/>
          </p:cNvSpPr>
          <p:nvPr>
            <p:ph type="sldNum" sz="quarter" idx="12"/>
          </p:nvPr>
        </p:nvSpPr>
        <p:spPr/>
        <p:txBody>
          <a:bodyPr/>
          <a:lstStyle/>
          <a:p>
            <a:fld id="{A79B852F-30F3-4A70-9AB3-BADA70B3DDD6}" type="slidenum">
              <a:rPr lang="en-US" smtClean="0"/>
              <a:t>‹#›</a:t>
            </a:fld>
            <a:endParaRPr lang="en-US"/>
          </a:p>
        </p:txBody>
      </p:sp>
    </p:spTree>
    <p:extLst>
      <p:ext uri="{BB962C8B-B14F-4D97-AF65-F5344CB8AC3E}">
        <p14:creationId xmlns:p14="http://schemas.microsoft.com/office/powerpoint/2010/main" val="3282911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57E0B-EBE8-4F9E-BC29-673BDD8D028F}"/>
              </a:ext>
            </a:extLst>
          </p:cNvPr>
          <p:cNvSpPr>
            <a:spLocks noGrp="1"/>
          </p:cNvSpPr>
          <p:nvPr>
            <p:ph type="dt" sz="half" idx="10"/>
          </p:nvPr>
        </p:nvSpPr>
        <p:spPr/>
        <p:txBody>
          <a:bodyPr/>
          <a:lstStyle/>
          <a:p>
            <a:fld id="{52C35AA1-2845-423C-BE24-0EBB74A7DE62}" type="datetimeFigureOut">
              <a:rPr lang="en-US" smtClean="0"/>
              <a:t>11/29/2022</a:t>
            </a:fld>
            <a:endParaRPr lang="en-US"/>
          </a:p>
        </p:txBody>
      </p:sp>
      <p:sp>
        <p:nvSpPr>
          <p:cNvPr id="3" name="Footer Placeholder 2">
            <a:extLst>
              <a:ext uri="{FF2B5EF4-FFF2-40B4-BE49-F238E27FC236}">
                <a16:creationId xmlns:a16="http://schemas.microsoft.com/office/drawing/2014/main" id="{D9E167AF-54A5-44C0-9F71-69F10EB678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26345D-896D-4D6D-847F-700BBE3BE1D3}"/>
              </a:ext>
            </a:extLst>
          </p:cNvPr>
          <p:cNvSpPr>
            <a:spLocks noGrp="1"/>
          </p:cNvSpPr>
          <p:nvPr>
            <p:ph type="sldNum" sz="quarter" idx="12"/>
          </p:nvPr>
        </p:nvSpPr>
        <p:spPr/>
        <p:txBody>
          <a:bodyPr/>
          <a:lstStyle/>
          <a:p>
            <a:fld id="{A79B852F-30F3-4A70-9AB3-BADA70B3DDD6}" type="slidenum">
              <a:rPr lang="en-US" smtClean="0"/>
              <a:t>‹#›</a:t>
            </a:fld>
            <a:endParaRPr lang="en-US"/>
          </a:p>
        </p:txBody>
      </p:sp>
    </p:spTree>
    <p:extLst>
      <p:ext uri="{BB962C8B-B14F-4D97-AF65-F5344CB8AC3E}">
        <p14:creationId xmlns:p14="http://schemas.microsoft.com/office/powerpoint/2010/main" val="1407849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FC6A-486A-4E28-B80D-2913EDB63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55E844-A694-4373-B388-1406ACCE7E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EE6D90-5009-4D1D-8103-636F16511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EC782C-92C6-413F-9279-93EF0C4635F9}"/>
              </a:ext>
            </a:extLst>
          </p:cNvPr>
          <p:cNvSpPr>
            <a:spLocks noGrp="1"/>
          </p:cNvSpPr>
          <p:nvPr>
            <p:ph type="dt" sz="half" idx="10"/>
          </p:nvPr>
        </p:nvSpPr>
        <p:spPr/>
        <p:txBody>
          <a:bodyPr/>
          <a:lstStyle/>
          <a:p>
            <a:fld id="{52C35AA1-2845-423C-BE24-0EBB74A7DE62}" type="datetimeFigureOut">
              <a:rPr lang="en-US" smtClean="0"/>
              <a:t>11/29/2022</a:t>
            </a:fld>
            <a:endParaRPr lang="en-US"/>
          </a:p>
        </p:txBody>
      </p:sp>
      <p:sp>
        <p:nvSpPr>
          <p:cNvPr id="6" name="Footer Placeholder 5">
            <a:extLst>
              <a:ext uri="{FF2B5EF4-FFF2-40B4-BE49-F238E27FC236}">
                <a16:creationId xmlns:a16="http://schemas.microsoft.com/office/drawing/2014/main" id="{8C698022-FB88-4696-9183-EDD7176442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BC6C7-008E-4886-AA55-512872CA7565}"/>
              </a:ext>
            </a:extLst>
          </p:cNvPr>
          <p:cNvSpPr>
            <a:spLocks noGrp="1"/>
          </p:cNvSpPr>
          <p:nvPr>
            <p:ph type="sldNum" sz="quarter" idx="12"/>
          </p:nvPr>
        </p:nvSpPr>
        <p:spPr/>
        <p:txBody>
          <a:bodyPr/>
          <a:lstStyle/>
          <a:p>
            <a:fld id="{A79B852F-30F3-4A70-9AB3-BADA70B3DDD6}" type="slidenum">
              <a:rPr lang="en-US" smtClean="0"/>
              <a:t>‹#›</a:t>
            </a:fld>
            <a:endParaRPr lang="en-US"/>
          </a:p>
        </p:txBody>
      </p:sp>
    </p:spTree>
    <p:extLst>
      <p:ext uri="{BB962C8B-B14F-4D97-AF65-F5344CB8AC3E}">
        <p14:creationId xmlns:p14="http://schemas.microsoft.com/office/powerpoint/2010/main" val="617298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E44A5-A7BD-42A7-9796-38F537C60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C35773-1348-4522-A8D4-86F5107A5D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C258F2-0DF0-40A2-A83B-A0A77BF58D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61589-0301-4C52-90A1-7016DA338581}"/>
              </a:ext>
            </a:extLst>
          </p:cNvPr>
          <p:cNvSpPr>
            <a:spLocks noGrp="1"/>
          </p:cNvSpPr>
          <p:nvPr>
            <p:ph type="dt" sz="half" idx="10"/>
          </p:nvPr>
        </p:nvSpPr>
        <p:spPr/>
        <p:txBody>
          <a:bodyPr/>
          <a:lstStyle/>
          <a:p>
            <a:fld id="{52C35AA1-2845-423C-BE24-0EBB74A7DE62}" type="datetimeFigureOut">
              <a:rPr lang="en-US" smtClean="0"/>
              <a:t>11/29/2022</a:t>
            </a:fld>
            <a:endParaRPr lang="en-US"/>
          </a:p>
        </p:txBody>
      </p:sp>
      <p:sp>
        <p:nvSpPr>
          <p:cNvPr id="6" name="Footer Placeholder 5">
            <a:extLst>
              <a:ext uri="{FF2B5EF4-FFF2-40B4-BE49-F238E27FC236}">
                <a16:creationId xmlns:a16="http://schemas.microsoft.com/office/drawing/2014/main" id="{1C3638FD-7F79-42CE-9C4D-C5EE54DDA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30EDD-9388-4C28-BB7E-8BAF511475A9}"/>
              </a:ext>
            </a:extLst>
          </p:cNvPr>
          <p:cNvSpPr>
            <a:spLocks noGrp="1"/>
          </p:cNvSpPr>
          <p:nvPr>
            <p:ph type="sldNum" sz="quarter" idx="12"/>
          </p:nvPr>
        </p:nvSpPr>
        <p:spPr/>
        <p:txBody>
          <a:bodyPr/>
          <a:lstStyle/>
          <a:p>
            <a:fld id="{A79B852F-30F3-4A70-9AB3-BADA70B3DDD6}" type="slidenum">
              <a:rPr lang="en-US" smtClean="0"/>
              <a:t>‹#›</a:t>
            </a:fld>
            <a:endParaRPr lang="en-US"/>
          </a:p>
        </p:txBody>
      </p:sp>
    </p:spTree>
    <p:extLst>
      <p:ext uri="{BB962C8B-B14F-4D97-AF65-F5344CB8AC3E}">
        <p14:creationId xmlns:p14="http://schemas.microsoft.com/office/powerpoint/2010/main" val="38055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18ACF-9DE7-EB4D-8446-AE8D9CF32BAA}"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043D0-1D88-F14F-8640-E8ED47B23401}" type="slidenum">
              <a:rPr lang="en-US" smtClean="0"/>
              <a:t>‹#›</a:t>
            </a:fld>
            <a:endParaRPr lang="en-US"/>
          </a:p>
        </p:txBody>
      </p:sp>
    </p:spTree>
    <p:extLst>
      <p:ext uri="{BB962C8B-B14F-4D97-AF65-F5344CB8AC3E}">
        <p14:creationId xmlns:p14="http://schemas.microsoft.com/office/powerpoint/2010/main" val="2868891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F3F5-79FA-4B4B-8226-7909379B01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DE17C1-61DC-448C-91BC-F767326FAB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D4456-54DF-4B96-9A45-66F017CED963}"/>
              </a:ext>
            </a:extLst>
          </p:cNvPr>
          <p:cNvSpPr>
            <a:spLocks noGrp="1"/>
          </p:cNvSpPr>
          <p:nvPr>
            <p:ph type="dt" sz="half" idx="10"/>
          </p:nvPr>
        </p:nvSpPr>
        <p:spPr/>
        <p:txBody>
          <a:bodyPr/>
          <a:lstStyle/>
          <a:p>
            <a:fld id="{52C35AA1-2845-423C-BE24-0EBB74A7DE62}" type="datetimeFigureOut">
              <a:rPr lang="en-US" smtClean="0"/>
              <a:t>11/29/2022</a:t>
            </a:fld>
            <a:endParaRPr lang="en-US"/>
          </a:p>
        </p:txBody>
      </p:sp>
      <p:sp>
        <p:nvSpPr>
          <p:cNvPr id="5" name="Footer Placeholder 4">
            <a:extLst>
              <a:ext uri="{FF2B5EF4-FFF2-40B4-BE49-F238E27FC236}">
                <a16:creationId xmlns:a16="http://schemas.microsoft.com/office/drawing/2014/main" id="{3314785A-941E-4B67-8B59-0CF353467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009D4-225C-472E-A9E7-73519E1DE423}"/>
              </a:ext>
            </a:extLst>
          </p:cNvPr>
          <p:cNvSpPr>
            <a:spLocks noGrp="1"/>
          </p:cNvSpPr>
          <p:nvPr>
            <p:ph type="sldNum" sz="quarter" idx="12"/>
          </p:nvPr>
        </p:nvSpPr>
        <p:spPr/>
        <p:txBody>
          <a:bodyPr/>
          <a:lstStyle/>
          <a:p>
            <a:fld id="{A79B852F-30F3-4A70-9AB3-BADA70B3DDD6}" type="slidenum">
              <a:rPr lang="en-US" smtClean="0"/>
              <a:t>‹#›</a:t>
            </a:fld>
            <a:endParaRPr lang="en-US"/>
          </a:p>
        </p:txBody>
      </p:sp>
    </p:spTree>
    <p:extLst>
      <p:ext uri="{BB962C8B-B14F-4D97-AF65-F5344CB8AC3E}">
        <p14:creationId xmlns:p14="http://schemas.microsoft.com/office/powerpoint/2010/main" val="3372702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1A2B1-05BA-42CC-BCB8-120BE1AA70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FD468E-B466-44AE-A9F7-3C479915B3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7A0AC-B264-426B-95A1-3B82D0DC081D}"/>
              </a:ext>
            </a:extLst>
          </p:cNvPr>
          <p:cNvSpPr>
            <a:spLocks noGrp="1"/>
          </p:cNvSpPr>
          <p:nvPr>
            <p:ph type="dt" sz="half" idx="10"/>
          </p:nvPr>
        </p:nvSpPr>
        <p:spPr/>
        <p:txBody>
          <a:bodyPr/>
          <a:lstStyle/>
          <a:p>
            <a:fld id="{52C35AA1-2845-423C-BE24-0EBB74A7DE62}" type="datetimeFigureOut">
              <a:rPr lang="en-US" smtClean="0"/>
              <a:t>11/29/2022</a:t>
            </a:fld>
            <a:endParaRPr lang="en-US"/>
          </a:p>
        </p:txBody>
      </p:sp>
      <p:sp>
        <p:nvSpPr>
          <p:cNvPr id="5" name="Footer Placeholder 4">
            <a:extLst>
              <a:ext uri="{FF2B5EF4-FFF2-40B4-BE49-F238E27FC236}">
                <a16:creationId xmlns:a16="http://schemas.microsoft.com/office/drawing/2014/main" id="{6C47D7EB-FA5F-4153-8CB8-F1CBBC251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D3F92A-7C76-41A3-AB59-A0E4DF751CE4}"/>
              </a:ext>
            </a:extLst>
          </p:cNvPr>
          <p:cNvSpPr>
            <a:spLocks noGrp="1"/>
          </p:cNvSpPr>
          <p:nvPr>
            <p:ph type="sldNum" sz="quarter" idx="12"/>
          </p:nvPr>
        </p:nvSpPr>
        <p:spPr/>
        <p:txBody>
          <a:bodyPr/>
          <a:lstStyle/>
          <a:p>
            <a:fld id="{A79B852F-30F3-4A70-9AB3-BADA70B3DDD6}" type="slidenum">
              <a:rPr lang="en-US" smtClean="0"/>
              <a:t>‹#›</a:t>
            </a:fld>
            <a:endParaRPr lang="en-US"/>
          </a:p>
        </p:txBody>
      </p:sp>
    </p:spTree>
    <p:extLst>
      <p:ext uri="{BB962C8B-B14F-4D97-AF65-F5344CB8AC3E}">
        <p14:creationId xmlns:p14="http://schemas.microsoft.com/office/powerpoint/2010/main" val="786359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Rectangle 9"/>
          <p:cNvSpPr/>
          <p:nvPr userDrawn="1"/>
        </p:nvSpPr>
        <p:spPr>
          <a:xfrm>
            <a:off x="0" y="0"/>
            <a:ext cx="12192000" cy="6306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002A7E"/>
              </a:solidFill>
            </a:endParaRPr>
          </a:p>
        </p:txBody>
      </p:sp>
      <p:sp>
        <p:nvSpPr>
          <p:cNvPr id="16" name="Title 1"/>
          <p:cNvSpPr>
            <a:spLocks noGrp="1"/>
          </p:cNvSpPr>
          <p:nvPr>
            <p:ph type="title"/>
          </p:nvPr>
        </p:nvSpPr>
        <p:spPr>
          <a:xfrm>
            <a:off x="0" y="20344"/>
            <a:ext cx="12192000" cy="610304"/>
          </a:xfrm>
          <a:prstGeom prst="rect">
            <a:avLst/>
          </a:prstGeom>
        </p:spPr>
        <p:txBody>
          <a:bodyPr/>
          <a:lstStyle>
            <a:lvl1pPr>
              <a:defRPr sz="3200" baseline="0">
                <a:solidFill>
                  <a:schemeClr val="bg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Master title style</a:t>
            </a:r>
          </a:p>
        </p:txBody>
      </p:sp>
      <p:sp>
        <p:nvSpPr>
          <p:cNvPr id="23" name="Content Placeholder 2"/>
          <p:cNvSpPr>
            <a:spLocks noGrp="1"/>
          </p:cNvSpPr>
          <p:nvPr userDrawn="1">
            <p:ph idx="1"/>
          </p:nvPr>
        </p:nvSpPr>
        <p:spPr>
          <a:xfrm>
            <a:off x="812800" y="1447800"/>
            <a:ext cx="10972800" cy="3733800"/>
          </a:xfrm>
          <a:prstGeom prst="rect">
            <a:avLst/>
          </a:prstGeom>
        </p:spPr>
        <p:txBody>
          <a:bodyPr/>
          <a:lstStyle/>
          <a:p>
            <a:pPr lvl="0" eaLnBrk="1" hangingPunct="1">
              <a:buFont typeface="Arial" pitchFamily="34" charset="0"/>
              <a:buNone/>
            </a:pPr>
            <a:r>
              <a:rPr lang="en-US" baseline="30000">
                <a:solidFill>
                  <a:schemeClr val="bg1"/>
                </a:solidFill>
                <a:latin typeface="Berkeley-Medium"/>
              </a:rPr>
              <a:t>Click to edit Master text styles</a:t>
            </a:r>
          </a:p>
          <a:p>
            <a:pPr lvl="1" eaLnBrk="1" hangingPunct="1">
              <a:buFont typeface="Arial" pitchFamily="34" charset="0"/>
              <a:buNone/>
            </a:pPr>
            <a:r>
              <a:rPr lang="en-US" baseline="30000">
                <a:solidFill>
                  <a:schemeClr val="bg1"/>
                </a:solidFill>
                <a:latin typeface="Berkeley-Medium"/>
              </a:rPr>
              <a:t>Second level</a:t>
            </a:r>
          </a:p>
          <a:p>
            <a:pPr lvl="2" eaLnBrk="1" hangingPunct="1">
              <a:buFont typeface="Arial" pitchFamily="34" charset="0"/>
              <a:buNone/>
            </a:pPr>
            <a:r>
              <a:rPr lang="en-US" baseline="30000">
                <a:solidFill>
                  <a:schemeClr val="bg1"/>
                </a:solidFill>
                <a:latin typeface="Berkeley-Medium"/>
              </a:rPr>
              <a:t>Third level</a:t>
            </a:r>
          </a:p>
          <a:p>
            <a:pPr lvl="3" eaLnBrk="1" hangingPunct="1">
              <a:buFont typeface="Arial" pitchFamily="34" charset="0"/>
              <a:buNone/>
            </a:pPr>
            <a:r>
              <a:rPr lang="en-US" baseline="30000">
                <a:solidFill>
                  <a:schemeClr val="bg1"/>
                </a:solidFill>
                <a:latin typeface="Berkeley-Medium"/>
              </a:rPr>
              <a:t>Fourth level</a:t>
            </a:r>
          </a:p>
          <a:p>
            <a:pPr lvl="4" eaLnBrk="1" hangingPunct="1">
              <a:buFont typeface="Arial" pitchFamily="34" charset="0"/>
              <a:buNone/>
            </a:pPr>
            <a:r>
              <a:rPr lang="en-US" baseline="30000">
                <a:solidFill>
                  <a:schemeClr val="bg1"/>
                </a:solidFill>
                <a:latin typeface="Berkeley-Medium"/>
              </a:rPr>
              <a:t>Fifth level</a:t>
            </a:r>
          </a:p>
        </p:txBody>
      </p:sp>
      <p:sp>
        <p:nvSpPr>
          <p:cNvPr id="13" name="Rectangle 12"/>
          <p:cNvSpPr/>
          <p:nvPr userDrawn="1"/>
        </p:nvSpPr>
        <p:spPr>
          <a:xfrm>
            <a:off x="0" y="6477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2A7E"/>
              </a:solidFill>
            </a:endParaRPr>
          </a:p>
        </p:txBody>
      </p:sp>
      <p:sp>
        <p:nvSpPr>
          <p:cNvPr id="17" name="Rectangle 16"/>
          <p:cNvSpPr/>
          <p:nvPr userDrawn="1"/>
        </p:nvSpPr>
        <p:spPr bwMode="auto">
          <a:xfrm>
            <a:off x="0" y="6409938"/>
            <a:ext cx="12192000"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002A7E"/>
              </a:solidFill>
            </a:endParaRPr>
          </a:p>
        </p:txBody>
      </p:sp>
      <p:sp>
        <p:nvSpPr>
          <p:cNvPr id="18" name="TextBox 35"/>
          <p:cNvSpPr txBox="1">
            <a:spLocks noChangeArrowheads="1"/>
          </p:cNvSpPr>
          <p:nvPr userDrawn="1"/>
        </p:nvSpPr>
        <p:spPr bwMode="auto">
          <a:xfrm>
            <a:off x="762004" y="6534156"/>
            <a:ext cx="10494433" cy="219291"/>
          </a:xfrm>
          <a:prstGeom prst="rect">
            <a:avLst/>
          </a:prstGeom>
          <a:noFill/>
          <a:ln w="9525">
            <a:noFill/>
            <a:miter lim="800000"/>
            <a:headEnd/>
            <a:tailEnd/>
          </a:ln>
        </p:spPr>
        <p:txBody>
          <a:bodyPr>
            <a:spAutoFit/>
          </a:bodyPr>
          <a:lstStyle/>
          <a:p>
            <a:r>
              <a:rPr lang="en-US" sz="825">
                <a:solidFill>
                  <a:srgbClr val="000000"/>
                </a:solidFill>
              </a:rPr>
              <a:t>Connecticut Department of ENERGY &amp; ENVIRONMENTAL PROTECTION</a:t>
            </a:r>
          </a:p>
        </p:txBody>
      </p:sp>
      <p:pic>
        <p:nvPicPr>
          <p:cNvPr id="24" name="Picture 7" descr="DEEPLogoRectangleCOLOR755px337px300dpi.gif"/>
          <p:cNvPicPr>
            <a:picLocks noChangeAspect="1"/>
          </p:cNvPicPr>
          <p:nvPr userDrawn="1"/>
        </p:nvPicPr>
        <p:blipFill>
          <a:blip r:embed="rId2" cstate="email">
            <a:extLst>
              <a:ext uri="{28A0092B-C50C-407E-A947-70E740481C1C}">
                <a14:useLocalDpi xmlns:a14="http://schemas.microsoft.com/office/drawing/2010/main"/>
              </a:ext>
            </a:extLst>
          </a:blip>
          <a:srcRect r="64532"/>
          <a:stretch>
            <a:fillRect/>
          </a:stretch>
        </p:blipFill>
        <p:spPr bwMode="auto">
          <a:xfrm>
            <a:off x="181055" y="6291604"/>
            <a:ext cx="580948" cy="548640"/>
          </a:xfrm>
          <a:prstGeom prst="rect">
            <a:avLst/>
          </a:prstGeom>
          <a:noFill/>
          <a:ln w="9525">
            <a:noFill/>
            <a:miter lim="800000"/>
            <a:headEnd/>
            <a:tailEnd/>
          </a:ln>
        </p:spPr>
      </p:pic>
      <p:sp>
        <p:nvSpPr>
          <p:cNvPr id="2" name="Slide Number Placeholder 1"/>
          <p:cNvSpPr>
            <a:spLocks noGrp="1"/>
          </p:cNvSpPr>
          <p:nvPr>
            <p:ph type="sldNum" sz="quarter" idx="10"/>
          </p:nvPr>
        </p:nvSpPr>
        <p:spPr>
          <a:xfrm>
            <a:off x="9448800" y="6492880"/>
            <a:ext cx="2743200" cy="365125"/>
          </a:xfrm>
          <a:prstGeom prst="rect">
            <a:avLst/>
          </a:prstGeom>
        </p:spPr>
        <p:txBody>
          <a:bodyPr/>
          <a:lstStyle/>
          <a:p>
            <a:fld id="{16D9ECB2-BBD9-4C6D-93EC-041CCA9F24C7}" type="slidenum">
              <a:rPr lang="en-US" smtClean="0">
                <a:solidFill>
                  <a:srgbClr val="3D6B9D">
                    <a:lumMod val="75000"/>
                  </a:srgbClr>
                </a:solidFill>
              </a:rPr>
              <a:pPr/>
              <a:t>‹#›</a:t>
            </a:fld>
            <a:endParaRPr lang="en-US">
              <a:solidFill>
                <a:srgbClr val="3D6B9D">
                  <a:lumMod val="75000"/>
                </a:srgbClr>
              </a:solidFill>
            </a:endParaRPr>
          </a:p>
        </p:txBody>
      </p:sp>
    </p:spTree>
    <p:extLst>
      <p:ext uri="{BB962C8B-B14F-4D97-AF65-F5344CB8AC3E}">
        <p14:creationId xmlns:p14="http://schemas.microsoft.com/office/powerpoint/2010/main" val="379136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018ACF-9DE7-EB4D-8446-AE8D9CF32BAA}"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043D0-1D88-F14F-8640-E8ED47B23401}" type="slidenum">
              <a:rPr lang="en-US" smtClean="0"/>
              <a:t>‹#›</a:t>
            </a:fld>
            <a:endParaRPr lang="en-US"/>
          </a:p>
        </p:txBody>
      </p:sp>
    </p:spTree>
    <p:extLst>
      <p:ext uri="{BB962C8B-B14F-4D97-AF65-F5344CB8AC3E}">
        <p14:creationId xmlns:p14="http://schemas.microsoft.com/office/powerpoint/2010/main" val="7024039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6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18ACF-9DE7-EB4D-8446-AE8D9CF32BAA}"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043D0-1D88-F14F-8640-E8ED47B23401}" type="slidenum">
              <a:rPr lang="en-US" smtClean="0"/>
              <a:t>‹#›</a:t>
            </a:fld>
            <a:endParaRPr lang="en-US"/>
          </a:p>
        </p:txBody>
      </p:sp>
    </p:spTree>
    <p:extLst>
      <p:ext uri="{BB962C8B-B14F-4D97-AF65-F5344CB8AC3E}">
        <p14:creationId xmlns:p14="http://schemas.microsoft.com/office/powerpoint/2010/main" val="289670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 y="0"/>
            <a:ext cx="12191999" cy="6858000"/>
          </a:xfrm>
          <a:prstGeom prst="rect">
            <a:avLst/>
          </a:prstGeom>
        </p:spPr>
      </p:pic>
      <p:sp>
        <p:nvSpPr>
          <p:cNvPr id="3" name="Title 1"/>
          <p:cNvSpPr>
            <a:spLocks noGrp="1"/>
          </p:cNvSpPr>
          <p:nvPr>
            <p:ph type="title"/>
          </p:nvPr>
        </p:nvSpPr>
        <p:spPr>
          <a:xfrm>
            <a:off x="609600" y="990600"/>
            <a:ext cx="10972800" cy="893640"/>
          </a:xfrm>
        </p:spPr>
        <p:txBody>
          <a:bodyPr>
            <a:normAutofit/>
          </a:bodyPr>
          <a:lstStyle>
            <a:lvl1pPr algn="l">
              <a:defRPr sz="3600" b="0" baseline="0">
                <a:solidFill>
                  <a:srgbClr val="00407D"/>
                </a:solidFill>
                <a:latin typeface="Helvetica" panose="020B0604020202030204" pitchFamily="34" charset="0"/>
              </a:defRPr>
            </a:lvl1pPr>
          </a:lstStyle>
          <a:p>
            <a:r>
              <a:rPr lang="en-US"/>
              <a:t>Click to edit Master title style</a:t>
            </a:r>
          </a:p>
        </p:txBody>
      </p:sp>
    </p:spTree>
    <p:extLst>
      <p:ext uri="{BB962C8B-B14F-4D97-AF65-F5344CB8AC3E}">
        <p14:creationId xmlns:p14="http://schemas.microsoft.com/office/powerpoint/2010/main" val="319139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defRPr>
            </a:lvl1pPr>
          </a:lstStyle>
          <a:p>
            <a:r>
              <a:rPr lang="en-US"/>
              <a:t>Click to edit Master title style</a:t>
            </a:r>
          </a:p>
        </p:txBody>
      </p:sp>
      <p:sp>
        <p:nvSpPr>
          <p:cNvPr id="5" name="Slide Number Placeholder 8"/>
          <p:cNvSpPr>
            <a:spLocks noGrp="1"/>
          </p:cNvSpPr>
          <p:nvPr>
            <p:ph type="sldNum" sz="quarter" idx="10"/>
          </p:nvPr>
        </p:nvSpPr>
        <p:spPr>
          <a:xfrm>
            <a:off x="9347200" y="6310316"/>
            <a:ext cx="2844800" cy="365125"/>
          </a:xfrm>
          <a:prstGeom prst="rect">
            <a:avLst/>
          </a:prstGeom>
        </p:spPr>
        <p:txBody>
          <a:bodyPr vert="horz" wrap="square" lIns="68271" tIns="34289" rIns="68271" bIns="34289" numCol="1" anchor="ctr" anchorCtr="0" compatLnSpc="1">
            <a:prstTxWarp prst="textNoShape">
              <a:avLst/>
            </a:prstTxWarp>
          </a:bodyPr>
          <a:lstStyle>
            <a:lvl1pPr algn="r">
              <a:defRPr sz="1200" b="1">
                <a:solidFill>
                  <a:srgbClr val="898989"/>
                </a:solidFill>
              </a:defRPr>
            </a:lvl1pPr>
          </a:lstStyle>
          <a:p>
            <a:pPr defTabSz="909708">
              <a:defRPr/>
            </a:pPr>
            <a:fld id="{34A2E564-BE4F-DF46-B3E6-E2425A089A89}" type="slidenum">
              <a:rPr lang="en-US" smtClean="0"/>
              <a:pPr defTabSz="909708">
                <a:defRPr/>
              </a:pPr>
              <a:t>‹#›</a:t>
            </a:fld>
            <a:endParaRPr lang="en-US">
              <a:solidFill>
                <a:prstClr val="white"/>
              </a:solidFill>
            </a:endParaRPr>
          </a:p>
        </p:txBody>
      </p:sp>
      <p:sp>
        <p:nvSpPr>
          <p:cNvPr id="8" name="Text Placeholder 7"/>
          <p:cNvSpPr>
            <a:spLocks noGrp="1"/>
          </p:cNvSpPr>
          <p:nvPr>
            <p:ph type="body" sz="quarter" idx="11"/>
          </p:nvPr>
        </p:nvSpPr>
        <p:spPr>
          <a:xfrm>
            <a:off x="609600" y="1643079"/>
            <a:ext cx="5147733" cy="4198937"/>
          </a:xfrm>
        </p:spPr>
        <p:txBody>
          <a:bodyPr/>
          <a:lstStyle>
            <a:lvl1pPr marL="235297" indent="-235297">
              <a:buFont typeface="Arial"/>
              <a:buChar char="•"/>
              <a:defRPr>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Click to edit Master text styles</a:t>
            </a:r>
          </a:p>
        </p:txBody>
      </p:sp>
      <p:sp>
        <p:nvSpPr>
          <p:cNvPr id="9" name="Content Placeholder 8"/>
          <p:cNvSpPr>
            <a:spLocks noGrp="1"/>
          </p:cNvSpPr>
          <p:nvPr>
            <p:ph sz="quarter" idx="12"/>
          </p:nvPr>
        </p:nvSpPr>
        <p:spPr>
          <a:xfrm>
            <a:off x="6366933" y="1643079"/>
            <a:ext cx="5215467" cy="4198937"/>
          </a:xfrm>
        </p:spPr>
        <p:txBody>
          <a:bodyPr/>
          <a:lstStyle>
            <a:lvl1pPr marL="235297" indent="-235297">
              <a:buFont typeface="Arial"/>
              <a:buChar char="•"/>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8227470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0" name="Rectangle 9"/>
          <p:cNvSpPr/>
          <p:nvPr userDrawn="1"/>
        </p:nvSpPr>
        <p:spPr>
          <a:xfrm>
            <a:off x="0" y="0"/>
            <a:ext cx="12192000" cy="6306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002A7E"/>
              </a:solidFill>
            </a:endParaRPr>
          </a:p>
        </p:txBody>
      </p:sp>
      <p:sp>
        <p:nvSpPr>
          <p:cNvPr id="16" name="Title 1"/>
          <p:cNvSpPr>
            <a:spLocks noGrp="1"/>
          </p:cNvSpPr>
          <p:nvPr>
            <p:ph type="title"/>
          </p:nvPr>
        </p:nvSpPr>
        <p:spPr>
          <a:xfrm>
            <a:off x="0" y="20344"/>
            <a:ext cx="12192000" cy="610304"/>
          </a:xfrm>
          <a:prstGeom prst="rect">
            <a:avLst/>
          </a:prstGeom>
        </p:spPr>
        <p:txBody>
          <a:bodyPr/>
          <a:lstStyle>
            <a:lvl1pPr>
              <a:defRPr sz="3200" baseline="0">
                <a:solidFill>
                  <a:schemeClr val="bg2"/>
                </a:solidFill>
                <a:latin typeface="Ebrima" panose="02000000000000000000" pitchFamily="2" charset="0"/>
                <a:ea typeface="Ebrima" panose="02000000000000000000" pitchFamily="2" charset="0"/>
                <a:cs typeface="Ebrima" panose="02000000000000000000" pitchFamily="2" charset="0"/>
              </a:defRPr>
            </a:lvl1pPr>
          </a:lstStyle>
          <a:p>
            <a:r>
              <a:rPr lang="en-US"/>
              <a:t>Click to edit Master title style</a:t>
            </a:r>
          </a:p>
        </p:txBody>
      </p:sp>
      <p:sp>
        <p:nvSpPr>
          <p:cNvPr id="23" name="Content Placeholder 2"/>
          <p:cNvSpPr>
            <a:spLocks noGrp="1"/>
          </p:cNvSpPr>
          <p:nvPr userDrawn="1">
            <p:ph idx="1"/>
          </p:nvPr>
        </p:nvSpPr>
        <p:spPr>
          <a:xfrm>
            <a:off x="812800" y="1447800"/>
            <a:ext cx="10972800" cy="3733800"/>
          </a:xfrm>
          <a:prstGeom prst="rect">
            <a:avLst/>
          </a:prstGeom>
        </p:spPr>
        <p:txBody>
          <a:bodyPr/>
          <a:lstStyle/>
          <a:p>
            <a:pPr lvl="0" eaLnBrk="1" hangingPunct="1">
              <a:buFont typeface="Arial" pitchFamily="34" charset="0"/>
              <a:buNone/>
            </a:pPr>
            <a:r>
              <a:rPr lang="en-US" baseline="30000">
                <a:solidFill>
                  <a:schemeClr val="bg1"/>
                </a:solidFill>
                <a:latin typeface="Berkeley-Medium"/>
              </a:rPr>
              <a:t>Click to edit Master text styles</a:t>
            </a:r>
          </a:p>
          <a:p>
            <a:pPr lvl="1" eaLnBrk="1" hangingPunct="1">
              <a:buFont typeface="Arial" pitchFamily="34" charset="0"/>
              <a:buNone/>
            </a:pPr>
            <a:r>
              <a:rPr lang="en-US" baseline="30000">
                <a:solidFill>
                  <a:schemeClr val="bg1"/>
                </a:solidFill>
                <a:latin typeface="Berkeley-Medium"/>
              </a:rPr>
              <a:t>Second level</a:t>
            </a:r>
          </a:p>
          <a:p>
            <a:pPr lvl="2" eaLnBrk="1" hangingPunct="1">
              <a:buFont typeface="Arial" pitchFamily="34" charset="0"/>
              <a:buNone/>
            </a:pPr>
            <a:r>
              <a:rPr lang="en-US" baseline="30000">
                <a:solidFill>
                  <a:schemeClr val="bg1"/>
                </a:solidFill>
                <a:latin typeface="Berkeley-Medium"/>
              </a:rPr>
              <a:t>Third level</a:t>
            </a:r>
          </a:p>
          <a:p>
            <a:pPr lvl="3" eaLnBrk="1" hangingPunct="1">
              <a:buFont typeface="Arial" pitchFamily="34" charset="0"/>
              <a:buNone/>
            </a:pPr>
            <a:r>
              <a:rPr lang="en-US" baseline="30000">
                <a:solidFill>
                  <a:schemeClr val="bg1"/>
                </a:solidFill>
                <a:latin typeface="Berkeley-Medium"/>
              </a:rPr>
              <a:t>Fourth level</a:t>
            </a:r>
          </a:p>
          <a:p>
            <a:pPr lvl="4" eaLnBrk="1" hangingPunct="1">
              <a:buFont typeface="Arial" pitchFamily="34" charset="0"/>
              <a:buNone/>
            </a:pPr>
            <a:r>
              <a:rPr lang="en-US" baseline="30000">
                <a:solidFill>
                  <a:schemeClr val="bg1"/>
                </a:solidFill>
                <a:latin typeface="Berkeley-Medium"/>
              </a:rPr>
              <a:t>Fifth level</a:t>
            </a:r>
          </a:p>
        </p:txBody>
      </p:sp>
      <p:sp>
        <p:nvSpPr>
          <p:cNvPr id="13" name="Rectangle 12"/>
          <p:cNvSpPr/>
          <p:nvPr userDrawn="1"/>
        </p:nvSpPr>
        <p:spPr>
          <a:xfrm>
            <a:off x="0" y="6477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2A7E"/>
              </a:solidFill>
            </a:endParaRPr>
          </a:p>
        </p:txBody>
      </p:sp>
      <p:sp>
        <p:nvSpPr>
          <p:cNvPr id="17" name="Rectangle 16"/>
          <p:cNvSpPr/>
          <p:nvPr userDrawn="1"/>
        </p:nvSpPr>
        <p:spPr bwMode="auto">
          <a:xfrm>
            <a:off x="0" y="6409938"/>
            <a:ext cx="12192000" cy="4572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002A7E"/>
              </a:solidFill>
            </a:endParaRPr>
          </a:p>
        </p:txBody>
      </p:sp>
      <p:sp>
        <p:nvSpPr>
          <p:cNvPr id="18" name="TextBox 35"/>
          <p:cNvSpPr txBox="1">
            <a:spLocks noChangeArrowheads="1"/>
          </p:cNvSpPr>
          <p:nvPr userDrawn="1"/>
        </p:nvSpPr>
        <p:spPr bwMode="auto">
          <a:xfrm>
            <a:off x="762004" y="6534156"/>
            <a:ext cx="10494433" cy="219291"/>
          </a:xfrm>
          <a:prstGeom prst="rect">
            <a:avLst/>
          </a:prstGeom>
          <a:noFill/>
          <a:ln w="9525">
            <a:noFill/>
            <a:miter lim="800000"/>
            <a:headEnd/>
            <a:tailEnd/>
          </a:ln>
        </p:spPr>
        <p:txBody>
          <a:bodyPr>
            <a:spAutoFit/>
          </a:bodyPr>
          <a:lstStyle/>
          <a:p>
            <a:r>
              <a:rPr lang="en-US" sz="825">
                <a:solidFill>
                  <a:srgbClr val="000000"/>
                </a:solidFill>
              </a:rPr>
              <a:t>Connecticut Department of ENERGY &amp; ENVIRONMENTAL PROTECTION</a:t>
            </a:r>
          </a:p>
        </p:txBody>
      </p:sp>
      <p:pic>
        <p:nvPicPr>
          <p:cNvPr id="24" name="Picture 7" descr="DEEPLogoRectangleCOLOR755px337px300dpi.gif"/>
          <p:cNvPicPr>
            <a:picLocks noChangeAspect="1"/>
          </p:cNvPicPr>
          <p:nvPr userDrawn="1"/>
        </p:nvPicPr>
        <p:blipFill>
          <a:blip r:embed="rId2" cstate="email">
            <a:extLst>
              <a:ext uri="{28A0092B-C50C-407E-A947-70E740481C1C}">
                <a14:useLocalDpi xmlns:a14="http://schemas.microsoft.com/office/drawing/2010/main"/>
              </a:ext>
            </a:extLst>
          </a:blip>
          <a:srcRect r="64532"/>
          <a:stretch>
            <a:fillRect/>
          </a:stretch>
        </p:blipFill>
        <p:spPr bwMode="auto">
          <a:xfrm>
            <a:off x="181055" y="6291604"/>
            <a:ext cx="580948" cy="548640"/>
          </a:xfrm>
          <a:prstGeom prst="rect">
            <a:avLst/>
          </a:prstGeom>
          <a:noFill/>
          <a:ln w="9525">
            <a:noFill/>
            <a:miter lim="800000"/>
            <a:headEnd/>
            <a:tailEnd/>
          </a:ln>
        </p:spPr>
      </p:pic>
      <p:sp>
        <p:nvSpPr>
          <p:cNvPr id="2" name="Slide Number Placeholder 1"/>
          <p:cNvSpPr>
            <a:spLocks noGrp="1"/>
          </p:cNvSpPr>
          <p:nvPr>
            <p:ph type="sldNum" sz="quarter" idx="10"/>
          </p:nvPr>
        </p:nvSpPr>
        <p:spPr>
          <a:xfrm>
            <a:off x="9448800" y="6492880"/>
            <a:ext cx="2743200" cy="365125"/>
          </a:xfrm>
          <a:prstGeom prst="rect">
            <a:avLst/>
          </a:prstGeom>
        </p:spPr>
        <p:txBody>
          <a:bodyPr/>
          <a:lstStyle/>
          <a:p>
            <a:fld id="{16D9ECB2-BBD9-4C6D-93EC-041CCA9F24C7}" type="slidenum">
              <a:rPr lang="en-US" smtClean="0">
                <a:solidFill>
                  <a:srgbClr val="3D6B9D">
                    <a:lumMod val="75000"/>
                  </a:srgbClr>
                </a:solidFill>
              </a:rPr>
              <a:pPr/>
              <a:t>‹#›</a:t>
            </a:fld>
            <a:endParaRPr lang="en-US">
              <a:solidFill>
                <a:srgbClr val="3D6B9D">
                  <a:lumMod val="75000"/>
                </a:srgbClr>
              </a:solidFill>
            </a:endParaRPr>
          </a:p>
        </p:txBody>
      </p:sp>
    </p:spTree>
    <p:extLst>
      <p:ext uri="{BB962C8B-B14F-4D97-AF65-F5344CB8AC3E}">
        <p14:creationId xmlns:p14="http://schemas.microsoft.com/office/powerpoint/2010/main" val="939099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20553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099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8001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3900" y="283064"/>
            <a:ext cx="10744200" cy="461351"/>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723900" y="1027479"/>
            <a:ext cx="10744200" cy="51553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18ACF-9DE7-EB4D-8446-AE8D9CF32BAA}" type="datetimeFigureOut">
              <a:rPr lang="en-US" smtClean="0"/>
              <a:t>11/29/2022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043D0-1D88-F14F-8640-E8ED47B23401}" type="slidenum">
              <a:rPr lang="en-US" smtClean="0"/>
              <a:t>‹#›</a:t>
            </a:fld>
            <a:endParaRPr lang="en-US"/>
          </a:p>
        </p:txBody>
      </p:sp>
    </p:spTree>
    <p:extLst>
      <p:ext uri="{BB962C8B-B14F-4D97-AF65-F5344CB8AC3E}">
        <p14:creationId xmlns:p14="http://schemas.microsoft.com/office/powerpoint/2010/main" val="16895023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6" r:id="rId5"/>
    <p:sldLayoutId id="2147483697" r:id="rId6"/>
    <p:sldLayoutId id="2147483726" r:id="rId7"/>
    <p:sldLayoutId id="2147483727" r:id="rId8"/>
    <p:sldLayoutId id="2147483728" r:id="rId9"/>
    <p:sldLayoutId id="2147483729" r:id="rId10"/>
  </p:sldLayoutIdLst>
  <p:txStyles>
    <p:titleStyle>
      <a:lvl1pPr algn="l" defTabSz="914400" rtl="0" eaLnBrk="1" latinLnBrk="0" hangingPunct="1">
        <a:lnSpc>
          <a:spcPct val="90000"/>
        </a:lnSpc>
        <a:spcBef>
          <a:spcPct val="0"/>
        </a:spcBef>
        <a:buNone/>
        <a:defRPr sz="3600" b="1" i="0" kern="1200">
          <a:solidFill>
            <a:schemeClr val="bg1"/>
          </a:solidFill>
          <a:latin typeface="+mn-lt"/>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400" b="0" i="0" kern="1200">
          <a:solidFill>
            <a:schemeClr val="bg2">
              <a:lumMod val="25000"/>
            </a:schemeClr>
          </a:solidFill>
          <a:latin typeface="+mn-lt"/>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2">
              <a:lumMod val="25000"/>
            </a:schemeClr>
          </a:solidFill>
          <a:latin typeface="+mn-lt"/>
          <a:ea typeface="Arial" charset="0"/>
          <a:cs typeface="Arial" charset="0"/>
        </a:defRPr>
      </a:lvl2pPr>
      <a:lvl3pPr marL="1143000" indent="-228600" algn="l" defTabSz="914400" rtl="0" eaLnBrk="1" latinLnBrk="0" hangingPunct="1">
        <a:lnSpc>
          <a:spcPct val="90000"/>
        </a:lnSpc>
        <a:spcBef>
          <a:spcPts val="500"/>
        </a:spcBef>
        <a:buFont typeface="Arial"/>
        <a:buChar char="•"/>
        <a:defRPr sz="2400" b="0" i="0" kern="1200">
          <a:solidFill>
            <a:schemeClr val="bg2">
              <a:lumMod val="25000"/>
            </a:schemeClr>
          </a:solidFill>
          <a:latin typeface="+mn-lt"/>
          <a:ea typeface="Arial" charset="0"/>
          <a:cs typeface="Arial" charset="0"/>
        </a:defRPr>
      </a:lvl3pPr>
      <a:lvl4pPr marL="1600200" indent="-228600" algn="l" defTabSz="914400" rtl="0" eaLnBrk="1" latinLnBrk="0" hangingPunct="1">
        <a:lnSpc>
          <a:spcPct val="90000"/>
        </a:lnSpc>
        <a:spcBef>
          <a:spcPts val="500"/>
        </a:spcBef>
        <a:buFont typeface="Arial"/>
        <a:buChar char="•"/>
        <a:defRPr sz="2400" b="0" i="0" kern="1200">
          <a:solidFill>
            <a:schemeClr val="bg2">
              <a:lumMod val="25000"/>
            </a:schemeClr>
          </a:solidFill>
          <a:latin typeface="+mn-lt"/>
          <a:ea typeface="Arial" charset="0"/>
          <a:cs typeface="Arial" charset="0"/>
        </a:defRPr>
      </a:lvl4pPr>
      <a:lvl5pPr marL="2057400" indent="-228600" algn="l" defTabSz="914400" rtl="0" eaLnBrk="1" latinLnBrk="0" hangingPunct="1">
        <a:lnSpc>
          <a:spcPct val="90000"/>
        </a:lnSpc>
        <a:spcBef>
          <a:spcPts val="500"/>
        </a:spcBef>
        <a:buFont typeface="Arial"/>
        <a:buChar char="•"/>
        <a:defRPr sz="2400" b="0" i="0" kern="1200">
          <a:solidFill>
            <a:schemeClr val="bg2">
              <a:lumMod val="2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48">
          <p15:clr>
            <a:srgbClr val="F26B43"/>
          </p15:clr>
        </p15:guide>
        <p15:guide id="4" pos="4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29CE4B-3B5C-407C-8260-2B125B1566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26C26E-EDEC-4E14-B6DA-55C7868841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5FDD1-4069-44DC-879A-50037B83D1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35AA1-2845-423C-BE24-0EBB74A7DE62}" type="datetimeFigureOut">
              <a:rPr lang="en-US" smtClean="0"/>
              <a:t>11/29/2022</a:t>
            </a:fld>
            <a:endParaRPr lang="en-US"/>
          </a:p>
        </p:txBody>
      </p:sp>
      <p:sp>
        <p:nvSpPr>
          <p:cNvPr id="5" name="Footer Placeholder 4">
            <a:extLst>
              <a:ext uri="{FF2B5EF4-FFF2-40B4-BE49-F238E27FC236}">
                <a16:creationId xmlns:a16="http://schemas.microsoft.com/office/drawing/2014/main" id="{707EA8DB-78B1-4BAD-8158-2A21B96E80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469F98-63E6-459E-854B-8423317D93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B852F-30F3-4A70-9AB3-BADA70B3DDD6}" type="slidenum">
              <a:rPr lang="en-US" smtClean="0"/>
              <a:t>‹#›</a:t>
            </a:fld>
            <a:endParaRPr lang="en-US"/>
          </a:p>
        </p:txBody>
      </p:sp>
    </p:spTree>
    <p:extLst>
      <p:ext uri="{BB962C8B-B14F-4D97-AF65-F5344CB8AC3E}">
        <p14:creationId xmlns:p14="http://schemas.microsoft.com/office/powerpoint/2010/main" val="332202870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fhwa.dot.gov/bipartisan-infrastructure-law/docs/BIL_beinvolved.pdf" TargetMode="External"/><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hyperlink" Target="https://www.fhwa.dot.gov/bipartisan-infrastructure-law/fact_sheets.cfm" TargetMode="External"/><Relationship Id="rId5" Type="http://schemas.openxmlformats.org/officeDocument/2006/relationships/hyperlink" Target="https://www.fhwa.dot.gov/bipartisan-infrastructure-law/grant_programs.cfm" TargetMode="External"/><Relationship Id="rId4" Type="http://schemas.openxmlformats.org/officeDocument/2006/relationships/hyperlink" Target="https://www.fhwa.dot.gov/bipartisan-infrastructure-law/"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7.tmp"/><Relationship Id="rId3" Type="http://schemas.openxmlformats.org/officeDocument/2006/relationships/hyperlink" Target="https://www.fhwa.dot.gov/federal-aidessentials/index.cfm" TargetMode="External"/><Relationship Id="rId7" Type="http://schemas.openxmlformats.org/officeDocument/2006/relationships/image" Target="../media/image26.tmp"/><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hyperlink" Target="https://www.whitehouse.gov/wp-content/uploads/2022/01/BIL-Factsheet-Local-Competitive-Funding.pdf" TargetMode="External"/><Relationship Id="rId4" Type="http://schemas.openxmlformats.org/officeDocument/2006/relationships/hyperlink" Target="https://gcc02.safelinks.protection.outlook.com/?url=https%3A%2F%2Fwww.cti.uconn.edu%2Fcti%2FBIL_Resources.asp&amp;data=05%7C01%7CKimberly.Lesay%40ct.gov%7C9c96daba6b344ace820908dab5f6d4dd%7C118b7cfaa3dd48b9b02631ff69bb738b%7C0%7C0%7C638022369008031924%7CUnknown%7CTWFpbGZsb3d8eyJWIjoiMC4wLjAwMDAiLCJQIjoiV2luMzIiLCJBTiI6Ik1haWwiLCJXVCI6Mn0%3D%7C2000%7C%7C%7C&amp;sdata=5hxkaLrS%2Fuj%2BuquWlC%2FPcXBTexMHocqNJm8YRJ4cG1o%3D&amp;reserved=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www.fhwa.dot.gov/bipartisan-infrastructure-law/ss4a_fact_sheet.cf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hyperlink" Target="https://www.transportation.gov/sites/dot.gov/files/2022-03/Safe-Streets-and-Roads-for-All-Fact-Sheet_March-2022.pdf#:~:text=Funding%20supports%20regional%2C%20local%2C%20and%20Tribal%20initiatives%20through,deaths%20and%20serious%20injuries%20on%20our%20nation%E2%80%99s%20roadway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41.tmp"/><Relationship Id="rId5" Type="http://schemas.openxmlformats.org/officeDocument/2006/relationships/image" Target="../media/image40.tmp"/><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mailto:Joseph.Cristalli@ct.gov" TargetMode="External"/><Relationship Id="rId4" Type="http://schemas.openxmlformats.org/officeDocument/2006/relationships/hyperlink" Target="mailto:Kimberly.Lesay@ct.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Vitalij.Staroverov@ct.gov"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portal.ct.gov/DOT/Office-of-Engineering/Highway-Design---Local-Roads---LOTCIP" TargetMode="External"/><Relationship Id="rId5" Type="http://schemas.openxmlformats.org/officeDocument/2006/relationships/hyperlink" Target="https://portal.ct.gov/-/media/DOT/documents/dhighwaydesign/LOTCIP-Guidelines-November-2021-Final-Web.pdf" TargetMode="External"/><Relationship Id="rId4" Type="http://schemas.openxmlformats.org/officeDocument/2006/relationships/image" Target="../media/image5.tmp"/></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2.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hyperlink" Target="https://portal.ct.gov/DOT/Local-Bridge-Program/Local-Bridge-Progra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tmp"/><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hyperlink" Target="https://portal.ct.gov/DOT/PP_Intermodal/CTConnectivity/CT-Connectivity-CCGP" TargetMode="External"/><Relationship Id="rId4" Type="http://schemas.openxmlformats.org/officeDocument/2006/relationships/image" Target="../media/image9.tmp"/></Relationships>
</file>

<file path=ppt/slides/_rels/slide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s://portal.ct.gov/dot/pp_bureau/trip"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craig.babowicz@ct.gov"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tel:(860)594-2158"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6.xml"/><Relationship Id="rId4" Type="http://schemas.openxmlformats.org/officeDocument/2006/relationships/hyperlink" Target="https://yankeeinstitute.org/2019/11/19/nearly-half-of-structurally-deficient-bridges-in-connecticut-are-local-bridg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0000"/>
            <a:lum/>
          </a:blip>
          <a:srcRect/>
          <a:stretch>
            <a:fillRect l="-54000" r="-54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D05D3-DFE4-49BF-B7D0-0E42D509FF15}"/>
              </a:ext>
            </a:extLst>
          </p:cNvPr>
          <p:cNvSpPr/>
          <p:nvPr/>
        </p:nvSpPr>
        <p:spPr>
          <a:xfrm>
            <a:off x="0" y="3454113"/>
            <a:ext cx="6996931"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0F35538-53F7-471C-928F-E4D0FECF6005}"/>
              </a:ext>
            </a:extLst>
          </p:cNvPr>
          <p:cNvSpPr>
            <a:spLocks noGrp="1"/>
          </p:cNvSpPr>
          <p:nvPr>
            <p:ph type="sldNum" sz="quarter" idx="10"/>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9ECB2-BBD9-4C6D-93EC-041CCA9F24C7}" type="slidenum">
              <a:rPr kumimoji="0" lang="en-US" sz="1200" b="0" i="0" u="none" strike="noStrike" kern="1200" cap="none" spc="0" normalizeH="0" baseline="0" noProof="0" smtClean="0">
                <a:ln>
                  <a:noFill/>
                </a:ln>
                <a:solidFill>
                  <a:srgbClr val="3D6B9D">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3D6B9D">
                  <a:lumMod val="75000"/>
                </a:srgbClr>
              </a:solidFill>
              <a:effectLst/>
              <a:uLnTx/>
              <a:uFillTx/>
              <a:latin typeface="Calibri" panose="020F0502020204030204"/>
              <a:ea typeface="+mn-ea"/>
              <a:cs typeface="+mn-cs"/>
            </a:endParaRPr>
          </a:p>
        </p:txBody>
      </p:sp>
      <p:sp>
        <p:nvSpPr>
          <p:cNvPr id="5" name="Title 10">
            <a:extLst>
              <a:ext uri="{FF2B5EF4-FFF2-40B4-BE49-F238E27FC236}">
                <a16:creationId xmlns:a16="http://schemas.microsoft.com/office/drawing/2014/main" id="{3C47326B-858E-4DBD-9535-77DCADD105DE}"/>
              </a:ext>
            </a:extLst>
          </p:cNvPr>
          <p:cNvSpPr txBox="1">
            <a:spLocks/>
          </p:cNvSpPr>
          <p:nvPr/>
        </p:nvSpPr>
        <p:spPr>
          <a:xfrm>
            <a:off x="0" y="62"/>
            <a:ext cx="12192000" cy="610304"/>
          </a:xfrm>
          <a:prstGeom prst="rect">
            <a:avLst/>
          </a:prstGeom>
          <a:solidFill>
            <a:schemeClr val="tx2"/>
          </a:solidFill>
        </p:spPr>
        <p:txBody>
          <a:bodyPr/>
          <a:lstStyle>
            <a:lvl1pPr algn="ctr" defTabSz="914400" rtl="0" eaLnBrk="1" latinLnBrk="0" hangingPunct="1">
              <a:spcBef>
                <a:spcPct val="0"/>
              </a:spcBef>
              <a:buNone/>
              <a:defRPr sz="3200" kern="1200" baseline="0">
                <a:solidFill>
                  <a:schemeClr val="bg2"/>
                </a:solidFill>
                <a:latin typeface="Ebrima" panose="02000000000000000000" pitchFamily="2" charset="0"/>
                <a:ea typeface="Ebrima" panose="02000000000000000000" pitchFamily="2" charset="0"/>
                <a:cs typeface="Ebrima" panose="020000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E7E6E6"/>
                </a:solidFill>
                <a:effectLst/>
                <a:uLnTx/>
                <a:uFillTx/>
                <a:latin typeface="Arial" panose="020B0604020202020204" pitchFamily="34" charset="0"/>
                <a:ea typeface="Ebrima" panose="02000000000000000000" pitchFamily="2" charset="0"/>
                <a:cs typeface="Arial" panose="020B0604020202020204" pitchFamily="34" charset="0"/>
              </a:rPr>
              <a:t>CT Department of Transportation	</a:t>
            </a:r>
          </a:p>
        </p:txBody>
      </p:sp>
      <p:pic>
        <p:nvPicPr>
          <p:cNvPr id="10" name="Picture 9" descr="Logo&#10;&#10;Description automatically generated">
            <a:extLst>
              <a:ext uri="{FF2B5EF4-FFF2-40B4-BE49-F238E27FC236}">
                <a16:creationId xmlns:a16="http://schemas.microsoft.com/office/drawing/2014/main" id="{33797AEE-740F-4C0E-A75F-6974320BBF1B}"/>
              </a:ext>
            </a:extLst>
          </p:cNvPr>
          <p:cNvPicPr>
            <a:picLocks noChangeAspect="1"/>
          </p:cNvPicPr>
          <p:nvPr/>
        </p:nvPicPr>
        <p:blipFill>
          <a:blip r:embed="rId4"/>
          <a:stretch>
            <a:fillRect/>
          </a:stretch>
        </p:blipFill>
        <p:spPr>
          <a:xfrm>
            <a:off x="0" y="3018554"/>
            <a:ext cx="2790691" cy="2790691"/>
          </a:xfrm>
          <a:prstGeom prst="rect">
            <a:avLst/>
          </a:prstGeom>
        </p:spPr>
      </p:pic>
      <p:sp>
        <p:nvSpPr>
          <p:cNvPr id="3" name="TextBox 2">
            <a:extLst>
              <a:ext uri="{FF2B5EF4-FFF2-40B4-BE49-F238E27FC236}">
                <a16:creationId xmlns:a16="http://schemas.microsoft.com/office/drawing/2014/main" id="{6A4AC719-F7CD-4439-BF47-7E211089F0F4}"/>
              </a:ext>
            </a:extLst>
          </p:cNvPr>
          <p:cNvSpPr txBox="1"/>
          <p:nvPr/>
        </p:nvSpPr>
        <p:spPr>
          <a:xfrm>
            <a:off x="2321294" y="3711059"/>
            <a:ext cx="4512644" cy="175432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546A"/>
                </a:solidFill>
                <a:effectLst/>
                <a:uLnTx/>
                <a:uFillTx/>
                <a:latin typeface="Calibri" panose="020F0502020204030204"/>
                <a:ea typeface="+mn-ea"/>
                <a:cs typeface="+mn-cs"/>
              </a:rPr>
              <a:t>Kimberly Lesay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Bureau Chief of Policy and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COST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Planning &amp; Economic Development Conference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rPr>
              <a:t>November 17, 2022</a:t>
            </a:r>
          </a:p>
        </p:txBody>
      </p:sp>
      <p:sp>
        <p:nvSpPr>
          <p:cNvPr id="7" name="Rectangle 6">
            <a:extLst>
              <a:ext uri="{FF2B5EF4-FFF2-40B4-BE49-F238E27FC236}">
                <a16:creationId xmlns:a16="http://schemas.microsoft.com/office/drawing/2014/main" id="{CB1188D8-8189-421D-9BE9-95B04E7DE1AB}"/>
              </a:ext>
            </a:extLst>
          </p:cNvPr>
          <p:cNvSpPr/>
          <p:nvPr/>
        </p:nvSpPr>
        <p:spPr>
          <a:xfrm>
            <a:off x="6996931" y="3447891"/>
            <a:ext cx="5121426" cy="2063700"/>
          </a:xfrm>
          <a:prstGeom prst="rect">
            <a:avLst/>
          </a:prstGeom>
          <a:solidFill>
            <a:schemeClr val="accent4">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rPr>
              <a:t>Existing Programs – overview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44546A"/>
                </a:solidFill>
                <a:latin typeface="Calibri" panose="020F0502020204030204"/>
              </a:rPr>
              <a:t>TRIP</a:t>
            </a:r>
            <a:endPar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rPr>
              <a:t>IIJA - New Formula Programs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rPr>
              <a:t>Resources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rPr>
              <a:t>Competitive Grant Opportunities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44546A"/>
                </a:solidFill>
                <a:latin typeface="Calibri" panose="020F0502020204030204"/>
              </a:rPr>
              <a:t>Highway Safety Office Programs </a:t>
            </a:r>
            <a:endParaRPr kumimoji="0" lang="en-US" sz="20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68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table&#10;&#10;Description automatically generated">
            <a:extLst>
              <a:ext uri="{FF2B5EF4-FFF2-40B4-BE49-F238E27FC236}">
                <a16:creationId xmlns:a16="http://schemas.microsoft.com/office/drawing/2014/main" id="{8855A32F-E74A-45D7-9DD9-544A109D0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639" y="132411"/>
            <a:ext cx="5134692" cy="6725589"/>
          </a:xfrm>
          <a:prstGeom prst="rect">
            <a:avLst/>
          </a:prstGeom>
        </p:spPr>
      </p:pic>
      <p:sp>
        <p:nvSpPr>
          <p:cNvPr id="5" name="TextBox 4">
            <a:extLst>
              <a:ext uri="{FF2B5EF4-FFF2-40B4-BE49-F238E27FC236}">
                <a16:creationId xmlns:a16="http://schemas.microsoft.com/office/drawing/2014/main" id="{BC071283-2169-4810-B681-1575618F50EB}"/>
              </a:ext>
            </a:extLst>
          </p:cNvPr>
          <p:cNvSpPr txBox="1"/>
          <p:nvPr/>
        </p:nvSpPr>
        <p:spPr>
          <a:xfrm>
            <a:off x="980660" y="4167474"/>
            <a:ext cx="6093724" cy="369332"/>
          </a:xfrm>
          <a:prstGeom prst="rect">
            <a:avLst/>
          </a:prstGeom>
          <a:noFill/>
        </p:spPr>
        <p:txBody>
          <a:bodyPr wrap="square">
            <a:spAutoFit/>
          </a:bodyPr>
          <a:lstStyle/>
          <a:p>
            <a:r>
              <a:rPr lang="en-US" dirty="0">
                <a:hlinkClick r:id="rId3"/>
              </a:rPr>
              <a:t>BIL - Be involved and in the know (dot.gov)</a:t>
            </a:r>
            <a:endParaRPr lang="en-US" dirty="0"/>
          </a:p>
        </p:txBody>
      </p:sp>
      <p:sp>
        <p:nvSpPr>
          <p:cNvPr id="6" name="Content Placeholder 3">
            <a:extLst>
              <a:ext uri="{FF2B5EF4-FFF2-40B4-BE49-F238E27FC236}">
                <a16:creationId xmlns:a16="http://schemas.microsoft.com/office/drawing/2014/main" id="{9A1E5E16-E356-48F6-B45A-8073EC46D02C}"/>
              </a:ext>
            </a:extLst>
          </p:cNvPr>
          <p:cNvSpPr txBox="1">
            <a:spLocks/>
          </p:cNvSpPr>
          <p:nvPr/>
        </p:nvSpPr>
        <p:spPr>
          <a:xfrm>
            <a:off x="479130" y="790332"/>
            <a:ext cx="5215467" cy="2284466"/>
          </a:xfrm>
          <a:prstGeom prst="rect">
            <a:avLst/>
          </a:prstGeom>
        </p:spPr>
        <p:txBody>
          <a:bodyPr vert="horz" lIns="91440" tIns="45720" rIns="91440" bIns="45720" rtlCol="0" anchor="t">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800" dirty="0">
                <a:solidFill>
                  <a:schemeClr val="tx1"/>
                </a:solidFill>
              </a:rPr>
              <a:t>Funding, Guidance, Fact Sheets</a:t>
            </a:r>
          </a:p>
          <a:p>
            <a:pPr marL="285750" indent="-285750" algn="l">
              <a:buFont typeface="Arial" panose="020B0604020202020204" pitchFamily="34" charset="0"/>
              <a:buChar char="•"/>
            </a:pPr>
            <a:r>
              <a:rPr lang="en-US" sz="2800" dirty="0">
                <a:solidFill>
                  <a:schemeClr val="tx1"/>
                </a:solidFill>
              </a:rPr>
              <a:t>Webinars</a:t>
            </a:r>
          </a:p>
          <a:p>
            <a:pPr marL="285750" indent="-285750" algn="l">
              <a:buFont typeface="Arial" panose="020B0604020202020204" pitchFamily="34" charset="0"/>
              <a:buChar char="•"/>
            </a:pPr>
            <a:r>
              <a:rPr lang="en-US" sz="2800" dirty="0">
                <a:solidFill>
                  <a:schemeClr val="tx1"/>
                </a:solidFill>
              </a:rPr>
              <a:t>Grants </a:t>
            </a:r>
          </a:p>
          <a:p>
            <a:pPr marL="285750" indent="-285750" algn="l">
              <a:buFont typeface="Arial" panose="020B0604020202020204" pitchFamily="34" charset="0"/>
              <a:buChar char="•"/>
            </a:pPr>
            <a:r>
              <a:rPr lang="en-US" sz="2800" dirty="0" err="1">
                <a:solidFill>
                  <a:schemeClr val="tx1"/>
                </a:solidFill>
              </a:rPr>
              <a:t>NoFos</a:t>
            </a:r>
            <a:endParaRPr lang="en-US" sz="2800" dirty="0">
              <a:solidFill>
                <a:schemeClr val="tx1"/>
              </a:solidFill>
            </a:endParaRPr>
          </a:p>
          <a:p>
            <a:pPr marL="285750" indent="-285750" algn="l">
              <a:buFont typeface="Arial" panose="020B0604020202020204" pitchFamily="34" charset="0"/>
              <a:buChar char="•"/>
            </a:pPr>
            <a:r>
              <a:rPr lang="en-US" sz="2800" dirty="0">
                <a:solidFill>
                  <a:schemeClr val="tx1"/>
                </a:solidFill>
              </a:rPr>
              <a:t>Technical Support </a:t>
            </a:r>
          </a:p>
          <a:p>
            <a:pPr marL="285750" indent="-285750" algn="l">
              <a:buFont typeface="Arial" panose="020B0604020202020204" pitchFamily="34" charset="0"/>
              <a:buChar char="•"/>
            </a:pPr>
            <a:endParaRPr lang="en-US" sz="1800" dirty="0"/>
          </a:p>
        </p:txBody>
      </p:sp>
      <p:sp>
        <p:nvSpPr>
          <p:cNvPr id="9" name="Title 1">
            <a:extLst>
              <a:ext uri="{FF2B5EF4-FFF2-40B4-BE49-F238E27FC236}">
                <a16:creationId xmlns:a16="http://schemas.microsoft.com/office/drawing/2014/main" id="{4A6087DB-85F2-451D-8967-013A1E9DE168}"/>
              </a:ext>
            </a:extLst>
          </p:cNvPr>
          <p:cNvSpPr txBox="1">
            <a:spLocks/>
          </p:cNvSpPr>
          <p:nvPr/>
        </p:nvSpPr>
        <p:spPr>
          <a:xfrm>
            <a:off x="249140" y="176723"/>
            <a:ext cx="4832802" cy="50431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3600" b="1" i="0" kern="1200">
                <a:solidFill>
                  <a:schemeClr val="bg1"/>
                </a:solidFill>
                <a:latin typeface="+mn-lt"/>
                <a:ea typeface="Arial" charset="0"/>
                <a:cs typeface="Arial" charset="0"/>
              </a:defRPr>
            </a:lvl1pPr>
          </a:lstStyle>
          <a:p>
            <a:r>
              <a:rPr lang="en-US" sz="4000">
                <a:latin typeface="+mj-lt"/>
                <a:ea typeface="+mj-ea"/>
                <a:cs typeface="+mj-cs"/>
              </a:rPr>
              <a:t>Resources</a:t>
            </a:r>
            <a:r>
              <a:rPr lang="en-US" sz="3400" b="0">
                <a:solidFill>
                  <a:schemeClr val="tx1"/>
                </a:solidFill>
                <a:latin typeface="+mj-lt"/>
                <a:ea typeface="+mj-ea"/>
                <a:cs typeface="+mj-cs"/>
              </a:rPr>
              <a:t> </a:t>
            </a:r>
            <a:endParaRPr lang="en-US" sz="3400">
              <a:solidFill>
                <a:schemeClr val="tx1"/>
              </a:solidFill>
              <a:latin typeface="+mj-lt"/>
              <a:ea typeface="+mj-ea"/>
              <a:cs typeface="+mj-cs"/>
            </a:endParaRPr>
          </a:p>
        </p:txBody>
      </p:sp>
      <p:sp>
        <p:nvSpPr>
          <p:cNvPr id="10" name="TextBox 9">
            <a:extLst>
              <a:ext uri="{FF2B5EF4-FFF2-40B4-BE49-F238E27FC236}">
                <a16:creationId xmlns:a16="http://schemas.microsoft.com/office/drawing/2014/main" id="{8B02CA51-AD23-40FE-B613-A87799C58594}"/>
              </a:ext>
            </a:extLst>
          </p:cNvPr>
          <p:cNvSpPr txBox="1"/>
          <p:nvPr/>
        </p:nvSpPr>
        <p:spPr>
          <a:xfrm>
            <a:off x="249140" y="3074798"/>
            <a:ext cx="6099048" cy="954107"/>
          </a:xfrm>
          <a:prstGeom prst="rect">
            <a:avLst/>
          </a:prstGeom>
          <a:noFill/>
        </p:spPr>
        <p:txBody>
          <a:bodyPr wrap="square">
            <a:spAutoFit/>
          </a:bodyPr>
          <a:lstStyle/>
          <a:p>
            <a:pPr marL="234950" indent="-228600">
              <a:buFont typeface="Arial" panose="020B0604020202020204" pitchFamily="34" charset="0"/>
              <a:buChar char="•"/>
            </a:pPr>
            <a:r>
              <a:rPr lang="en-US" sz="2000" b="1" dirty="0">
                <a:solidFill>
                  <a:schemeClr val="tx1"/>
                </a:solidFill>
                <a:ea typeface="+mn-ea"/>
                <a:cs typeface="+mn-cs"/>
              </a:rPr>
              <a:t>BIL Website </a:t>
            </a:r>
          </a:p>
          <a:p>
            <a:pPr marL="685453" lvl="1">
              <a:buFont typeface="Arial" panose="020B0604020202020204" pitchFamily="34" charset="0"/>
              <a:buChar char="•"/>
            </a:pPr>
            <a:r>
              <a:rPr lang="en-US" sz="1800" dirty="0">
                <a:solidFill>
                  <a:schemeClr val="tx1"/>
                </a:solidFill>
                <a:ea typeface="+mn-ea"/>
                <a:cs typeface="+mn-cs"/>
                <a:hlinkClick r:id="rId4"/>
              </a:rPr>
              <a:t>Bipartisan Infrastructure Law - FHWA | Federal Highway Administration (dot.gov)</a:t>
            </a:r>
            <a:endParaRPr lang="en-US" sz="1800" dirty="0">
              <a:solidFill>
                <a:schemeClr val="tx1"/>
              </a:solidFill>
              <a:ea typeface="+mn-ea"/>
              <a:cs typeface="+mn-cs"/>
            </a:endParaRPr>
          </a:p>
        </p:txBody>
      </p:sp>
      <p:sp>
        <p:nvSpPr>
          <p:cNvPr id="12" name="TextBox 11">
            <a:extLst>
              <a:ext uri="{FF2B5EF4-FFF2-40B4-BE49-F238E27FC236}">
                <a16:creationId xmlns:a16="http://schemas.microsoft.com/office/drawing/2014/main" id="{00004900-9DEB-48FA-9389-E481C77F504A}"/>
              </a:ext>
            </a:extLst>
          </p:cNvPr>
          <p:cNvSpPr txBox="1"/>
          <p:nvPr/>
        </p:nvSpPr>
        <p:spPr>
          <a:xfrm>
            <a:off x="249140" y="4668339"/>
            <a:ext cx="6099048" cy="2123658"/>
          </a:xfrm>
          <a:prstGeom prst="rect">
            <a:avLst/>
          </a:prstGeom>
          <a:noFill/>
        </p:spPr>
        <p:txBody>
          <a:bodyPr wrap="square">
            <a:spAutoFit/>
          </a:bodyPr>
          <a:lstStyle/>
          <a:p>
            <a:pPr marL="234950" indent="-228600">
              <a:buFont typeface="Arial" panose="020B0604020202020204" pitchFamily="34" charset="0"/>
              <a:buChar char="•"/>
            </a:pPr>
            <a:r>
              <a:rPr lang="en-US" sz="2000" b="1" dirty="0">
                <a:solidFill>
                  <a:schemeClr val="tx1"/>
                </a:solidFill>
                <a:ea typeface="+mn-ea"/>
                <a:cs typeface="+mn-cs"/>
              </a:rPr>
              <a:t>Competitive Grant Programs </a:t>
            </a:r>
          </a:p>
          <a:p>
            <a:pPr marL="685453" lvl="1">
              <a:buFont typeface="Arial" panose="020B0604020202020204" pitchFamily="34" charset="0"/>
              <a:buChar char="•"/>
            </a:pPr>
            <a:r>
              <a:rPr lang="en-US" dirty="0">
                <a:hlinkClick r:id="rId5"/>
              </a:rPr>
              <a:t>Bipartisan Infrastructure Law - Competitive Grant Programs | Federal Highway Administration (dot.gov)</a:t>
            </a:r>
            <a:endParaRPr lang="en-US" dirty="0"/>
          </a:p>
          <a:p>
            <a:pPr marL="685453" lvl="1"/>
            <a:endParaRPr lang="en-US" sz="2000" b="1" dirty="0">
              <a:solidFill>
                <a:schemeClr val="tx1"/>
              </a:solidFill>
              <a:ea typeface="+mn-ea"/>
              <a:cs typeface="+mn-cs"/>
            </a:endParaRPr>
          </a:p>
          <a:p>
            <a:pPr marL="234950" indent="-228600">
              <a:buFont typeface="Arial" panose="020B0604020202020204" pitchFamily="34" charset="0"/>
              <a:buChar char="•"/>
            </a:pPr>
            <a:r>
              <a:rPr lang="en-US" sz="2000" b="1" dirty="0">
                <a:solidFill>
                  <a:schemeClr val="tx1"/>
                </a:solidFill>
                <a:ea typeface="+mn-ea"/>
                <a:cs typeface="+mn-cs"/>
              </a:rPr>
              <a:t>Fact Sheets available </a:t>
            </a:r>
          </a:p>
          <a:p>
            <a:pPr marL="685453" lvl="1">
              <a:buFont typeface="Arial" panose="020B0604020202020204" pitchFamily="34" charset="0"/>
              <a:buChar char="•"/>
            </a:pPr>
            <a:r>
              <a:rPr lang="en-US" sz="1800" dirty="0">
                <a:solidFill>
                  <a:schemeClr val="tx1"/>
                </a:solidFill>
                <a:ea typeface="+mn-ea"/>
                <a:cs typeface="+mn-cs"/>
                <a:hlinkClick r:id="rId6"/>
              </a:rPr>
              <a:t>Bipartisan Infrastructure Law - Fact Sheets | Federal Highway Administration (dot.gov)</a:t>
            </a:r>
            <a:endParaRPr lang="en-US" sz="1800" dirty="0">
              <a:solidFill>
                <a:schemeClr val="tx1"/>
              </a:solidFill>
              <a:ea typeface="+mn-ea"/>
              <a:cs typeface="+mn-cs"/>
            </a:endParaRPr>
          </a:p>
        </p:txBody>
      </p:sp>
    </p:spTree>
    <p:extLst>
      <p:ext uri="{BB962C8B-B14F-4D97-AF65-F5344CB8AC3E}">
        <p14:creationId xmlns:p14="http://schemas.microsoft.com/office/powerpoint/2010/main" val="2213952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0C46409-44F7-4CFB-A53B-7BACB62049E3}"/>
              </a:ext>
            </a:extLst>
          </p:cNvPr>
          <p:cNvSpPr>
            <a:spLocks noGrp="1"/>
          </p:cNvSpPr>
          <p:nvPr>
            <p:ph type="title"/>
          </p:nvPr>
        </p:nvSpPr>
        <p:spPr>
          <a:xfrm>
            <a:off x="249140" y="176723"/>
            <a:ext cx="4832802" cy="504315"/>
          </a:xfrm>
        </p:spPr>
        <p:txBody>
          <a:bodyPr vert="horz" lIns="91440" tIns="45720" rIns="91440" bIns="45720" rtlCol="0" anchor="ctr">
            <a:normAutofit fontScale="90000"/>
          </a:bodyPr>
          <a:lstStyle/>
          <a:p>
            <a:r>
              <a:rPr lang="en-US" sz="4000" kern="1200" dirty="0">
                <a:solidFill>
                  <a:schemeClr val="tx1"/>
                </a:solidFill>
                <a:latin typeface="+mj-lt"/>
                <a:ea typeface="+mj-ea"/>
                <a:cs typeface="+mj-cs"/>
              </a:rPr>
              <a:t>More Resources</a:t>
            </a:r>
            <a:r>
              <a:rPr lang="en-US" sz="3400" b="0" kern="1200" dirty="0">
                <a:solidFill>
                  <a:schemeClr val="tx1"/>
                </a:solidFill>
                <a:latin typeface="+mj-lt"/>
                <a:ea typeface="+mj-ea"/>
                <a:cs typeface="+mj-cs"/>
              </a:rPr>
              <a:t> </a:t>
            </a:r>
            <a:endParaRPr lang="en-US" sz="3400" kern="1200" dirty="0">
              <a:solidFill>
                <a:schemeClr val="tx1"/>
              </a:solidFill>
              <a:latin typeface="+mj-lt"/>
              <a:ea typeface="+mj-ea"/>
              <a:cs typeface="+mj-cs"/>
            </a:endParaRPr>
          </a:p>
        </p:txBody>
      </p:sp>
      <p:sp>
        <p:nvSpPr>
          <p:cNvPr id="23" name="Rectangle 22">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24">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3">
            <a:extLst>
              <a:ext uri="{FF2B5EF4-FFF2-40B4-BE49-F238E27FC236}">
                <a16:creationId xmlns:a16="http://schemas.microsoft.com/office/drawing/2014/main" id="{D06ED777-93DA-429D-9141-7043A01CAFCD}"/>
              </a:ext>
            </a:extLst>
          </p:cNvPr>
          <p:cNvSpPr txBox="1">
            <a:spLocks/>
          </p:cNvSpPr>
          <p:nvPr/>
        </p:nvSpPr>
        <p:spPr>
          <a:xfrm>
            <a:off x="448056" y="894327"/>
            <a:ext cx="4434969" cy="5467107"/>
          </a:xfrm>
          <a:prstGeom prst="rect">
            <a:avLst/>
          </a:prstGeom>
        </p:spPr>
        <p:txBody>
          <a:bodyPr vert="horz" lIns="91440" tIns="45720" rIns="91440" bIns="45720" rtlCol="0">
            <a:normAutofit/>
          </a:bodyPr>
          <a:lstStyle>
            <a:lvl1pPr marL="235297" indent="-235297" algn="l" defTabSz="914400" rtl="0" eaLnBrk="1" latinLnBrk="0" hangingPunct="1">
              <a:lnSpc>
                <a:spcPct val="90000"/>
              </a:lnSpc>
              <a:spcBef>
                <a:spcPts val="1000"/>
              </a:spcBef>
              <a:buFont typeface="Arial"/>
              <a:buChar char="•"/>
              <a:defRPr sz="2400" b="0" i="0" kern="1200">
                <a:solidFill>
                  <a:schemeClr val="bg2">
                    <a:lumMod val="25000"/>
                  </a:schemeClr>
                </a:solidFill>
                <a:latin typeface="+mn-lt"/>
                <a:ea typeface="Arial" charset="0"/>
                <a:cs typeface="Arial" charset="0"/>
              </a:defRPr>
            </a:lvl1pPr>
            <a:lvl2pPr marL="6858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2pPr>
            <a:lvl3pPr marL="11430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3pPr>
            <a:lvl4pPr marL="16002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4pPr>
            <a:lvl5pPr marL="20574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4950" indent="-228600">
              <a:buFont typeface="Arial" panose="020B0604020202020204" pitchFamily="34" charset="0"/>
              <a:buChar char="•"/>
            </a:pPr>
            <a:r>
              <a:rPr lang="en-US" sz="2000" b="1" dirty="0">
                <a:solidFill>
                  <a:schemeClr val="tx1"/>
                </a:solidFill>
                <a:ea typeface="+mn-ea"/>
                <a:cs typeface="+mn-cs"/>
              </a:rPr>
              <a:t>25 Funding Opportunities for Local Governments </a:t>
            </a:r>
          </a:p>
          <a:p>
            <a:pPr marL="234950" indent="-228600">
              <a:buFont typeface="Arial" panose="020B0604020202020204" pitchFamily="34" charset="0"/>
              <a:buChar char="•"/>
            </a:pPr>
            <a:endParaRPr lang="en-US" sz="2000" b="1" dirty="0">
              <a:solidFill>
                <a:schemeClr val="tx1"/>
              </a:solidFill>
              <a:ea typeface="+mn-ea"/>
              <a:cs typeface="+mn-cs"/>
            </a:endParaRPr>
          </a:p>
          <a:p>
            <a:pPr algn="l"/>
            <a:endParaRPr lang="en-US" sz="2000" b="1" i="0" dirty="0">
              <a:solidFill>
                <a:schemeClr val="tx1"/>
              </a:solidFill>
              <a:effectLst/>
              <a:ea typeface="Malgun Gothic" panose="020B0503020000020004" pitchFamily="34" charset="-127"/>
            </a:endParaRPr>
          </a:p>
          <a:p>
            <a:pPr algn="l"/>
            <a:r>
              <a:rPr lang="en-US" sz="2000" b="1" i="0" dirty="0">
                <a:solidFill>
                  <a:schemeClr val="tx1"/>
                </a:solidFill>
                <a:effectLst/>
                <a:ea typeface="Malgun Gothic" panose="020B0503020000020004" pitchFamily="34" charset="-127"/>
              </a:rPr>
              <a:t>Technical Support and Training</a:t>
            </a:r>
          </a:p>
          <a:p>
            <a:pPr lvl="1"/>
            <a:r>
              <a:rPr lang="en-US" sz="2000" b="0" i="0" dirty="0">
                <a:solidFill>
                  <a:srgbClr val="000000"/>
                </a:solidFill>
                <a:effectLst/>
                <a:latin typeface="Arial" panose="020B0604020202020204" pitchFamily="34" charset="0"/>
              </a:rPr>
              <a:t> </a:t>
            </a:r>
            <a:r>
              <a:rPr lang="en-US" sz="2000" b="0" i="0" u="sng" dirty="0">
                <a:solidFill>
                  <a:srgbClr val="0000FF"/>
                </a:solidFill>
                <a:effectLst/>
                <a:latin typeface="Arial" panose="020B0604020202020204" pitchFamily="34" charset="0"/>
                <a:hlinkClick r:id="rId3"/>
              </a:rPr>
              <a:t>Federal-aid Essentials for Local Public Agencies</a:t>
            </a:r>
            <a:endParaRPr lang="en-US" sz="2000" b="0" i="0" u="sng" dirty="0">
              <a:solidFill>
                <a:srgbClr val="0000FF"/>
              </a:solidFill>
              <a:effectLst/>
              <a:latin typeface="Arial" panose="020B0604020202020204" pitchFamily="34" charset="0"/>
            </a:endParaRPr>
          </a:p>
          <a:p>
            <a:pPr lvl="1"/>
            <a:endParaRPr lang="en-US" sz="2000" u="sng" dirty="0">
              <a:solidFill>
                <a:srgbClr val="0000FF"/>
              </a:solidFill>
              <a:latin typeface="Arial" panose="020B0604020202020204" pitchFamily="34" charset="0"/>
            </a:endParaRPr>
          </a:p>
          <a:p>
            <a:pPr lvl="1"/>
            <a:endParaRPr lang="en-US" sz="2000" b="0" i="0" u="sng" dirty="0">
              <a:solidFill>
                <a:srgbClr val="0000FF"/>
              </a:solidFill>
              <a:effectLst/>
              <a:latin typeface="Arial" panose="020B0604020202020204" pitchFamily="34" charset="0"/>
            </a:endParaRPr>
          </a:p>
          <a:p>
            <a:pPr lvl="1"/>
            <a:endParaRPr lang="en-US" sz="2000" u="sng" dirty="0">
              <a:solidFill>
                <a:srgbClr val="0000FF"/>
              </a:solidFill>
              <a:latin typeface="Arial" panose="020B0604020202020204" pitchFamily="34" charset="0"/>
            </a:endParaRPr>
          </a:p>
          <a:p>
            <a:pPr lvl="1"/>
            <a:endParaRPr lang="en-US" sz="2000" b="0" i="0" u="sng" dirty="0">
              <a:solidFill>
                <a:srgbClr val="0000FF"/>
              </a:solidFill>
              <a:effectLst/>
              <a:latin typeface="Arial" panose="020B0604020202020204" pitchFamily="34" charset="0"/>
            </a:endParaRPr>
          </a:p>
          <a:p>
            <a:pPr lvl="1"/>
            <a:endParaRPr lang="en-US" sz="2000" u="sng" dirty="0">
              <a:solidFill>
                <a:srgbClr val="0000FF"/>
              </a:solidFill>
              <a:latin typeface="Arial" panose="020B0604020202020204" pitchFamily="34" charset="0"/>
            </a:endParaRPr>
          </a:p>
          <a:p>
            <a:pPr lvl="1"/>
            <a:endParaRPr lang="en-US" sz="2000" b="0" i="0" u="sng" dirty="0">
              <a:solidFill>
                <a:srgbClr val="0000FF"/>
              </a:solidFill>
              <a:effectLst/>
              <a:latin typeface="Arial" panose="020B0604020202020204" pitchFamily="34" charset="0"/>
            </a:endParaRPr>
          </a:p>
          <a:p>
            <a:pPr lvl="1"/>
            <a:r>
              <a:rPr lang="fr-FR" sz="2000" u="sng" dirty="0">
                <a:solidFill>
                  <a:srgbClr val="0000FF"/>
                </a:solidFill>
                <a:effectLst/>
                <a:latin typeface="Calibri" panose="020F0502020204030204" pitchFamily="34" charset="0"/>
                <a:ea typeface="Calibri" panose="020F0502020204030204" pitchFamily="34" charset="0"/>
                <a:hlinkClick r:id="rId4"/>
              </a:rPr>
              <a:t>BIL </a:t>
            </a:r>
            <a:r>
              <a:rPr lang="fr-FR" sz="2000" u="sng" dirty="0" err="1">
                <a:solidFill>
                  <a:srgbClr val="0000FF"/>
                </a:solidFill>
                <a:effectLst/>
                <a:latin typeface="Calibri" panose="020F0502020204030204" pitchFamily="34" charset="0"/>
                <a:ea typeface="Calibri" panose="020F0502020204030204" pitchFamily="34" charset="0"/>
                <a:hlinkClick r:id="rId4"/>
              </a:rPr>
              <a:t>Resources</a:t>
            </a:r>
            <a:r>
              <a:rPr lang="fr-FR" sz="2000" u="sng" dirty="0">
                <a:solidFill>
                  <a:srgbClr val="0000FF"/>
                </a:solidFill>
                <a:effectLst/>
                <a:latin typeface="Calibri" panose="020F0502020204030204" pitchFamily="34" charset="0"/>
                <a:ea typeface="Calibri" panose="020F0502020204030204" pitchFamily="34" charset="0"/>
                <a:hlinkClick r:id="rId4"/>
              </a:rPr>
              <a:t> | T2 Center (uconn.edu)</a:t>
            </a:r>
            <a:endParaRPr lang="en-US" sz="2000" b="0" i="0" u="sng" dirty="0">
              <a:solidFill>
                <a:srgbClr val="0000FF"/>
              </a:solidFill>
              <a:effectLst/>
              <a:latin typeface="Arial" panose="020B0604020202020204" pitchFamily="34" charset="0"/>
            </a:endParaRPr>
          </a:p>
          <a:p>
            <a:pPr lvl="1"/>
            <a:endParaRPr lang="en-US" sz="1600" b="0" i="0" u="sng" dirty="0">
              <a:solidFill>
                <a:srgbClr val="0000FF"/>
              </a:solidFill>
              <a:effectLst/>
              <a:latin typeface="Arial" panose="020B0604020202020204" pitchFamily="34" charset="0"/>
            </a:endParaRPr>
          </a:p>
          <a:p>
            <a:pPr lvl="1"/>
            <a:endParaRPr lang="en-US" sz="2000" dirty="0">
              <a:solidFill>
                <a:schemeClr val="tx1"/>
              </a:solidFill>
              <a:ea typeface="+mn-ea"/>
              <a:cs typeface="+mn-cs"/>
            </a:endParaRPr>
          </a:p>
        </p:txBody>
      </p:sp>
      <p:sp>
        <p:nvSpPr>
          <p:cNvPr id="6" name="Content Placeholder 3">
            <a:extLst>
              <a:ext uri="{FF2B5EF4-FFF2-40B4-BE49-F238E27FC236}">
                <a16:creationId xmlns:a16="http://schemas.microsoft.com/office/drawing/2014/main" id="{B8D55E9F-3BB9-434A-AE2C-BA7ED01F39D5}"/>
              </a:ext>
            </a:extLst>
          </p:cNvPr>
          <p:cNvSpPr txBox="1">
            <a:spLocks/>
          </p:cNvSpPr>
          <p:nvPr/>
        </p:nvSpPr>
        <p:spPr>
          <a:xfrm>
            <a:off x="328784" y="1105366"/>
            <a:ext cx="10944805" cy="5752634"/>
          </a:xfrm>
          <a:prstGeom prst="rect">
            <a:avLst/>
          </a:prstGeom>
        </p:spPr>
        <p:txBody>
          <a:bodyPr vert="horz" lIns="91440" tIns="45720" rIns="91440" bIns="45720" rtlCol="0" anchor="t">
            <a:normAutofit/>
          </a:bodyPr>
          <a:lstStyle>
            <a:lvl1pPr marL="235297" indent="-235297" algn="l" defTabSz="914400" rtl="0" eaLnBrk="1" latinLnBrk="0" hangingPunct="1">
              <a:lnSpc>
                <a:spcPct val="90000"/>
              </a:lnSpc>
              <a:spcBef>
                <a:spcPts val="1000"/>
              </a:spcBef>
              <a:buFont typeface="Arial"/>
              <a:buChar char="•"/>
              <a:defRPr sz="2400" b="0" i="0" kern="1200">
                <a:solidFill>
                  <a:schemeClr val="bg2">
                    <a:lumMod val="25000"/>
                  </a:schemeClr>
                </a:solidFill>
                <a:latin typeface="+mn-lt"/>
                <a:ea typeface="Arial" charset="0"/>
                <a:cs typeface="Arial" charset="0"/>
              </a:defRPr>
            </a:lvl1pPr>
            <a:lvl2pPr marL="6858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2pPr>
            <a:lvl3pPr marL="11430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3pPr>
            <a:lvl4pPr marL="16002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4pPr>
            <a:lvl5pPr marL="20574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a:p>
        </p:txBody>
      </p:sp>
      <p:sp>
        <p:nvSpPr>
          <p:cNvPr id="13" name="TextBox 12">
            <a:extLst>
              <a:ext uri="{FF2B5EF4-FFF2-40B4-BE49-F238E27FC236}">
                <a16:creationId xmlns:a16="http://schemas.microsoft.com/office/drawing/2014/main" id="{BF531AEE-0828-4AA1-84CF-BD13B5713F5F}"/>
              </a:ext>
            </a:extLst>
          </p:cNvPr>
          <p:cNvSpPr txBox="1"/>
          <p:nvPr/>
        </p:nvSpPr>
        <p:spPr>
          <a:xfrm>
            <a:off x="742524" y="1482881"/>
            <a:ext cx="3970421" cy="646331"/>
          </a:xfrm>
          <a:prstGeom prst="rect">
            <a:avLst/>
          </a:prstGeom>
          <a:noFill/>
        </p:spPr>
        <p:txBody>
          <a:bodyPr wrap="square">
            <a:spAutoFit/>
          </a:bodyPr>
          <a:lstStyle/>
          <a:p>
            <a:r>
              <a:rPr lang="en-US" dirty="0">
                <a:hlinkClick r:id="rId5"/>
              </a:rPr>
              <a:t>BIL-Factsheet-Local-Competitive-Funding.pdf (whitehouse.gov)</a:t>
            </a:r>
            <a:endParaRPr lang="en-US" dirty="0"/>
          </a:p>
        </p:txBody>
      </p:sp>
      <p:pic>
        <p:nvPicPr>
          <p:cNvPr id="16" name="Picture 15" descr="Text&#10;&#10;Description automatically generated">
            <a:extLst>
              <a:ext uri="{FF2B5EF4-FFF2-40B4-BE49-F238E27FC236}">
                <a16:creationId xmlns:a16="http://schemas.microsoft.com/office/drawing/2014/main" id="{24860340-37A8-4AD6-A646-674CFA219F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3775" y="336040"/>
            <a:ext cx="7350871" cy="3291840"/>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622E217C-26C6-473E-B133-7632F3917C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7822" y="3929132"/>
            <a:ext cx="7030817" cy="2776577"/>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4C22A2BE-C34E-4A20-9BFA-CDC57C7257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695" y="3506140"/>
            <a:ext cx="3928387" cy="1562593"/>
          </a:xfrm>
          <a:prstGeom prst="rect">
            <a:avLst/>
          </a:prstGeom>
        </p:spPr>
      </p:pic>
    </p:spTree>
    <p:extLst>
      <p:ext uri="{BB962C8B-B14F-4D97-AF65-F5344CB8AC3E}">
        <p14:creationId xmlns:p14="http://schemas.microsoft.com/office/powerpoint/2010/main" val="41588806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1906BC0-3825-4A3F-BE11-90FF74C790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7851" y="6071317"/>
            <a:ext cx="664793" cy="667009"/>
          </a:xfrm>
          <a:prstGeom prst="rect">
            <a:avLst/>
          </a:prstGeom>
        </p:spPr>
      </p:pic>
      <p:sp>
        <p:nvSpPr>
          <p:cNvPr id="2" name="Title 1">
            <a:extLst>
              <a:ext uri="{FF2B5EF4-FFF2-40B4-BE49-F238E27FC236}">
                <a16:creationId xmlns:a16="http://schemas.microsoft.com/office/drawing/2014/main" id="{495A2A78-092A-4B9F-97FB-4458BD00854D}"/>
              </a:ext>
            </a:extLst>
          </p:cNvPr>
          <p:cNvSpPr>
            <a:spLocks noGrp="1"/>
          </p:cNvSpPr>
          <p:nvPr>
            <p:ph type="title"/>
          </p:nvPr>
        </p:nvSpPr>
        <p:spPr>
          <a:xfrm>
            <a:off x="-1" y="-36513"/>
            <a:ext cx="12191999" cy="1005328"/>
          </a:xfrm>
        </p:spPr>
        <p:txBody>
          <a:bodyPr/>
          <a:lstStyle/>
          <a:p>
            <a:pPr algn="ctr"/>
            <a:r>
              <a:rPr lang="en-US"/>
              <a:t>Overview of </a:t>
            </a:r>
            <a:r>
              <a:rPr lang="en-US" u="sng"/>
              <a:t>Discretionary</a:t>
            </a:r>
            <a:r>
              <a:rPr lang="en-US"/>
              <a:t> Federal </a:t>
            </a:r>
            <a:r>
              <a:rPr lang="en-US" u="sng"/>
              <a:t>Grant </a:t>
            </a:r>
            <a:r>
              <a:rPr lang="en-US"/>
              <a:t>Opportunities</a:t>
            </a:r>
          </a:p>
        </p:txBody>
      </p:sp>
      <p:pic>
        <p:nvPicPr>
          <p:cNvPr id="6" name="Picture 5" descr="Graphical user interface, text, application&#10;&#10;Description automatically generated">
            <a:extLst>
              <a:ext uri="{FF2B5EF4-FFF2-40B4-BE49-F238E27FC236}">
                <a16:creationId xmlns:a16="http://schemas.microsoft.com/office/drawing/2014/main" id="{790A47AD-173D-442A-8CD5-6744566EE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347" y="828766"/>
            <a:ext cx="9823305" cy="5909560"/>
          </a:xfrm>
          <a:prstGeom prst="rect">
            <a:avLst/>
          </a:prstGeom>
        </p:spPr>
      </p:pic>
    </p:spTree>
    <p:extLst>
      <p:ext uri="{BB962C8B-B14F-4D97-AF65-F5344CB8AC3E}">
        <p14:creationId xmlns:p14="http://schemas.microsoft.com/office/powerpoint/2010/main" val="180598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1906BC0-3825-4A3F-BE11-90FF74C790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7851" y="6071317"/>
            <a:ext cx="664793" cy="667009"/>
          </a:xfrm>
          <a:prstGeom prst="rect">
            <a:avLst/>
          </a:prstGeom>
        </p:spPr>
      </p:pic>
      <p:sp>
        <p:nvSpPr>
          <p:cNvPr id="2" name="Title 1">
            <a:extLst>
              <a:ext uri="{FF2B5EF4-FFF2-40B4-BE49-F238E27FC236}">
                <a16:creationId xmlns:a16="http://schemas.microsoft.com/office/drawing/2014/main" id="{495A2A78-092A-4B9F-97FB-4458BD00854D}"/>
              </a:ext>
            </a:extLst>
          </p:cNvPr>
          <p:cNvSpPr>
            <a:spLocks noGrp="1"/>
          </p:cNvSpPr>
          <p:nvPr>
            <p:ph type="title"/>
          </p:nvPr>
        </p:nvSpPr>
        <p:spPr>
          <a:xfrm>
            <a:off x="-1" y="-36513"/>
            <a:ext cx="12191999" cy="1005328"/>
          </a:xfrm>
        </p:spPr>
        <p:txBody>
          <a:bodyPr/>
          <a:lstStyle/>
          <a:p>
            <a:pPr algn="ctr"/>
            <a:r>
              <a:rPr lang="en-US" b="1"/>
              <a:t>Overview of Discretionary Federal Grant Opportunities</a:t>
            </a:r>
            <a:endParaRPr lang="en-US"/>
          </a:p>
        </p:txBody>
      </p:sp>
      <p:pic>
        <p:nvPicPr>
          <p:cNvPr id="4" name="Picture 3">
            <a:extLst>
              <a:ext uri="{FF2B5EF4-FFF2-40B4-BE49-F238E27FC236}">
                <a16:creationId xmlns:a16="http://schemas.microsoft.com/office/drawing/2014/main" id="{1C4288D7-1F8F-4F9C-8501-EF7943203DF9}"/>
              </a:ext>
            </a:extLst>
          </p:cNvPr>
          <p:cNvPicPr>
            <a:picLocks noChangeAspect="1"/>
          </p:cNvPicPr>
          <p:nvPr/>
        </p:nvPicPr>
        <p:blipFill>
          <a:blip r:embed="rId4"/>
          <a:stretch>
            <a:fillRect/>
          </a:stretch>
        </p:blipFill>
        <p:spPr>
          <a:xfrm>
            <a:off x="876299" y="1424863"/>
            <a:ext cx="10182957" cy="36713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1CDE43AA-4A54-4C2C-A35C-8FCC76A67A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290" y="1791684"/>
            <a:ext cx="10306974" cy="4552471"/>
          </a:xfrm>
          <a:prstGeom prst="rect">
            <a:avLst/>
          </a:prstGeom>
        </p:spPr>
      </p:pic>
    </p:spTree>
    <p:extLst>
      <p:ext uri="{BB962C8B-B14F-4D97-AF65-F5344CB8AC3E}">
        <p14:creationId xmlns:p14="http://schemas.microsoft.com/office/powerpoint/2010/main" val="53236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95A2A78-092A-4B9F-97FB-4458BD00854D}"/>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b="1" kern="1200">
                <a:solidFill>
                  <a:srgbClr val="FFFFFF"/>
                </a:solidFill>
                <a:latin typeface="+mj-lt"/>
                <a:ea typeface="+mj-ea"/>
                <a:cs typeface="+mj-cs"/>
              </a:rPr>
              <a:t>Overview of Discretionary Federal Grant Opportunities</a:t>
            </a:r>
            <a:endParaRPr lang="en-US" sz="3700" kern="1200">
              <a:solidFill>
                <a:srgbClr val="FFFFFF"/>
              </a:solidFill>
              <a:latin typeface="+mj-lt"/>
              <a:ea typeface="+mj-ea"/>
              <a:cs typeface="+mj-cs"/>
            </a:endParaRPr>
          </a:p>
        </p:txBody>
      </p:sp>
      <p:pic>
        <p:nvPicPr>
          <p:cNvPr id="5" name="Picture 4" descr="Table&#10;&#10;Description automatically generated">
            <a:extLst>
              <a:ext uri="{FF2B5EF4-FFF2-40B4-BE49-F238E27FC236}">
                <a16:creationId xmlns:a16="http://schemas.microsoft.com/office/drawing/2014/main" id="{BC3A9909-DE41-4529-B9C9-CA1FD6BD8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010" y="467208"/>
            <a:ext cx="7110583" cy="5923584"/>
          </a:xfrm>
          <a:prstGeom prst="rect">
            <a:avLst/>
          </a:prstGeom>
        </p:spPr>
      </p:pic>
      <p:pic>
        <p:nvPicPr>
          <p:cNvPr id="11" name="Picture 10" descr="A blue and white logo&#10;&#10;Description automatically generated with low confidence">
            <a:extLst>
              <a:ext uri="{FF2B5EF4-FFF2-40B4-BE49-F238E27FC236}">
                <a16:creationId xmlns:a16="http://schemas.microsoft.com/office/drawing/2014/main" id="{C1906BC0-3825-4A3F-BE11-90FF74C79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7851" y="6071317"/>
            <a:ext cx="664793" cy="667009"/>
          </a:xfrm>
          <a:prstGeom prst="rect">
            <a:avLst/>
          </a:prstGeom>
        </p:spPr>
      </p:pic>
    </p:spTree>
    <p:extLst>
      <p:ext uri="{BB962C8B-B14F-4D97-AF65-F5344CB8AC3E}">
        <p14:creationId xmlns:p14="http://schemas.microsoft.com/office/powerpoint/2010/main" val="2943589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1906BC0-3825-4A3F-BE11-90FF74C790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7851" y="6071317"/>
            <a:ext cx="664793" cy="667009"/>
          </a:xfrm>
          <a:prstGeom prst="rect">
            <a:avLst/>
          </a:prstGeom>
        </p:spPr>
      </p:pic>
      <p:sp>
        <p:nvSpPr>
          <p:cNvPr id="2" name="Title 1">
            <a:extLst>
              <a:ext uri="{FF2B5EF4-FFF2-40B4-BE49-F238E27FC236}">
                <a16:creationId xmlns:a16="http://schemas.microsoft.com/office/drawing/2014/main" id="{495A2A78-092A-4B9F-97FB-4458BD00854D}"/>
              </a:ext>
            </a:extLst>
          </p:cNvPr>
          <p:cNvSpPr>
            <a:spLocks noGrp="1"/>
          </p:cNvSpPr>
          <p:nvPr>
            <p:ph type="title"/>
          </p:nvPr>
        </p:nvSpPr>
        <p:spPr>
          <a:xfrm>
            <a:off x="-1" y="-36513"/>
            <a:ext cx="12191999" cy="1005328"/>
          </a:xfrm>
        </p:spPr>
        <p:txBody>
          <a:bodyPr/>
          <a:lstStyle/>
          <a:p>
            <a:pPr algn="ctr"/>
            <a:r>
              <a:rPr lang="en-US">
                <a:cs typeface="Arial"/>
              </a:rPr>
              <a:t>Safe Streets and Roads for All</a:t>
            </a:r>
            <a:endParaRPr lang="en-US"/>
          </a:p>
        </p:txBody>
      </p:sp>
      <p:sp>
        <p:nvSpPr>
          <p:cNvPr id="3" name="TextBox 2">
            <a:extLst>
              <a:ext uri="{FF2B5EF4-FFF2-40B4-BE49-F238E27FC236}">
                <a16:creationId xmlns:a16="http://schemas.microsoft.com/office/drawing/2014/main" id="{9DB39D03-6F46-4AB1-90FD-991412B2EE84}"/>
              </a:ext>
            </a:extLst>
          </p:cNvPr>
          <p:cNvSpPr txBox="1"/>
          <p:nvPr/>
        </p:nvSpPr>
        <p:spPr>
          <a:xfrm>
            <a:off x="2293987" y="813521"/>
            <a:ext cx="76040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AECOM Sans"/>
                <a:ea typeface="+mn-ea"/>
                <a:cs typeface="Calibri"/>
              </a:rPr>
              <a:t>IIJA authorizes </a:t>
            </a:r>
            <a:r>
              <a:rPr kumimoji="0" lang="en-US" sz="2400" b="0" i="1" u="sng" strike="noStrike" kern="1200" cap="none" spc="0" normalizeH="0" baseline="0" noProof="0">
                <a:ln>
                  <a:noFill/>
                </a:ln>
                <a:solidFill>
                  <a:prstClr val="black"/>
                </a:solidFill>
                <a:effectLst/>
                <a:uLnTx/>
                <a:uFillTx/>
                <a:latin typeface="AECOM Sans"/>
                <a:ea typeface="+mn-ea"/>
                <a:cs typeface="Calibri"/>
              </a:rPr>
              <a:t>$6 billion over 5 years </a:t>
            </a:r>
            <a:r>
              <a:rPr kumimoji="0" lang="en-US" sz="2400" b="0" i="1" u="none" strike="noStrike" kern="1200" cap="none" spc="0" normalizeH="0" baseline="0" noProof="0">
                <a:ln>
                  <a:noFill/>
                </a:ln>
                <a:solidFill>
                  <a:prstClr val="black"/>
                </a:solidFill>
                <a:effectLst/>
                <a:uLnTx/>
                <a:uFillTx/>
                <a:latin typeface="AECOM Sans"/>
                <a:ea typeface="+mn-ea"/>
                <a:cs typeface="Calibri"/>
              </a:rPr>
              <a:t>in Safe Streets grants</a:t>
            </a:r>
          </a:p>
        </p:txBody>
      </p:sp>
      <p:sp>
        <p:nvSpPr>
          <p:cNvPr id="10" name="TextBox 9">
            <a:extLst>
              <a:ext uri="{FF2B5EF4-FFF2-40B4-BE49-F238E27FC236}">
                <a16:creationId xmlns:a16="http://schemas.microsoft.com/office/drawing/2014/main" id="{03257623-1AAB-4900-BD10-9515FC7D18BB}"/>
              </a:ext>
            </a:extLst>
          </p:cNvPr>
          <p:cNvSpPr txBox="1"/>
          <p:nvPr/>
        </p:nvSpPr>
        <p:spPr>
          <a:xfrm>
            <a:off x="223262" y="1419659"/>
            <a:ext cx="7791546" cy="286232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Safe Streets and Roads for All is open to MPOs and Local Governments, not State DOTs.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The new grant program will support Vision Zero planning efforts, as well as capital projects to improve safety for all users. </a:t>
            </a:r>
          </a:p>
          <a:p>
            <a:pPr marL="285750" indent="-285750">
              <a:spcBef>
                <a:spcPts val="1200"/>
              </a:spcBef>
              <a:buFont typeface="Arial" panose="020B0604020202020204" pitchFamily="34" charset="0"/>
              <a:buChar char="•"/>
              <a:defRPr/>
            </a:pPr>
            <a:r>
              <a:rPr lang="en-US" sz="2000">
                <a:hlinkClick r:id="rId4"/>
              </a:rPr>
              <a:t>SS4A Fact Sheet (usdot.gov)</a:t>
            </a:r>
            <a:endParaRPr lang="en-US" sz="2000"/>
          </a:p>
          <a:p>
            <a:pPr marL="285750" indent="-285750">
              <a:spcBef>
                <a:spcPts val="1200"/>
              </a:spcBef>
              <a:buFont typeface="Arial" panose="020B0604020202020204" pitchFamily="34" charset="0"/>
              <a:buChar char="•"/>
              <a:defRPr/>
            </a:pPr>
            <a:endParaRPr lang="en-US" sz="2000" b="0" i="0" u="none" strike="noStrike" kern="1200" cap="none" spc="0" normalizeH="0" baseline="0" noProof="0">
              <a:ln>
                <a:noFill/>
              </a:ln>
              <a:solidFill>
                <a:prstClr val="black"/>
              </a:solidFill>
              <a:effectLst/>
              <a:uLnTx/>
              <a:uFillTx/>
              <a:latin typeface="Calibri" panose="020F0502020204030204"/>
              <a:cs typeface="Calibri" panose="020F0502020204030204"/>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0" name="Picture 6" descr="Guilford Safe Streets - Complete Streets Project">
            <a:extLst>
              <a:ext uri="{FF2B5EF4-FFF2-40B4-BE49-F238E27FC236}">
                <a16:creationId xmlns:a16="http://schemas.microsoft.com/office/drawing/2014/main" id="{78EDC283-4E76-4108-9BBD-2EBC8553A1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374" r="12661"/>
          <a:stretch/>
        </p:blipFill>
        <p:spPr bwMode="auto">
          <a:xfrm>
            <a:off x="8107933" y="1673460"/>
            <a:ext cx="3860800" cy="28969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BE5590-2130-4ED5-AD1A-1601AF7B974C}"/>
              </a:ext>
            </a:extLst>
          </p:cNvPr>
          <p:cNvPicPr>
            <a:picLocks noChangeAspect="1"/>
          </p:cNvPicPr>
          <p:nvPr/>
        </p:nvPicPr>
        <p:blipFill>
          <a:blip r:embed="rId6"/>
          <a:stretch>
            <a:fillRect/>
          </a:stretch>
        </p:blipFill>
        <p:spPr>
          <a:xfrm>
            <a:off x="223262" y="3754603"/>
            <a:ext cx="4741500" cy="2867959"/>
          </a:xfrm>
          <a:prstGeom prst="rect">
            <a:avLst/>
          </a:prstGeom>
        </p:spPr>
      </p:pic>
      <p:sp>
        <p:nvSpPr>
          <p:cNvPr id="14" name="TextBox 13">
            <a:extLst>
              <a:ext uri="{FF2B5EF4-FFF2-40B4-BE49-F238E27FC236}">
                <a16:creationId xmlns:a16="http://schemas.microsoft.com/office/drawing/2014/main" id="{58EE74C3-115A-489F-AB0E-F08C70E8F333}"/>
              </a:ext>
            </a:extLst>
          </p:cNvPr>
          <p:cNvSpPr txBox="1"/>
          <p:nvPr/>
        </p:nvSpPr>
        <p:spPr>
          <a:xfrm>
            <a:off x="5299269" y="5115175"/>
            <a:ext cx="6098582" cy="646331"/>
          </a:xfrm>
          <a:prstGeom prst="rect">
            <a:avLst/>
          </a:prstGeom>
          <a:noFill/>
        </p:spPr>
        <p:txBody>
          <a:bodyPr wrap="square">
            <a:spAutoFit/>
          </a:bodyPr>
          <a:lstStyle/>
          <a:p>
            <a:r>
              <a:rPr lang="en-US" dirty="0">
                <a:hlinkClick r:id="rId7"/>
              </a:rPr>
              <a:t>Bipartisan Infrastructure Law - Safe Streets and Roads for All (SS4A) Fact Sheet | Federal Highway Administration (dot.gov)</a:t>
            </a:r>
            <a:endParaRPr lang="en-US" dirty="0"/>
          </a:p>
        </p:txBody>
      </p:sp>
      <p:sp>
        <p:nvSpPr>
          <p:cNvPr id="6" name="TextBox 5">
            <a:extLst>
              <a:ext uri="{FF2B5EF4-FFF2-40B4-BE49-F238E27FC236}">
                <a16:creationId xmlns:a16="http://schemas.microsoft.com/office/drawing/2014/main" id="{AD018A33-8326-48CC-87BC-95E8742AC08A}"/>
              </a:ext>
            </a:extLst>
          </p:cNvPr>
          <p:cNvSpPr txBox="1"/>
          <p:nvPr/>
        </p:nvSpPr>
        <p:spPr>
          <a:xfrm>
            <a:off x="5299269" y="5943455"/>
            <a:ext cx="4741501" cy="461665"/>
          </a:xfrm>
          <a:prstGeom prst="rect">
            <a:avLst/>
          </a:prstGeom>
          <a:solidFill>
            <a:schemeClr val="bg1"/>
          </a:solidFill>
        </p:spPr>
        <p:txBody>
          <a:bodyPr wrap="square" rtlCol="0">
            <a:spAutoFit/>
          </a:bodyPr>
          <a:lstStyle/>
          <a:p>
            <a:r>
              <a:rPr lang="en-US" sz="2400" dirty="0">
                <a:solidFill>
                  <a:srgbClr val="FF0000"/>
                </a:solidFill>
              </a:rPr>
              <a:t>Application deadline September 15</a:t>
            </a:r>
            <a:r>
              <a:rPr lang="en-US" sz="2400" baseline="30000" dirty="0">
                <a:solidFill>
                  <a:srgbClr val="FF0000"/>
                </a:solidFill>
              </a:rPr>
              <a:t>th</a:t>
            </a:r>
            <a:r>
              <a:rPr lang="en-US" sz="2400" dirty="0">
                <a:solidFill>
                  <a:srgbClr val="FF0000"/>
                </a:solidFill>
              </a:rPr>
              <a:t> </a:t>
            </a:r>
          </a:p>
        </p:txBody>
      </p:sp>
    </p:spTree>
    <p:extLst>
      <p:ext uri="{BB962C8B-B14F-4D97-AF65-F5344CB8AC3E}">
        <p14:creationId xmlns:p14="http://schemas.microsoft.com/office/powerpoint/2010/main" val="2705877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1906BC0-3825-4A3F-BE11-90FF74C790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7851" y="6071317"/>
            <a:ext cx="664793" cy="667009"/>
          </a:xfrm>
          <a:prstGeom prst="rect">
            <a:avLst/>
          </a:prstGeom>
        </p:spPr>
      </p:pic>
      <p:sp>
        <p:nvSpPr>
          <p:cNvPr id="2" name="Title 1">
            <a:extLst>
              <a:ext uri="{FF2B5EF4-FFF2-40B4-BE49-F238E27FC236}">
                <a16:creationId xmlns:a16="http://schemas.microsoft.com/office/drawing/2014/main" id="{495A2A78-092A-4B9F-97FB-4458BD00854D}"/>
              </a:ext>
            </a:extLst>
          </p:cNvPr>
          <p:cNvSpPr>
            <a:spLocks noGrp="1"/>
          </p:cNvSpPr>
          <p:nvPr>
            <p:ph type="title"/>
          </p:nvPr>
        </p:nvSpPr>
        <p:spPr>
          <a:xfrm>
            <a:off x="-1" y="-36513"/>
            <a:ext cx="12191999" cy="1005328"/>
          </a:xfrm>
        </p:spPr>
        <p:txBody>
          <a:bodyPr/>
          <a:lstStyle/>
          <a:p>
            <a:pPr algn="ctr"/>
            <a:r>
              <a:rPr lang="en-US">
                <a:cs typeface="Arial"/>
              </a:rPr>
              <a:t>Rural Surface Transportation Grants</a:t>
            </a:r>
            <a:endParaRPr lang="en-US"/>
          </a:p>
        </p:txBody>
      </p:sp>
      <p:sp>
        <p:nvSpPr>
          <p:cNvPr id="3" name="TextBox 2">
            <a:extLst>
              <a:ext uri="{FF2B5EF4-FFF2-40B4-BE49-F238E27FC236}">
                <a16:creationId xmlns:a16="http://schemas.microsoft.com/office/drawing/2014/main" id="{9DB39D03-6F46-4AB1-90FD-991412B2EE84}"/>
              </a:ext>
            </a:extLst>
          </p:cNvPr>
          <p:cNvSpPr txBox="1"/>
          <p:nvPr/>
        </p:nvSpPr>
        <p:spPr>
          <a:xfrm>
            <a:off x="1711673" y="848692"/>
            <a:ext cx="87342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AECOM Sans"/>
                <a:ea typeface="+mn-ea"/>
                <a:cs typeface="Calibri"/>
              </a:rPr>
              <a:t>IIJA authorizes </a:t>
            </a:r>
            <a:r>
              <a:rPr kumimoji="0" lang="en-US" sz="2400" b="0" i="1" u="sng" strike="noStrike" kern="1200" cap="none" spc="0" normalizeH="0" baseline="0" noProof="0">
                <a:ln>
                  <a:noFill/>
                </a:ln>
                <a:solidFill>
                  <a:prstClr val="black"/>
                </a:solidFill>
                <a:effectLst/>
                <a:uLnTx/>
                <a:uFillTx/>
                <a:latin typeface="AECOM Sans"/>
                <a:ea typeface="+mn-ea"/>
                <a:cs typeface="Calibri"/>
              </a:rPr>
              <a:t>$2 billion over 5 years </a:t>
            </a:r>
            <a:r>
              <a:rPr kumimoji="0" lang="en-US" sz="2400" b="0" i="1" u="none" strike="noStrike" kern="1200" cap="none" spc="0" normalizeH="0" baseline="0" noProof="0">
                <a:ln>
                  <a:noFill/>
                </a:ln>
                <a:solidFill>
                  <a:prstClr val="black"/>
                </a:solidFill>
                <a:effectLst/>
                <a:uLnTx/>
                <a:uFillTx/>
                <a:latin typeface="AECOM Sans"/>
                <a:ea typeface="+mn-ea"/>
                <a:cs typeface="Calibri"/>
              </a:rPr>
              <a:t>in Rural Transportation grants</a:t>
            </a:r>
          </a:p>
        </p:txBody>
      </p:sp>
      <p:sp>
        <p:nvSpPr>
          <p:cNvPr id="10" name="TextBox 9">
            <a:extLst>
              <a:ext uri="{FF2B5EF4-FFF2-40B4-BE49-F238E27FC236}">
                <a16:creationId xmlns:a16="http://schemas.microsoft.com/office/drawing/2014/main" id="{03257623-1AAB-4900-BD10-9515FC7D18BB}"/>
              </a:ext>
            </a:extLst>
          </p:cNvPr>
          <p:cNvSpPr txBox="1"/>
          <p:nvPr/>
        </p:nvSpPr>
        <p:spPr>
          <a:xfrm>
            <a:off x="223262" y="1419659"/>
            <a:ext cx="7791546" cy="163121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New competitive grant program to “improve and expand the surface transportation infrastructure in rural areas”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Includes on-demand mobility projects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Applications can be for bundled projects in a region</a:t>
            </a:r>
          </a:p>
        </p:txBody>
      </p:sp>
      <p:pic>
        <p:nvPicPr>
          <p:cNvPr id="2052" name="Picture 4" descr="Bridge 04517, carrying Silver St over East Branch Salmon Brook, in Granby">
            <a:extLst>
              <a:ext uri="{FF2B5EF4-FFF2-40B4-BE49-F238E27FC236}">
                <a16:creationId xmlns:a16="http://schemas.microsoft.com/office/drawing/2014/main" id="{BA779BF4-2F1F-4818-BCE5-DCE31AB017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656" y="3429000"/>
            <a:ext cx="5057342" cy="27497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oadway Improvements | T2 Center">
            <a:extLst>
              <a:ext uri="{FF2B5EF4-FFF2-40B4-BE49-F238E27FC236}">
                <a16:creationId xmlns:a16="http://schemas.microsoft.com/office/drawing/2014/main" id="{CCEBA617-A19B-40FA-A63A-5AC58AC2EB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8324" y="1930399"/>
            <a:ext cx="3491923" cy="34919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EDEA18B-EDF3-4FAC-9992-BB14895F8FBE}"/>
              </a:ext>
            </a:extLst>
          </p:cNvPr>
          <p:cNvSpPr txBox="1"/>
          <p:nvPr/>
        </p:nvSpPr>
        <p:spPr>
          <a:xfrm>
            <a:off x="6462033" y="5840484"/>
            <a:ext cx="4741501" cy="461665"/>
          </a:xfrm>
          <a:prstGeom prst="rect">
            <a:avLst/>
          </a:prstGeom>
          <a:solidFill>
            <a:schemeClr val="bg1"/>
          </a:solidFill>
        </p:spPr>
        <p:txBody>
          <a:bodyPr wrap="square" rtlCol="0">
            <a:spAutoFit/>
          </a:bodyPr>
          <a:lstStyle/>
          <a:p>
            <a:r>
              <a:rPr lang="en-US" sz="2400" dirty="0">
                <a:solidFill>
                  <a:srgbClr val="FF0000"/>
                </a:solidFill>
              </a:rPr>
              <a:t>Application deadline May 23rd</a:t>
            </a:r>
          </a:p>
        </p:txBody>
      </p:sp>
    </p:spTree>
    <p:extLst>
      <p:ext uri="{BB962C8B-B14F-4D97-AF65-F5344CB8AC3E}">
        <p14:creationId xmlns:p14="http://schemas.microsoft.com/office/powerpoint/2010/main" val="168251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9026-8A0A-43D2-BBFF-8645BDB79A20}"/>
              </a:ext>
            </a:extLst>
          </p:cNvPr>
          <p:cNvSpPr>
            <a:spLocks noGrp="1"/>
          </p:cNvSpPr>
          <p:nvPr>
            <p:ph type="title"/>
          </p:nvPr>
        </p:nvSpPr>
        <p:spPr/>
        <p:txBody>
          <a:bodyPr/>
          <a:lstStyle/>
          <a:p>
            <a:r>
              <a:rPr lang="en-US" b="1"/>
              <a:t>Connecticut Crash Trends</a:t>
            </a:r>
          </a:p>
        </p:txBody>
      </p:sp>
      <p:pic>
        <p:nvPicPr>
          <p:cNvPr id="7" name="Picture 6">
            <a:extLst>
              <a:ext uri="{FF2B5EF4-FFF2-40B4-BE49-F238E27FC236}">
                <a16:creationId xmlns:a16="http://schemas.microsoft.com/office/drawing/2014/main" id="{2B193C2C-475B-4433-AD4E-5EBBFAC2D75B}"/>
              </a:ext>
            </a:extLst>
          </p:cNvPr>
          <p:cNvPicPr>
            <a:picLocks noChangeAspect="1"/>
          </p:cNvPicPr>
          <p:nvPr/>
        </p:nvPicPr>
        <p:blipFill rotWithShape="1">
          <a:blip r:embed="rId2"/>
          <a:srcRect t="15662" b="13999"/>
          <a:stretch/>
        </p:blipFill>
        <p:spPr>
          <a:xfrm>
            <a:off x="0" y="6158198"/>
            <a:ext cx="12192000" cy="740229"/>
          </a:xfrm>
          <a:prstGeom prst="rect">
            <a:avLst/>
          </a:prstGeom>
        </p:spPr>
      </p:pic>
      <p:sp>
        <p:nvSpPr>
          <p:cNvPr id="9" name="TextBox 8">
            <a:extLst>
              <a:ext uri="{FF2B5EF4-FFF2-40B4-BE49-F238E27FC236}">
                <a16:creationId xmlns:a16="http://schemas.microsoft.com/office/drawing/2014/main" id="{EC0F83FB-25F5-4525-B4C4-EE0DFDCE8C00}"/>
              </a:ext>
            </a:extLst>
          </p:cNvPr>
          <p:cNvSpPr txBox="1"/>
          <p:nvPr/>
        </p:nvSpPr>
        <p:spPr>
          <a:xfrm>
            <a:off x="10985271" y="6365966"/>
            <a:ext cx="1067392" cy="369332"/>
          </a:xfrm>
          <a:prstGeom prst="rect">
            <a:avLst/>
          </a:prstGeom>
          <a:noFill/>
          <a:ln w="15875">
            <a:solidFill>
              <a:schemeClr val="tx1"/>
            </a:solidFill>
          </a:ln>
        </p:spPr>
        <p:txBody>
          <a:bodyPr wrap="square" rtlCol="0">
            <a:spAutoFit/>
          </a:bodyPr>
          <a:lstStyle/>
          <a:p>
            <a:pPr algn="ctr"/>
            <a:r>
              <a:rPr lang="en-US" b="1"/>
              <a:t>HSO</a:t>
            </a:r>
          </a:p>
        </p:txBody>
      </p:sp>
      <p:sp>
        <p:nvSpPr>
          <p:cNvPr id="16" name="TextBox 15">
            <a:extLst>
              <a:ext uri="{FF2B5EF4-FFF2-40B4-BE49-F238E27FC236}">
                <a16:creationId xmlns:a16="http://schemas.microsoft.com/office/drawing/2014/main" id="{419B9BFD-97ED-4FD1-97DD-A49863BEFAA3}"/>
              </a:ext>
            </a:extLst>
          </p:cNvPr>
          <p:cNvSpPr txBox="1"/>
          <p:nvPr/>
        </p:nvSpPr>
        <p:spPr>
          <a:xfrm>
            <a:off x="8220730" y="5441071"/>
            <a:ext cx="3831934" cy="400110"/>
          </a:xfrm>
          <a:prstGeom prst="rect">
            <a:avLst/>
          </a:prstGeom>
          <a:noFill/>
        </p:spPr>
        <p:txBody>
          <a:bodyPr wrap="square">
            <a:spAutoFit/>
          </a:bodyPr>
          <a:lstStyle/>
          <a:p>
            <a:r>
              <a:rPr lang="en-US" sz="1000" dirty="0">
                <a:effectLst/>
                <a:latin typeface="Corbel" panose="020B0503020204020204" pitchFamily="34" charset="0"/>
                <a:ea typeface="Calibri" panose="020F0502020204030204" pitchFamily="34" charset="0"/>
                <a:cs typeface="Times New Roman" panose="02020603050405020304" pitchFamily="18" charset="0"/>
              </a:rPr>
              <a:t>* 2020 and later data are preliminary and from CTDOT sources; data from prior years are from NHTSA FARS final files</a:t>
            </a:r>
            <a:endParaRPr lang="en-US" sz="1000" dirty="0">
              <a:latin typeface="Corbel" panose="020B0503020204020204" pitchFamily="34" charset="0"/>
            </a:endParaRPr>
          </a:p>
        </p:txBody>
      </p:sp>
      <p:pic>
        <p:nvPicPr>
          <p:cNvPr id="12" name="Picture 11" descr="Chart, bar chart&#10;&#10;Description automatically generated">
            <a:extLst>
              <a:ext uri="{FF2B5EF4-FFF2-40B4-BE49-F238E27FC236}">
                <a16:creationId xmlns:a16="http://schemas.microsoft.com/office/drawing/2014/main" id="{18FED7D5-0904-455A-B06A-25DE0D41C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37" y="1470414"/>
            <a:ext cx="7765410" cy="4687784"/>
          </a:xfrm>
          <a:prstGeom prst="rect">
            <a:avLst/>
          </a:prstGeom>
        </p:spPr>
      </p:pic>
      <p:pic>
        <p:nvPicPr>
          <p:cNvPr id="14" name="Picture 13">
            <a:extLst>
              <a:ext uri="{FF2B5EF4-FFF2-40B4-BE49-F238E27FC236}">
                <a16:creationId xmlns:a16="http://schemas.microsoft.com/office/drawing/2014/main" id="{E886F7F1-60DB-40E8-8AE2-26DCE5606C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902" y="996529"/>
            <a:ext cx="5176267" cy="280997"/>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94584C02-9252-4CC9-94CA-E4DC49351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0729" y="3268841"/>
            <a:ext cx="3793281" cy="2078851"/>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055B50D6-1790-4F5B-9C7D-81698714F2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0729" y="952183"/>
            <a:ext cx="3793281" cy="2145813"/>
          </a:xfrm>
          <a:prstGeom prst="rect">
            <a:avLst/>
          </a:prstGeom>
        </p:spPr>
      </p:pic>
    </p:spTree>
    <p:extLst>
      <p:ext uri="{BB962C8B-B14F-4D97-AF65-F5344CB8AC3E}">
        <p14:creationId xmlns:p14="http://schemas.microsoft.com/office/powerpoint/2010/main" val="121832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0A13-1165-47F0-97A3-738133B0C8C0}"/>
              </a:ext>
            </a:extLst>
          </p:cNvPr>
          <p:cNvSpPr>
            <a:spLocks noGrp="1"/>
          </p:cNvSpPr>
          <p:nvPr>
            <p:ph type="title"/>
          </p:nvPr>
        </p:nvSpPr>
        <p:spPr/>
        <p:txBody>
          <a:bodyPr/>
          <a:lstStyle/>
          <a:p>
            <a:r>
              <a:rPr lang="en-US" b="1"/>
              <a:t>HSO Examples of grants funded</a:t>
            </a:r>
            <a:endParaRPr lang="en-US"/>
          </a:p>
        </p:txBody>
      </p:sp>
      <p:sp>
        <p:nvSpPr>
          <p:cNvPr id="3" name="Content Placeholder 2">
            <a:extLst>
              <a:ext uri="{FF2B5EF4-FFF2-40B4-BE49-F238E27FC236}">
                <a16:creationId xmlns:a16="http://schemas.microsoft.com/office/drawing/2014/main" id="{9FCD4DAB-60F9-4ACD-85DF-60E13A7055DC}"/>
              </a:ext>
            </a:extLst>
          </p:cNvPr>
          <p:cNvSpPr>
            <a:spLocks noGrp="1"/>
          </p:cNvSpPr>
          <p:nvPr>
            <p:ph sz="half" idx="1"/>
          </p:nvPr>
        </p:nvSpPr>
        <p:spPr>
          <a:xfrm>
            <a:off x="200291" y="1146875"/>
            <a:ext cx="5503817" cy="4924233"/>
          </a:xfrm>
        </p:spPr>
        <p:txBody>
          <a:bodyPr>
            <a:normAutofit fontScale="92500" lnSpcReduction="10000"/>
          </a:bodyPr>
          <a:lstStyle/>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Comprehensive DUI Enforcement </a:t>
            </a:r>
            <a:br>
              <a:rPr lang="en-US" b="1">
                <a:latin typeface="Corbel" panose="020B0503020204020204" pitchFamily="34" charset="0"/>
                <a:cs typeface="Times New Roman" panose="02020603050405020304" pitchFamily="18" charset="0"/>
              </a:rPr>
            </a:br>
            <a:endParaRPr lang="en-US" b="1">
              <a:latin typeface="Corbel" panose="020B0503020204020204" pitchFamily="34" charset="0"/>
              <a:cs typeface="Times New Roman" panose="02020603050405020304" pitchFamily="18" charset="0"/>
            </a:endParaRPr>
          </a:p>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Drug Recognition Program (DRE)</a:t>
            </a:r>
          </a:p>
          <a:p>
            <a:pPr marL="800100" lvl="1" indent="-342900">
              <a:lnSpc>
                <a:spcPct val="107000"/>
              </a:lnSpc>
              <a:spcBef>
                <a:spcPts val="0"/>
              </a:spcBef>
              <a:spcAft>
                <a:spcPts val="0"/>
              </a:spcAft>
              <a:buFont typeface="Wingdings" panose="05000000000000000000" pitchFamily="2" charset="2"/>
              <a:buChar char="§"/>
            </a:pPr>
            <a:endParaRPr lang="en-US" b="1">
              <a:latin typeface="Corbel" panose="020B0503020204020204" pitchFamily="34" charset="0"/>
              <a:cs typeface="Times New Roman" panose="02020603050405020304" pitchFamily="18" charset="0"/>
            </a:endParaRPr>
          </a:p>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Underage Drinking Program</a:t>
            </a:r>
          </a:p>
          <a:p>
            <a:pPr marL="800100" lvl="1" indent="-342900">
              <a:lnSpc>
                <a:spcPct val="107000"/>
              </a:lnSpc>
              <a:spcBef>
                <a:spcPts val="0"/>
              </a:spcBef>
              <a:spcAft>
                <a:spcPts val="0"/>
              </a:spcAft>
              <a:buFont typeface="Wingdings" panose="05000000000000000000" pitchFamily="2" charset="2"/>
              <a:buChar char="§"/>
            </a:pPr>
            <a:endParaRPr lang="en-US" b="1">
              <a:latin typeface="Corbel" panose="020B0503020204020204" pitchFamily="34" charset="0"/>
              <a:cs typeface="Times New Roman" panose="02020603050405020304" pitchFamily="18" charset="0"/>
            </a:endParaRPr>
          </a:p>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High School Outreach Programs</a:t>
            </a:r>
          </a:p>
          <a:p>
            <a:pPr marL="800100" lvl="1" indent="-342900">
              <a:lnSpc>
                <a:spcPct val="107000"/>
              </a:lnSpc>
              <a:spcBef>
                <a:spcPts val="0"/>
              </a:spcBef>
              <a:spcAft>
                <a:spcPts val="0"/>
              </a:spcAft>
              <a:buFont typeface="Wingdings" panose="05000000000000000000" pitchFamily="2" charset="2"/>
              <a:buChar char="§"/>
            </a:pPr>
            <a:endParaRPr lang="en-US" b="1">
              <a:latin typeface="Corbel" panose="020B0503020204020204" pitchFamily="34" charset="0"/>
              <a:cs typeface="Times New Roman" panose="02020603050405020304" pitchFamily="18" charset="0"/>
            </a:endParaRPr>
          </a:p>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Cannabis Education </a:t>
            </a:r>
          </a:p>
          <a:p>
            <a:pPr marL="800100" lvl="1" indent="-342900">
              <a:lnSpc>
                <a:spcPct val="107000"/>
              </a:lnSpc>
              <a:spcBef>
                <a:spcPts val="0"/>
              </a:spcBef>
              <a:spcAft>
                <a:spcPts val="0"/>
              </a:spcAft>
              <a:buFont typeface="Wingdings" panose="05000000000000000000" pitchFamily="2" charset="2"/>
              <a:buChar char="§"/>
            </a:pPr>
            <a:endParaRPr lang="en-US" b="1">
              <a:latin typeface="Corbel" panose="020B0503020204020204" pitchFamily="34" charset="0"/>
              <a:cs typeface="Times New Roman" panose="02020603050405020304" pitchFamily="18" charset="0"/>
            </a:endParaRPr>
          </a:p>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Occupant Protection Enforcement </a:t>
            </a:r>
            <a:br>
              <a:rPr lang="en-US" b="1">
                <a:latin typeface="Corbel" panose="020B0503020204020204" pitchFamily="34" charset="0"/>
                <a:cs typeface="Times New Roman" panose="02020603050405020304" pitchFamily="18" charset="0"/>
              </a:rPr>
            </a:br>
            <a:endParaRPr lang="en-US" b="1">
              <a:latin typeface="Corbel" panose="020B0503020204020204" pitchFamily="34" charset="0"/>
              <a:cs typeface="Times New Roman" panose="02020603050405020304" pitchFamily="18" charset="0"/>
            </a:endParaRPr>
          </a:p>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Child Passenger Safety Training and Education</a:t>
            </a:r>
          </a:p>
          <a:p>
            <a:pPr marL="800100" lvl="1" indent="-342900">
              <a:lnSpc>
                <a:spcPct val="107000"/>
              </a:lnSpc>
              <a:spcBef>
                <a:spcPts val="0"/>
              </a:spcBef>
              <a:spcAft>
                <a:spcPts val="0"/>
              </a:spcAft>
              <a:buFont typeface="Wingdings" panose="05000000000000000000" pitchFamily="2" charset="2"/>
              <a:buChar char="§"/>
            </a:pPr>
            <a:endParaRPr lang="en-US" b="1">
              <a:latin typeface="Corbel" panose="020B0503020204020204" pitchFamily="34" charset="0"/>
              <a:cs typeface="Times New Roman" panose="02020603050405020304" pitchFamily="18" charset="0"/>
            </a:endParaRPr>
          </a:p>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Distracted Driving Enforcement </a:t>
            </a:r>
            <a:br>
              <a:rPr lang="en-US">
                <a:latin typeface="Corbel" panose="020B0503020204020204" pitchFamily="34" charset="0"/>
                <a:cs typeface="Times New Roman" panose="02020603050405020304" pitchFamily="18" charset="0"/>
              </a:rPr>
            </a:br>
            <a:endParaRPr lang="en-US">
              <a:latin typeface="Corbel" panose="020B050302020402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endParaRPr lang="en-US" sz="2000">
              <a:effectLst/>
              <a:latin typeface="Corbel" panose="020B0503020204020204" pitchFamily="34" charset="0"/>
              <a:ea typeface="Calibri" panose="020F0502020204030204" pitchFamily="34" charset="0"/>
              <a:cs typeface="Times New Roman" panose="02020603050405020304" pitchFamily="18" charset="0"/>
            </a:endParaRPr>
          </a:p>
          <a:p>
            <a:endParaRPr lang="en-US"/>
          </a:p>
        </p:txBody>
      </p:sp>
      <p:sp>
        <p:nvSpPr>
          <p:cNvPr id="4" name="Content Placeholder 3">
            <a:extLst>
              <a:ext uri="{FF2B5EF4-FFF2-40B4-BE49-F238E27FC236}">
                <a16:creationId xmlns:a16="http://schemas.microsoft.com/office/drawing/2014/main" id="{84BFD83A-9428-4331-AD99-FD8909C7C09F}"/>
              </a:ext>
            </a:extLst>
          </p:cNvPr>
          <p:cNvSpPr>
            <a:spLocks noGrp="1"/>
          </p:cNvSpPr>
          <p:nvPr>
            <p:ph sz="half" idx="2"/>
          </p:nvPr>
        </p:nvSpPr>
        <p:spPr>
          <a:xfrm>
            <a:off x="5704124" y="1146875"/>
            <a:ext cx="6104704" cy="4924233"/>
          </a:xfrm>
        </p:spPr>
        <p:txBody>
          <a:bodyPr>
            <a:normAutofit fontScale="92500" lnSpcReduction="10000"/>
          </a:bodyPr>
          <a:lstStyle/>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High School Outreach Programs</a:t>
            </a:r>
          </a:p>
          <a:p>
            <a:pPr marL="800100" lvl="1" indent="-342900">
              <a:lnSpc>
                <a:spcPct val="107000"/>
              </a:lnSpc>
              <a:spcBef>
                <a:spcPts val="0"/>
              </a:spcBef>
              <a:spcAft>
                <a:spcPts val="0"/>
              </a:spcAft>
              <a:buFont typeface="Wingdings" panose="05000000000000000000" pitchFamily="2" charset="2"/>
              <a:buChar char="§"/>
            </a:pPr>
            <a:endParaRPr lang="en-US" b="1">
              <a:latin typeface="Corbel" panose="020B0503020204020204" pitchFamily="34" charset="0"/>
              <a:cs typeface="Times New Roman" panose="02020603050405020304" pitchFamily="18" charset="0"/>
            </a:endParaRPr>
          </a:p>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Speed and Aggressive Driving Enforcement </a:t>
            </a:r>
            <a:br>
              <a:rPr lang="en-US" b="1">
                <a:latin typeface="Corbel" panose="020B0503020204020204" pitchFamily="34" charset="0"/>
                <a:cs typeface="Times New Roman" panose="02020603050405020304" pitchFamily="18" charset="0"/>
              </a:rPr>
            </a:br>
            <a:endParaRPr lang="en-US" sz="2000" b="1">
              <a:effectLst/>
              <a:latin typeface="Corbel" panose="020B050302020402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Wingdings" panose="05000000000000000000" pitchFamily="2" charset="2"/>
              <a:buChar char="§"/>
            </a:pPr>
            <a:r>
              <a:rPr lang="en-US" sz="2000" b="1">
                <a:effectLst/>
                <a:latin typeface="Corbel" panose="020B0503020204020204" pitchFamily="34" charset="0"/>
                <a:ea typeface="Calibri" panose="020F0502020204030204" pitchFamily="34" charset="0"/>
                <a:cs typeface="Times New Roman" panose="02020603050405020304" pitchFamily="18" charset="0"/>
              </a:rPr>
              <a:t>Watch for Me CT (Pedestrian Awareness Program)</a:t>
            </a:r>
          </a:p>
          <a:p>
            <a:pPr marL="800100" lvl="1" indent="-342900">
              <a:lnSpc>
                <a:spcPct val="107000"/>
              </a:lnSpc>
              <a:spcBef>
                <a:spcPts val="0"/>
              </a:spcBef>
              <a:spcAft>
                <a:spcPts val="0"/>
              </a:spcAft>
              <a:buFont typeface="Wingdings" panose="05000000000000000000" pitchFamily="2" charset="2"/>
              <a:buChar char="§"/>
            </a:pPr>
            <a:endParaRPr lang="en-US" b="1">
              <a:latin typeface="Corbel" panose="020B0503020204020204" pitchFamily="34" charset="0"/>
              <a:cs typeface="Times New Roman" panose="02020603050405020304" pitchFamily="18" charset="0"/>
            </a:endParaRPr>
          </a:p>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Multiple additional media campaigns aimed at new law education and older road user safety</a:t>
            </a:r>
          </a:p>
          <a:p>
            <a:pPr marL="800100" lvl="1" indent="-342900">
              <a:lnSpc>
                <a:spcPct val="107000"/>
              </a:lnSpc>
              <a:spcBef>
                <a:spcPts val="0"/>
              </a:spcBef>
              <a:spcAft>
                <a:spcPts val="0"/>
              </a:spcAft>
              <a:buFont typeface="Wingdings" panose="05000000000000000000" pitchFamily="2" charset="2"/>
              <a:buChar char="§"/>
            </a:pPr>
            <a:endParaRPr lang="en-US" b="1">
              <a:latin typeface="Corbel" panose="020B0503020204020204" pitchFamily="34" charset="0"/>
              <a:cs typeface="Times New Roman" panose="02020603050405020304" pitchFamily="18" charset="0"/>
            </a:endParaRPr>
          </a:p>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Bike and Pedestrian Education and Training</a:t>
            </a:r>
          </a:p>
          <a:p>
            <a:pPr marL="800100" lvl="1" indent="-342900">
              <a:lnSpc>
                <a:spcPct val="107000"/>
              </a:lnSpc>
              <a:spcBef>
                <a:spcPts val="0"/>
              </a:spcBef>
              <a:spcAft>
                <a:spcPts val="0"/>
              </a:spcAft>
              <a:buFont typeface="Wingdings" panose="05000000000000000000" pitchFamily="2" charset="2"/>
              <a:buChar char="§"/>
            </a:pPr>
            <a:endParaRPr lang="en-US" b="1">
              <a:latin typeface="Corbel" panose="020B0503020204020204" pitchFamily="34" charset="0"/>
              <a:cs typeface="Times New Roman" panose="02020603050405020304" pitchFamily="18" charset="0"/>
            </a:endParaRPr>
          </a:p>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Motorcycle Rider Training and Education </a:t>
            </a:r>
            <a:br>
              <a:rPr lang="en-US" b="1">
                <a:latin typeface="Corbel" panose="020B0503020204020204" pitchFamily="34" charset="0"/>
                <a:cs typeface="Times New Roman" panose="02020603050405020304" pitchFamily="18" charset="0"/>
              </a:rPr>
            </a:br>
            <a:endParaRPr lang="en-US" b="1">
              <a:latin typeface="Corbel" panose="020B0503020204020204" pitchFamily="34" charset="0"/>
              <a:cs typeface="Times New Roman" panose="02020603050405020304" pitchFamily="18" charset="0"/>
            </a:endParaRPr>
          </a:p>
          <a:p>
            <a:pPr marL="800100" lvl="1" indent="-342900">
              <a:lnSpc>
                <a:spcPct val="107000"/>
              </a:lnSpc>
              <a:spcBef>
                <a:spcPts val="0"/>
              </a:spcBef>
              <a:spcAft>
                <a:spcPts val="0"/>
              </a:spcAft>
              <a:buFont typeface="Wingdings" panose="05000000000000000000" pitchFamily="2" charset="2"/>
              <a:buChar char="§"/>
            </a:pPr>
            <a:r>
              <a:rPr lang="en-US" b="1">
                <a:latin typeface="Corbel" panose="020B0503020204020204" pitchFamily="34" charset="0"/>
                <a:cs typeface="Times New Roman" panose="02020603050405020304" pitchFamily="18" charset="0"/>
              </a:rPr>
              <a:t>Traffic Records System</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grpSp>
        <p:nvGrpSpPr>
          <p:cNvPr id="6" name="Group 5">
            <a:extLst>
              <a:ext uri="{FF2B5EF4-FFF2-40B4-BE49-F238E27FC236}">
                <a16:creationId xmlns:a16="http://schemas.microsoft.com/office/drawing/2014/main" id="{814D3437-3E54-4556-9E33-DC5FFFB53118}"/>
              </a:ext>
            </a:extLst>
          </p:cNvPr>
          <p:cNvGrpSpPr/>
          <p:nvPr/>
        </p:nvGrpSpPr>
        <p:grpSpPr>
          <a:xfrm>
            <a:off x="0" y="6158198"/>
            <a:ext cx="12192000" cy="740229"/>
            <a:chOff x="0" y="6158198"/>
            <a:chExt cx="12192000" cy="740229"/>
          </a:xfrm>
        </p:grpSpPr>
        <p:pic>
          <p:nvPicPr>
            <p:cNvPr id="7" name="Picture 6">
              <a:extLst>
                <a:ext uri="{FF2B5EF4-FFF2-40B4-BE49-F238E27FC236}">
                  <a16:creationId xmlns:a16="http://schemas.microsoft.com/office/drawing/2014/main" id="{359A4C86-F39A-4BEA-A3C4-A68602E698AE}"/>
                </a:ext>
              </a:extLst>
            </p:cNvPr>
            <p:cNvPicPr>
              <a:picLocks noChangeAspect="1"/>
            </p:cNvPicPr>
            <p:nvPr/>
          </p:nvPicPr>
          <p:blipFill rotWithShape="1">
            <a:blip r:embed="rId3"/>
            <a:srcRect t="15662" b="13999"/>
            <a:stretch/>
          </p:blipFill>
          <p:spPr>
            <a:xfrm>
              <a:off x="0" y="6158198"/>
              <a:ext cx="12192000" cy="740229"/>
            </a:xfrm>
            <a:prstGeom prst="rect">
              <a:avLst/>
            </a:prstGeom>
          </p:spPr>
        </p:pic>
        <p:sp>
          <p:nvSpPr>
            <p:cNvPr id="8" name="TextBox 7">
              <a:extLst>
                <a:ext uri="{FF2B5EF4-FFF2-40B4-BE49-F238E27FC236}">
                  <a16:creationId xmlns:a16="http://schemas.microsoft.com/office/drawing/2014/main" id="{0E1CFB93-C0F6-4475-9D4F-8FE5CE90B62D}"/>
                </a:ext>
              </a:extLst>
            </p:cNvPr>
            <p:cNvSpPr txBox="1"/>
            <p:nvPr/>
          </p:nvSpPr>
          <p:spPr>
            <a:xfrm>
              <a:off x="10985271" y="6365966"/>
              <a:ext cx="1067392" cy="369332"/>
            </a:xfrm>
            <a:prstGeom prst="rect">
              <a:avLst/>
            </a:prstGeom>
            <a:noFill/>
            <a:ln w="15875">
              <a:solidFill>
                <a:schemeClr val="tx1"/>
              </a:solidFill>
            </a:ln>
          </p:spPr>
          <p:txBody>
            <a:bodyPr wrap="square" rtlCol="0">
              <a:spAutoFit/>
            </a:bodyPr>
            <a:lstStyle/>
            <a:p>
              <a:pPr algn="ctr"/>
              <a:r>
                <a:rPr lang="en-US" b="1"/>
                <a:t>HSO</a:t>
              </a:r>
            </a:p>
          </p:txBody>
        </p:sp>
      </p:grpSp>
    </p:spTree>
    <p:extLst>
      <p:ext uri="{BB962C8B-B14F-4D97-AF65-F5344CB8AC3E}">
        <p14:creationId xmlns:p14="http://schemas.microsoft.com/office/powerpoint/2010/main" val="2906668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F35538-53F7-471C-928F-E4D0FECF6005}"/>
              </a:ext>
            </a:extLst>
          </p:cNvPr>
          <p:cNvSpPr>
            <a:spLocks noGrp="1"/>
          </p:cNvSpPr>
          <p:nvPr>
            <p:ph type="sldNum" sz="quarter" idx="10"/>
          </p:nvPr>
        </p:nvSpPr>
        <p:spPr>
          <a:xfrm>
            <a:off x="9448800" y="6492875"/>
            <a:ext cx="2743200" cy="365125"/>
          </a:xfrm>
        </p:spPr>
        <p:txBody>
          <a:bodyPr/>
          <a:lstStyle/>
          <a:p>
            <a:pPr algn="r"/>
            <a:fld id="{16D9ECB2-BBD9-4C6D-93EC-041CCA9F24C7}" type="slidenum">
              <a:rPr lang="en-US" smtClean="0">
                <a:solidFill>
                  <a:srgbClr val="3D6B9D">
                    <a:lumMod val="75000"/>
                  </a:srgbClr>
                </a:solidFill>
              </a:rPr>
              <a:pPr algn="r"/>
              <a:t>19</a:t>
            </a:fld>
            <a:endParaRPr lang="en-US">
              <a:solidFill>
                <a:srgbClr val="3D6B9D">
                  <a:lumMod val="75000"/>
                </a:srgbClr>
              </a:solidFill>
            </a:endParaRPr>
          </a:p>
        </p:txBody>
      </p:sp>
      <p:sp>
        <p:nvSpPr>
          <p:cNvPr id="5" name="Title 10">
            <a:extLst>
              <a:ext uri="{FF2B5EF4-FFF2-40B4-BE49-F238E27FC236}">
                <a16:creationId xmlns:a16="http://schemas.microsoft.com/office/drawing/2014/main" id="{3C47326B-858E-4DBD-9535-77DCADD105DE}"/>
              </a:ext>
            </a:extLst>
          </p:cNvPr>
          <p:cNvSpPr txBox="1">
            <a:spLocks/>
          </p:cNvSpPr>
          <p:nvPr/>
        </p:nvSpPr>
        <p:spPr>
          <a:xfrm>
            <a:off x="0" y="62"/>
            <a:ext cx="12192000" cy="610304"/>
          </a:xfrm>
          <a:prstGeom prst="rect">
            <a:avLst/>
          </a:prstGeom>
          <a:solidFill>
            <a:schemeClr val="tx2"/>
          </a:solidFill>
        </p:spPr>
        <p:txBody>
          <a:bodyPr/>
          <a:lstStyle>
            <a:lvl1pPr algn="ctr" defTabSz="914400" rtl="0" eaLnBrk="1" latinLnBrk="0" hangingPunct="1">
              <a:spcBef>
                <a:spcPct val="0"/>
              </a:spcBef>
              <a:buNone/>
              <a:defRPr sz="3200" kern="1200" baseline="0">
                <a:solidFill>
                  <a:schemeClr val="bg2"/>
                </a:solidFill>
                <a:latin typeface="Ebrima" panose="02000000000000000000" pitchFamily="2" charset="0"/>
                <a:ea typeface="Ebrima" panose="02000000000000000000" pitchFamily="2" charset="0"/>
                <a:cs typeface="Ebrima" panose="02000000000000000000" pitchFamily="2" charset="0"/>
              </a:defRPr>
            </a:lvl1pPr>
          </a:lstStyle>
          <a:p>
            <a:pPr algn="l"/>
            <a:r>
              <a:rPr lang="en-US" sz="2800" b="1" dirty="0">
                <a:latin typeface="Arial" panose="020B0604020202020204" pitchFamily="34" charset="0"/>
                <a:cs typeface="Arial" panose="020B0604020202020204" pitchFamily="34" charset="0"/>
              </a:rPr>
              <a:t>	</a:t>
            </a:r>
          </a:p>
          <a:p>
            <a:pPr algn="l"/>
            <a:r>
              <a:rPr lang="en-US" sz="2800" b="1" dirty="0">
                <a:latin typeface="Arial" panose="020B0604020202020204" pitchFamily="34" charset="0"/>
                <a:cs typeface="Arial" panose="020B0604020202020204" pitchFamily="34" charset="0"/>
              </a:rPr>
              <a:t>	</a:t>
            </a:r>
          </a:p>
        </p:txBody>
      </p:sp>
      <p:pic>
        <p:nvPicPr>
          <p:cNvPr id="10" name="Picture 9" descr="Logo&#10;&#10;Description automatically generated">
            <a:extLst>
              <a:ext uri="{FF2B5EF4-FFF2-40B4-BE49-F238E27FC236}">
                <a16:creationId xmlns:a16="http://schemas.microsoft.com/office/drawing/2014/main" id="{33797AEE-740F-4C0E-A75F-6974320BBF1B}"/>
              </a:ext>
            </a:extLst>
          </p:cNvPr>
          <p:cNvPicPr>
            <a:picLocks noChangeAspect="1"/>
          </p:cNvPicPr>
          <p:nvPr/>
        </p:nvPicPr>
        <p:blipFill>
          <a:blip r:embed="rId3"/>
          <a:stretch>
            <a:fillRect/>
          </a:stretch>
        </p:blipFill>
        <p:spPr>
          <a:xfrm>
            <a:off x="144881" y="646621"/>
            <a:ext cx="2790691" cy="2790691"/>
          </a:xfrm>
          <a:prstGeom prst="rect">
            <a:avLst/>
          </a:prstGeom>
        </p:spPr>
      </p:pic>
      <p:sp>
        <p:nvSpPr>
          <p:cNvPr id="3" name="TextBox 2">
            <a:extLst>
              <a:ext uri="{FF2B5EF4-FFF2-40B4-BE49-F238E27FC236}">
                <a16:creationId xmlns:a16="http://schemas.microsoft.com/office/drawing/2014/main" id="{6A4AC719-F7CD-4439-BF47-7E211089F0F4}"/>
              </a:ext>
            </a:extLst>
          </p:cNvPr>
          <p:cNvSpPr txBox="1"/>
          <p:nvPr/>
        </p:nvSpPr>
        <p:spPr>
          <a:xfrm>
            <a:off x="477442" y="4718406"/>
            <a:ext cx="2790692" cy="1200329"/>
          </a:xfrm>
          <a:prstGeom prst="rect">
            <a:avLst/>
          </a:prstGeom>
          <a:noFill/>
        </p:spPr>
        <p:txBody>
          <a:bodyPr wrap="square" lIns="91440" tIns="45720" rIns="91440" bIns="45720" rtlCol="0" anchor="t">
            <a:spAutoFit/>
          </a:bodyPr>
          <a:lstStyle/>
          <a:p>
            <a:r>
              <a:rPr lang="en-US" b="1" dirty="0">
                <a:solidFill>
                  <a:schemeClr val="tx2"/>
                </a:solidFill>
              </a:rPr>
              <a:t>Kimberly Lesay</a:t>
            </a:r>
          </a:p>
          <a:p>
            <a:r>
              <a:rPr lang="en-US" dirty="0">
                <a:solidFill>
                  <a:schemeClr val="tx2"/>
                </a:solidFill>
                <a:hlinkClick r:id="rId4"/>
              </a:rPr>
              <a:t>Kimberly.Lesay@ct.gov</a:t>
            </a:r>
            <a:endParaRPr lang="en-US" dirty="0">
              <a:solidFill>
                <a:schemeClr val="tx2"/>
              </a:solidFill>
            </a:endParaRPr>
          </a:p>
          <a:p>
            <a:r>
              <a:rPr lang="en-US" dirty="0">
                <a:solidFill>
                  <a:schemeClr val="tx2"/>
                </a:solidFill>
              </a:rPr>
              <a:t>Bureau Chief </a:t>
            </a:r>
          </a:p>
          <a:p>
            <a:r>
              <a:rPr lang="en-US" dirty="0">
                <a:solidFill>
                  <a:schemeClr val="tx2"/>
                </a:solidFill>
              </a:rPr>
              <a:t>Policy and Planning</a:t>
            </a:r>
          </a:p>
        </p:txBody>
      </p:sp>
      <p:sp>
        <p:nvSpPr>
          <p:cNvPr id="2" name="TextBox 1">
            <a:extLst>
              <a:ext uri="{FF2B5EF4-FFF2-40B4-BE49-F238E27FC236}">
                <a16:creationId xmlns:a16="http://schemas.microsoft.com/office/drawing/2014/main" id="{E1866924-0C0E-4345-A8D7-0128096FB6BB}"/>
              </a:ext>
            </a:extLst>
          </p:cNvPr>
          <p:cNvSpPr txBox="1"/>
          <p:nvPr/>
        </p:nvSpPr>
        <p:spPr>
          <a:xfrm>
            <a:off x="2454442" y="1376413"/>
            <a:ext cx="6708809" cy="923330"/>
          </a:xfrm>
          <a:prstGeom prst="rect">
            <a:avLst/>
          </a:prstGeom>
          <a:noFill/>
        </p:spPr>
        <p:txBody>
          <a:bodyPr wrap="square" rtlCol="0">
            <a:spAutoFit/>
          </a:bodyPr>
          <a:lstStyle/>
          <a:p>
            <a:pPr algn="ctr"/>
            <a:r>
              <a:rPr lang="en-US" sz="5400" b="1">
                <a:solidFill>
                  <a:schemeClr val="tx2"/>
                </a:solidFill>
              </a:rPr>
              <a:t>Questions?</a:t>
            </a:r>
          </a:p>
        </p:txBody>
      </p:sp>
      <p:sp>
        <p:nvSpPr>
          <p:cNvPr id="8" name="Title 10">
            <a:extLst>
              <a:ext uri="{FF2B5EF4-FFF2-40B4-BE49-F238E27FC236}">
                <a16:creationId xmlns:a16="http://schemas.microsoft.com/office/drawing/2014/main" id="{C7F6F22C-7D48-4A54-B86D-9CE53D2CE42B}"/>
              </a:ext>
            </a:extLst>
          </p:cNvPr>
          <p:cNvSpPr txBox="1">
            <a:spLocks/>
          </p:cNvSpPr>
          <p:nvPr/>
        </p:nvSpPr>
        <p:spPr>
          <a:xfrm>
            <a:off x="0" y="6264260"/>
            <a:ext cx="12192000" cy="610304"/>
          </a:xfrm>
          <a:prstGeom prst="rect">
            <a:avLst/>
          </a:prstGeom>
          <a:gradFill flip="none" rotWithShape="1">
            <a:gsLst>
              <a:gs pos="4000">
                <a:schemeClr val="bg1"/>
              </a:gs>
              <a:gs pos="100000">
                <a:schemeClr val="tx2"/>
              </a:gs>
              <a:gs pos="100000">
                <a:schemeClr val="tx2">
                  <a:tint val="23500"/>
                  <a:satMod val="160000"/>
                </a:schemeClr>
              </a:gs>
            </a:gsLst>
            <a:lin ang="0" scaled="1"/>
            <a:tileRect/>
          </a:gradFill>
        </p:spPr>
        <p:txBody>
          <a:bodyPr/>
          <a:lstStyle>
            <a:lvl1pPr algn="ctr" defTabSz="914400" rtl="0" eaLnBrk="1" latinLnBrk="0" hangingPunct="1">
              <a:spcBef>
                <a:spcPct val="0"/>
              </a:spcBef>
              <a:buNone/>
              <a:defRPr sz="3200" kern="1200" baseline="0">
                <a:solidFill>
                  <a:schemeClr val="bg2"/>
                </a:solidFill>
                <a:latin typeface="Ebrima" panose="02000000000000000000" pitchFamily="2" charset="0"/>
                <a:ea typeface="Ebrima" panose="02000000000000000000" pitchFamily="2" charset="0"/>
                <a:cs typeface="Ebrima" panose="02000000000000000000" pitchFamily="2" charset="0"/>
              </a:defRPr>
            </a:lvl1pPr>
          </a:lstStyle>
          <a:p>
            <a:pPr algn="l"/>
            <a:r>
              <a:rPr lang="en-US" sz="2800" b="1">
                <a:latin typeface="Arial" panose="020B0604020202020204" pitchFamily="34" charset="0"/>
                <a:cs typeface="Arial" panose="020B0604020202020204" pitchFamily="34" charset="0"/>
              </a:rPr>
              <a:t>	</a:t>
            </a:r>
          </a:p>
        </p:txBody>
      </p:sp>
      <p:sp>
        <p:nvSpPr>
          <p:cNvPr id="9" name="Content Placeholder 2">
            <a:extLst>
              <a:ext uri="{FF2B5EF4-FFF2-40B4-BE49-F238E27FC236}">
                <a16:creationId xmlns:a16="http://schemas.microsoft.com/office/drawing/2014/main" id="{AE042B3D-CB15-4CB1-A9E7-1D54A3013B46}"/>
              </a:ext>
            </a:extLst>
          </p:cNvPr>
          <p:cNvSpPr>
            <a:spLocks noGrp="1"/>
          </p:cNvSpPr>
          <p:nvPr>
            <p:ph sz="half" idx="1"/>
          </p:nvPr>
        </p:nvSpPr>
        <p:spPr>
          <a:xfrm>
            <a:off x="3268134" y="4638332"/>
            <a:ext cx="3055665" cy="1360478"/>
          </a:xfrm>
        </p:spPr>
        <p:txBody>
          <a:bodyPr>
            <a:noAutofit/>
          </a:bodyPr>
          <a:lstStyle/>
          <a:p>
            <a:pPr marL="457200" lvl="1" indent="0">
              <a:lnSpc>
                <a:spcPct val="107000"/>
              </a:lnSpc>
              <a:spcBef>
                <a:spcPts val="0"/>
              </a:spcBef>
              <a:spcAft>
                <a:spcPts val="0"/>
              </a:spcAft>
              <a:buNone/>
            </a:pPr>
            <a:r>
              <a:rPr lang="en-US" sz="1800" b="1" dirty="0">
                <a:cs typeface="Times New Roman" panose="02020603050405020304" pitchFamily="18" charset="0"/>
              </a:rPr>
              <a:t>Joseph Cristalli</a:t>
            </a:r>
          </a:p>
          <a:p>
            <a:pPr marL="457200" lvl="1" indent="0">
              <a:lnSpc>
                <a:spcPct val="107000"/>
              </a:lnSpc>
              <a:spcBef>
                <a:spcPts val="0"/>
              </a:spcBef>
              <a:spcAft>
                <a:spcPts val="0"/>
              </a:spcAft>
              <a:buNone/>
            </a:pPr>
            <a:r>
              <a:rPr lang="en-US" sz="1800" b="1" dirty="0">
                <a:cs typeface="Times New Roman" panose="02020603050405020304" pitchFamily="18" charset="0"/>
              </a:rPr>
              <a:t>Highway Safety Office</a:t>
            </a:r>
          </a:p>
          <a:p>
            <a:pPr marL="457200" lvl="1" indent="0">
              <a:lnSpc>
                <a:spcPct val="107000"/>
              </a:lnSpc>
              <a:spcBef>
                <a:spcPts val="0"/>
              </a:spcBef>
              <a:spcAft>
                <a:spcPts val="0"/>
              </a:spcAft>
              <a:buNone/>
            </a:pPr>
            <a:r>
              <a:rPr lang="en-US" sz="1800" dirty="0">
                <a:cs typeface="Times New Roman" panose="02020603050405020304" pitchFamily="18" charset="0"/>
                <a:hlinkClick r:id="rId5"/>
              </a:rPr>
              <a:t>Joseph.Cristalli@ct.gov</a:t>
            </a:r>
            <a:r>
              <a:rPr lang="en-US" sz="1800" dirty="0">
                <a:cs typeface="Times New Roman" panose="02020603050405020304" pitchFamily="18" charset="0"/>
              </a:rPr>
              <a:t> </a:t>
            </a:r>
          </a:p>
        </p:txBody>
      </p:sp>
    </p:spTree>
    <p:extLst>
      <p:ext uri="{BB962C8B-B14F-4D97-AF65-F5344CB8AC3E}">
        <p14:creationId xmlns:p14="http://schemas.microsoft.com/office/powerpoint/2010/main" val="1115004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6409-44F7-4CFB-A53B-7BACB62049E3}"/>
              </a:ext>
            </a:extLst>
          </p:cNvPr>
          <p:cNvSpPr>
            <a:spLocks noGrp="1"/>
          </p:cNvSpPr>
          <p:nvPr>
            <p:ph type="title"/>
          </p:nvPr>
        </p:nvSpPr>
        <p:spPr>
          <a:xfrm>
            <a:off x="723900" y="283064"/>
            <a:ext cx="11468100" cy="461351"/>
          </a:xfrm>
        </p:spPr>
        <p:txBody>
          <a:bodyPr/>
          <a:lstStyle/>
          <a:p>
            <a:r>
              <a:rPr lang="en-US" b="0" dirty="0">
                <a:ea typeface="+mn-lt"/>
                <a:cs typeface="+mn-lt"/>
              </a:rPr>
              <a:t>LOTCIP – Local Transportation Capital Improvement Program </a:t>
            </a:r>
            <a:endParaRPr lang="en-US" dirty="0"/>
          </a:p>
        </p:txBody>
      </p:sp>
      <p:sp>
        <p:nvSpPr>
          <p:cNvPr id="4" name="Content Placeholder 3">
            <a:extLst>
              <a:ext uri="{FF2B5EF4-FFF2-40B4-BE49-F238E27FC236}">
                <a16:creationId xmlns:a16="http://schemas.microsoft.com/office/drawing/2014/main" id="{90D569B6-9DFA-466F-8567-6A447E3EB6CA}"/>
              </a:ext>
            </a:extLst>
          </p:cNvPr>
          <p:cNvSpPr>
            <a:spLocks noGrp="1"/>
          </p:cNvSpPr>
          <p:nvPr>
            <p:ph sz="quarter" idx="12"/>
          </p:nvPr>
        </p:nvSpPr>
        <p:spPr>
          <a:xfrm>
            <a:off x="4802828" y="897401"/>
            <a:ext cx="7121442" cy="4198937"/>
          </a:xfrm>
        </p:spPr>
        <p:txBody>
          <a:bodyPr vert="horz" lIns="91440" tIns="45720" rIns="91440" bIns="45720" rtlCol="0" anchor="t">
            <a:normAutofit fontScale="92500" lnSpcReduction="20000"/>
          </a:bodyPr>
          <a:lstStyle/>
          <a:p>
            <a:pPr marL="0" indent="0">
              <a:buNone/>
            </a:pPr>
            <a:r>
              <a:rPr lang="en-US" b="1" dirty="0">
                <a:ea typeface="+mn-lt"/>
                <a:cs typeface="+mn-lt"/>
              </a:rPr>
              <a:t>LOTCIP </a:t>
            </a:r>
          </a:p>
          <a:p>
            <a:pPr marL="234950" indent="-234950"/>
            <a:r>
              <a:rPr lang="en-US" dirty="0">
                <a:ea typeface="+mn-lt"/>
                <a:cs typeface="+mn-lt"/>
              </a:rPr>
              <a:t>State funds distributed to the 9 Cogs based on federal population model </a:t>
            </a:r>
          </a:p>
          <a:p>
            <a:pPr marL="234950" indent="-234950"/>
            <a:r>
              <a:rPr lang="en-US" dirty="0">
                <a:ea typeface="+mn-lt"/>
                <a:cs typeface="+mn-lt"/>
              </a:rPr>
              <a:t>Mirrors STBG eligibility of roadway classification, urbanized areas</a:t>
            </a:r>
          </a:p>
          <a:p>
            <a:pPr marL="793403" lvl="1" indent="-342900">
              <a:buFont typeface="Arial" panose="020B0604020202020204" pitchFamily="34" charset="0"/>
              <a:buChar char="•"/>
            </a:pPr>
            <a:r>
              <a:rPr lang="en-US" dirty="0">
                <a:ea typeface="+mn-lt"/>
                <a:cs typeface="+mn-lt"/>
              </a:rPr>
              <a:t>Urban collector or higher, rural minor collectors not eligible</a:t>
            </a:r>
          </a:p>
          <a:p>
            <a:pPr marL="793403" lvl="1" indent="-342900">
              <a:buFont typeface="Arial" panose="020B0604020202020204" pitchFamily="34" charset="0"/>
              <a:buChar char="•"/>
            </a:pPr>
            <a:r>
              <a:rPr lang="en-US" dirty="0">
                <a:ea typeface="+mn-lt"/>
                <a:cs typeface="+mn-lt"/>
              </a:rPr>
              <a:t>Sidewalk projects may be eligible</a:t>
            </a:r>
          </a:p>
          <a:p>
            <a:pPr marL="793403" lvl="1" indent="-342900">
              <a:buFont typeface="Arial" panose="020B0604020202020204" pitchFamily="34" charset="0"/>
              <a:buChar char="•"/>
            </a:pPr>
            <a:r>
              <a:rPr lang="en-US" dirty="0">
                <a:ea typeface="+mn-lt"/>
                <a:cs typeface="+mn-lt"/>
              </a:rPr>
              <a:t>Bridges over 20-foot span  </a:t>
            </a:r>
          </a:p>
          <a:p>
            <a:pPr marL="793403" lvl="1" indent="-342900">
              <a:buFont typeface="Arial" panose="020B0604020202020204" pitchFamily="34" charset="0"/>
              <a:buChar char="•"/>
            </a:pPr>
            <a:r>
              <a:rPr lang="en-US" dirty="0">
                <a:ea typeface="+mn-lt"/>
                <a:cs typeface="+mn-lt"/>
              </a:rPr>
              <a:t>Multi-Use trails (not recreational) </a:t>
            </a:r>
          </a:p>
          <a:p>
            <a:pPr marL="234950" indent="-234950"/>
            <a:r>
              <a:rPr lang="en-US" dirty="0">
                <a:ea typeface="+mn-lt"/>
                <a:cs typeface="+mn-lt"/>
              </a:rPr>
              <a:t>Town pays 100% design costs (local share), LOTCIP funds construction phase.  </a:t>
            </a:r>
          </a:p>
          <a:p>
            <a:pPr marL="234950" indent="-234950"/>
            <a:r>
              <a:rPr lang="en-US" dirty="0">
                <a:ea typeface="+mn-lt"/>
                <a:cs typeface="+mn-lt"/>
              </a:rPr>
              <a:t>$67M / year last two fiscal years (‘22 &amp; ‘23) </a:t>
            </a:r>
            <a:endParaRPr lang="en-US" dirty="0"/>
          </a:p>
          <a:p>
            <a:pPr marL="234950" indent="-234950"/>
            <a:endParaRPr lang="en-US" dirty="0"/>
          </a:p>
        </p:txBody>
      </p:sp>
      <p:sp>
        <p:nvSpPr>
          <p:cNvPr id="9" name="TextBox 8">
            <a:extLst>
              <a:ext uri="{FF2B5EF4-FFF2-40B4-BE49-F238E27FC236}">
                <a16:creationId xmlns:a16="http://schemas.microsoft.com/office/drawing/2014/main" id="{E84363A5-C062-4E9F-AF86-4EBDC1152CC8}"/>
              </a:ext>
            </a:extLst>
          </p:cNvPr>
          <p:cNvSpPr txBox="1"/>
          <p:nvPr/>
        </p:nvSpPr>
        <p:spPr>
          <a:xfrm>
            <a:off x="6001754" y="5374607"/>
            <a:ext cx="6190246" cy="1200329"/>
          </a:xfrm>
          <a:prstGeom prst="rect">
            <a:avLst/>
          </a:prstGeom>
          <a:noFill/>
        </p:spPr>
        <p:txBody>
          <a:bodyPr wrap="square">
            <a:spAutoFit/>
          </a:bodyPr>
          <a:lstStyle/>
          <a:p>
            <a:r>
              <a:rPr lang="en-US" b="1" i="0" dirty="0">
                <a:solidFill>
                  <a:srgbClr val="201F1E"/>
                </a:solidFill>
                <a:effectLst/>
                <a:latin typeface="open-sans"/>
              </a:rPr>
              <a:t>Vitalij</a:t>
            </a:r>
            <a:r>
              <a:rPr lang="en-US" b="1" i="0" dirty="0">
                <a:solidFill>
                  <a:srgbClr val="0A0A0A"/>
                </a:solidFill>
                <a:effectLst/>
                <a:latin typeface="open-sans"/>
              </a:rPr>
              <a:t> </a:t>
            </a:r>
            <a:r>
              <a:rPr lang="en-US" b="1" i="0" dirty="0">
                <a:solidFill>
                  <a:srgbClr val="201F1E"/>
                </a:solidFill>
                <a:effectLst/>
                <a:latin typeface="open-sans"/>
              </a:rPr>
              <a:t>Staroverov</a:t>
            </a:r>
            <a:r>
              <a:rPr lang="en-US" b="1" i="0" dirty="0">
                <a:solidFill>
                  <a:srgbClr val="0A0A0A"/>
                </a:solidFill>
                <a:effectLst/>
                <a:latin typeface="open-sans"/>
              </a:rPr>
              <a:t>, P.E.</a:t>
            </a:r>
            <a:br>
              <a:rPr lang="en-US" b="1" i="0" dirty="0">
                <a:solidFill>
                  <a:srgbClr val="0A0A0A"/>
                </a:solidFill>
                <a:effectLst/>
                <a:latin typeface="open-sans"/>
              </a:rPr>
            </a:br>
            <a:r>
              <a:rPr lang="en-US" b="0" i="0" dirty="0">
                <a:solidFill>
                  <a:srgbClr val="0A0A0A"/>
                </a:solidFill>
                <a:effectLst/>
                <a:latin typeface="open-sans"/>
              </a:rPr>
              <a:t>Transportation Supervising Engineer</a:t>
            </a:r>
            <a:br>
              <a:rPr lang="en-US" dirty="0"/>
            </a:br>
            <a:r>
              <a:rPr lang="en-US" b="0" i="0" dirty="0">
                <a:solidFill>
                  <a:srgbClr val="0A0A0A"/>
                </a:solidFill>
                <a:effectLst/>
                <a:latin typeface="open-sans"/>
              </a:rPr>
              <a:t>Phone:(860) 594-2582, FAX: (860) 594-3218</a:t>
            </a:r>
            <a:br>
              <a:rPr lang="en-US" dirty="0"/>
            </a:br>
            <a:r>
              <a:rPr lang="en-US" b="0" i="0" dirty="0">
                <a:solidFill>
                  <a:srgbClr val="0A0A0A"/>
                </a:solidFill>
                <a:effectLst/>
                <a:latin typeface="open-sans"/>
              </a:rPr>
              <a:t>Email: </a:t>
            </a:r>
            <a:r>
              <a:rPr lang="en-US" b="1" i="0" u="none" strike="noStrike" dirty="0">
                <a:solidFill>
                  <a:srgbClr val="0771BB"/>
                </a:solidFill>
                <a:effectLst/>
                <a:latin typeface="open-sans"/>
                <a:hlinkClick r:id="rId3"/>
              </a:rPr>
              <a:t>Vitalij.Staroverov@ct.gov</a:t>
            </a:r>
            <a:endParaRPr lang="en-US" dirty="0"/>
          </a:p>
        </p:txBody>
      </p:sp>
      <p:pic>
        <p:nvPicPr>
          <p:cNvPr id="11" name="Picture 10" descr="Graphical user interface, website&#10;&#10;Description automatically generated">
            <a:extLst>
              <a:ext uri="{FF2B5EF4-FFF2-40B4-BE49-F238E27FC236}">
                <a16:creationId xmlns:a16="http://schemas.microsoft.com/office/drawing/2014/main" id="{5D4525A8-EC03-47E5-84B2-AF2785366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765" y="1067985"/>
            <a:ext cx="3873133" cy="5032926"/>
          </a:xfrm>
          <a:prstGeom prst="rect">
            <a:avLst/>
          </a:prstGeom>
        </p:spPr>
      </p:pic>
      <p:sp>
        <p:nvSpPr>
          <p:cNvPr id="13" name="TextBox 12">
            <a:extLst>
              <a:ext uri="{FF2B5EF4-FFF2-40B4-BE49-F238E27FC236}">
                <a16:creationId xmlns:a16="http://schemas.microsoft.com/office/drawing/2014/main" id="{3D73CFB0-421F-4BED-B32C-CE1244FB9C1C}"/>
              </a:ext>
            </a:extLst>
          </p:cNvPr>
          <p:cNvSpPr txBox="1"/>
          <p:nvPr/>
        </p:nvSpPr>
        <p:spPr>
          <a:xfrm>
            <a:off x="128561" y="6116704"/>
            <a:ext cx="4527660" cy="307777"/>
          </a:xfrm>
          <a:prstGeom prst="rect">
            <a:avLst/>
          </a:prstGeom>
          <a:noFill/>
        </p:spPr>
        <p:txBody>
          <a:bodyPr wrap="square">
            <a:spAutoFit/>
          </a:bodyPr>
          <a:lstStyle/>
          <a:p>
            <a:r>
              <a:rPr lang="en-US" sz="1400" dirty="0">
                <a:hlinkClick r:id="rId5"/>
              </a:rPr>
              <a:t>LOTCIP-Guidelines-November-2021-Final-Web.pdf (ct.gov)</a:t>
            </a:r>
            <a:endParaRPr lang="en-US" sz="1400" dirty="0"/>
          </a:p>
        </p:txBody>
      </p:sp>
      <p:sp>
        <p:nvSpPr>
          <p:cNvPr id="15" name="TextBox 14">
            <a:extLst>
              <a:ext uri="{FF2B5EF4-FFF2-40B4-BE49-F238E27FC236}">
                <a16:creationId xmlns:a16="http://schemas.microsoft.com/office/drawing/2014/main" id="{7FF5ED84-64A2-49C2-8FDF-8D0D6CEE2861}"/>
              </a:ext>
            </a:extLst>
          </p:cNvPr>
          <p:cNvSpPr txBox="1"/>
          <p:nvPr/>
        </p:nvSpPr>
        <p:spPr>
          <a:xfrm>
            <a:off x="6001754" y="5121434"/>
            <a:ext cx="6190246" cy="369332"/>
          </a:xfrm>
          <a:prstGeom prst="rect">
            <a:avLst/>
          </a:prstGeom>
          <a:noFill/>
        </p:spPr>
        <p:txBody>
          <a:bodyPr wrap="square">
            <a:spAutoFit/>
          </a:bodyPr>
          <a:lstStyle/>
          <a:p>
            <a:r>
              <a:rPr lang="en-US" dirty="0">
                <a:hlinkClick r:id="rId6"/>
              </a:rPr>
              <a:t>Highway Design-Local Roads - LOTCIP (ct.gov)</a:t>
            </a:r>
            <a:endParaRPr lang="en-US" dirty="0"/>
          </a:p>
        </p:txBody>
      </p:sp>
    </p:spTree>
    <p:extLst>
      <p:ext uri="{BB962C8B-B14F-4D97-AF65-F5344CB8AC3E}">
        <p14:creationId xmlns:p14="http://schemas.microsoft.com/office/powerpoint/2010/main" val="302004206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40C97FE-1580-4140-9A84-BA0FE17FA23B}"/>
              </a:ext>
            </a:extLst>
          </p:cNvPr>
          <p:cNvPicPr>
            <a:picLocks noChangeAspect="1"/>
          </p:cNvPicPr>
          <p:nvPr/>
        </p:nvPicPr>
        <p:blipFill rotWithShape="1">
          <a:blip r:embed="rId3"/>
          <a:srcRect t="14132" r="-32" b="-135"/>
          <a:stretch/>
        </p:blipFill>
        <p:spPr>
          <a:xfrm>
            <a:off x="520841" y="829924"/>
            <a:ext cx="10982068" cy="5483724"/>
          </a:xfrm>
          <a:prstGeom prst="rect">
            <a:avLst/>
          </a:prstGeom>
        </p:spPr>
      </p:pic>
      <p:pic>
        <p:nvPicPr>
          <p:cNvPr id="11" name="Picture 10">
            <a:extLst>
              <a:ext uri="{FF2B5EF4-FFF2-40B4-BE49-F238E27FC236}">
                <a16:creationId xmlns:a16="http://schemas.microsoft.com/office/drawing/2014/main" id="{C1906BC0-3825-4A3F-BE11-90FF74C790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7851" y="6071317"/>
            <a:ext cx="664793" cy="667009"/>
          </a:xfrm>
          <a:prstGeom prst="rect">
            <a:avLst/>
          </a:prstGeom>
        </p:spPr>
      </p:pic>
      <p:sp>
        <p:nvSpPr>
          <p:cNvPr id="2" name="Title 1">
            <a:extLst>
              <a:ext uri="{FF2B5EF4-FFF2-40B4-BE49-F238E27FC236}">
                <a16:creationId xmlns:a16="http://schemas.microsoft.com/office/drawing/2014/main" id="{495A2A78-092A-4B9F-97FB-4458BD00854D}"/>
              </a:ext>
            </a:extLst>
          </p:cNvPr>
          <p:cNvSpPr>
            <a:spLocks noGrp="1"/>
          </p:cNvSpPr>
          <p:nvPr>
            <p:ph type="title"/>
          </p:nvPr>
        </p:nvSpPr>
        <p:spPr>
          <a:xfrm>
            <a:off x="-1" y="-36513"/>
            <a:ext cx="12191999" cy="1005328"/>
          </a:xfrm>
        </p:spPr>
        <p:txBody>
          <a:bodyPr/>
          <a:lstStyle/>
          <a:p>
            <a:pPr algn="ctr"/>
            <a:r>
              <a:rPr lang="en-US" b="1"/>
              <a:t>Overview of New Federal Formula </a:t>
            </a:r>
            <a:r>
              <a:rPr lang="en-US" b="1" u="sng"/>
              <a:t>Programs</a:t>
            </a:r>
            <a:endParaRPr lang="en-US" u="sng"/>
          </a:p>
        </p:txBody>
      </p:sp>
    </p:spTree>
    <p:extLst>
      <p:ext uri="{BB962C8B-B14F-4D97-AF65-F5344CB8AC3E}">
        <p14:creationId xmlns:p14="http://schemas.microsoft.com/office/powerpoint/2010/main" val="3423731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0">
            <a:extLst>
              <a:ext uri="{FF2B5EF4-FFF2-40B4-BE49-F238E27FC236}">
                <a16:creationId xmlns:a16="http://schemas.microsoft.com/office/drawing/2014/main" id="{3DA0BE11-8C5C-46EE-BAC0-4FE26D0AFC6D}"/>
              </a:ext>
            </a:extLst>
          </p:cNvPr>
          <p:cNvSpPr txBox="1">
            <a:spLocks/>
          </p:cNvSpPr>
          <p:nvPr/>
        </p:nvSpPr>
        <p:spPr>
          <a:xfrm>
            <a:off x="0" y="6264260"/>
            <a:ext cx="12192000" cy="610304"/>
          </a:xfrm>
          <a:prstGeom prst="rect">
            <a:avLst/>
          </a:prstGeom>
          <a:gradFill flip="none" rotWithShape="1">
            <a:gsLst>
              <a:gs pos="4000">
                <a:schemeClr val="bg1"/>
              </a:gs>
              <a:gs pos="100000">
                <a:schemeClr val="tx2"/>
              </a:gs>
              <a:gs pos="100000">
                <a:schemeClr val="tx2">
                  <a:tint val="23500"/>
                  <a:satMod val="160000"/>
                </a:schemeClr>
              </a:gs>
            </a:gsLst>
            <a:lin ang="0" scaled="1"/>
            <a:tileRect/>
          </a:gradFill>
        </p:spPr>
        <p:txBody>
          <a:bodyPr/>
          <a:lstStyle>
            <a:lvl1pPr algn="ctr" defTabSz="914400" rtl="0" eaLnBrk="1" latinLnBrk="0" hangingPunct="1">
              <a:spcBef>
                <a:spcPct val="0"/>
              </a:spcBef>
              <a:buNone/>
              <a:defRPr sz="3200" kern="1200" baseline="0">
                <a:solidFill>
                  <a:schemeClr val="bg2"/>
                </a:solidFill>
                <a:latin typeface="Ebrima" panose="02000000000000000000" pitchFamily="2" charset="0"/>
                <a:ea typeface="Ebrima" panose="02000000000000000000" pitchFamily="2" charset="0"/>
                <a:cs typeface="Ebrima" panose="02000000000000000000" pitchFamily="2" charset="0"/>
              </a:defRPr>
            </a:lvl1pPr>
          </a:lstStyle>
          <a:p>
            <a:pPr algn="l"/>
            <a:r>
              <a:rPr lang="en-US" sz="2800" b="1">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90F35538-53F7-471C-928F-E4D0FECF6005}"/>
              </a:ext>
            </a:extLst>
          </p:cNvPr>
          <p:cNvSpPr>
            <a:spLocks noGrp="1"/>
          </p:cNvSpPr>
          <p:nvPr>
            <p:ph type="sldNum" sz="quarter" idx="10"/>
          </p:nvPr>
        </p:nvSpPr>
        <p:spPr>
          <a:xfrm>
            <a:off x="9448800" y="6492875"/>
            <a:ext cx="2743200" cy="365125"/>
          </a:xfrm>
        </p:spPr>
        <p:txBody>
          <a:bodyPr/>
          <a:lstStyle/>
          <a:p>
            <a:pPr algn="r"/>
            <a:fld id="{16D9ECB2-BBD9-4C6D-93EC-041CCA9F24C7}" type="slidenum">
              <a:rPr lang="en-US" smtClean="0">
                <a:solidFill>
                  <a:srgbClr val="3D6B9D">
                    <a:lumMod val="75000"/>
                  </a:srgbClr>
                </a:solidFill>
              </a:rPr>
              <a:pPr algn="r"/>
              <a:t>21</a:t>
            </a:fld>
            <a:endParaRPr lang="en-US">
              <a:solidFill>
                <a:srgbClr val="3D6B9D">
                  <a:lumMod val="75000"/>
                </a:srgbClr>
              </a:solidFill>
            </a:endParaRPr>
          </a:p>
        </p:txBody>
      </p:sp>
      <p:sp>
        <p:nvSpPr>
          <p:cNvPr id="7" name="Rectangle 6">
            <a:extLst>
              <a:ext uri="{FF2B5EF4-FFF2-40B4-BE49-F238E27FC236}">
                <a16:creationId xmlns:a16="http://schemas.microsoft.com/office/drawing/2014/main" id="{A27D4BB3-7511-459B-9A69-ADDF70A0F08A}"/>
              </a:ext>
            </a:extLst>
          </p:cNvPr>
          <p:cNvSpPr/>
          <p:nvPr/>
        </p:nvSpPr>
        <p:spPr>
          <a:xfrm>
            <a:off x="5218697" y="697830"/>
            <a:ext cx="6498290" cy="4644581"/>
          </a:xfrm>
          <a:prstGeom prst="rect">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r>
              <a:rPr lang="en-US" sz="2400">
                <a:solidFill>
                  <a:schemeClr val="tx2"/>
                </a:solidFill>
                <a:ea typeface="+mn-lt"/>
                <a:cs typeface="+mn-lt"/>
              </a:rPr>
              <a:t>NEVI Plan approved by FHWA September 14, 2022</a:t>
            </a:r>
          </a:p>
          <a:p>
            <a:endParaRPr lang="en-US" sz="2400">
              <a:solidFill>
                <a:schemeClr val="tx2"/>
              </a:solidFill>
            </a:endParaRPr>
          </a:p>
          <a:p>
            <a:r>
              <a:rPr lang="en-US" sz="2400" b="1">
                <a:solidFill>
                  <a:schemeClr val="tx2"/>
                </a:solidFill>
              </a:rPr>
              <a:t>1</a:t>
            </a:r>
            <a:r>
              <a:rPr lang="en-US" sz="2400" b="1" baseline="30000">
                <a:solidFill>
                  <a:schemeClr val="tx2"/>
                </a:solidFill>
              </a:rPr>
              <a:t>st</a:t>
            </a:r>
            <a:r>
              <a:rPr lang="en-US" sz="2400" b="1">
                <a:solidFill>
                  <a:schemeClr val="tx2"/>
                </a:solidFill>
              </a:rPr>
              <a:t> Round of State of CT Competitive Grants</a:t>
            </a:r>
          </a:p>
          <a:p>
            <a:pPr marL="285750" indent="-285750">
              <a:buFont typeface="Arial" panose="020B0604020202020204" pitchFamily="34" charset="0"/>
              <a:buChar char="•"/>
            </a:pPr>
            <a:r>
              <a:rPr lang="en-US" sz="2400">
                <a:solidFill>
                  <a:schemeClr val="tx2"/>
                </a:solidFill>
              </a:rPr>
              <a:t>$7.7 million available for first fiscal year</a:t>
            </a:r>
          </a:p>
          <a:p>
            <a:pPr marL="285750" indent="-285750">
              <a:buFont typeface="Arial" panose="020B0604020202020204" pitchFamily="34" charset="0"/>
              <a:buChar char="•"/>
            </a:pPr>
            <a:r>
              <a:rPr lang="en-US" sz="2400">
                <a:solidFill>
                  <a:schemeClr val="tx2"/>
                </a:solidFill>
              </a:rPr>
              <a:t>Fast chargers on Alternative Fuel Corridors</a:t>
            </a:r>
          </a:p>
          <a:p>
            <a:pPr marL="742950" lvl="1" indent="-285750">
              <a:buFont typeface="Arial" panose="020B0604020202020204" pitchFamily="34" charset="0"/>
              <a:buChar char="•"/>
            </a:pPr>
            <a:r>
              <a:rPr lang="en-US" sz="2400">
                <a:solidFill>
                  <a:schemeClr val="tx2"/>
                </a:solidFill>
              </a:rPr>
              <a:t>1-mile drivable distance from exit ramp</a:t>
            </a:r>
          </a:p>
          <a:p>
            <a:pPr marL="742950" lvl="1" indent="-285750">
              <a:buFont typeface="Arial" panose="020B0604020202020204" pitchFamily="34" charset="0"/>
              <a:buChar char="•"/>
            </a:pPr>
            <a:r>
              <a:rPr lang="en-US" sz="2400">
                <a:solidFill>
                  <a:schemeClr val="tx2"/>
                </a:solidFill>
              </a:rPr>
              <a:t>Publicly accessible</a:t>
            </a:r>
          </a:p>
          <a:p>
            <a:pPr marL="742950" lvl="1" indent="-285750">
              <a:buFont typeface="Arial" panose="020B0604020202020204" pitchFamily="34" charset="0"/>
              <a:buChar char="•"/>
            </a:pPr>
            <a:r>
              <a:rPr lang="en-US" sz="2400">
                <a:solidFill>
                  <a:schemeClr val="tx2"/>
                </a:solidFill>
              </a:rPr>
              <a:t>50-mile maximum gap between chargers</a:t>
            </a:r>
          </a:p>
          <a:p>
            <a:pPr marL="742950" lvl="1" indent="-285750">
              <a:buFont typeface="Arial" panose="020B0604020202020204" pitchFamily="34" charset="0"/>
              <a:buChar char="•"/>
            </a:pPr>
            <a:endParaRPr lang="en-US">
              <a:solidFill>
                <a:schemeClr val="tx2"/>
              </a:solidFill>
            </a:endParaRPr>
          </a:p>
          <a:p>
            <a:pPr marL="742950" lvl="1" indent="-285750">
              <a:buFont typeface="Arial" panose="020B0604020202020204" pitchFamily="34" charset="0"/>
              <a:buChar char="•"/>
            </a:pPr>
            <a:endParaRPr lang="en-US">
              <a:solidFill>
                <a:schemeClr val="tx2"/>
              </a:solidFill>
            </a:endParaRPr>
          </a:p>
          <a:p>
            <a:endParaRPr lang="en-US">
              <a:solidFill>
                <a:schemeClr val="tx2"/>
              </a:solidFill>
            </a:endParaRPr>
          </a:p>
        </p:txBody>
      </p:sp>
      <p:sp>
        <p:nvSpPr>
          <p:cNvPr id="5" name="Title 10">
            <a:extLst>
              <a:ext uri="{FF2B5EF4-FFF2-40B4-BE49-F238E27FC236}">
                <a16:creationId xmlns:a16="http://schemas.microsoft.com/office/drawing/2014/main" id="{3C47326B-858E-4DBD-9535-77DCADD105DE}"/>
              </a:ext>
            </a:extLst>
          </p:cNvPr>
          <p:cNvSpPr txBox="1">
            <a:spLocks/>
          </p:cNvSpPr>
          <p:nvPr/>
        </p:nvSpPr>
        <p:spPr>
          <a:xfrm>
            <a:off x="0" y="62"/>
            <a:ext cx="12192000" cy="610304"/>
          </a:xfrm>
          <a:prstGeom prst="rect">
            <a:avLst/>
          </a:prstGeom>
          <a:solidFill>
            <a:schemeClr val="tx2"/>
          </a:solidFill>
        </p:spPr>
        <p:txBody>
          <a:bodyPr/>
          <a:lstStyle>
            <a:lvl1pPr algn="ctr" defTabSz="914400" rtl="0" eaLnBrk="1" latinLnBrk="0" hangingPunct="1">
              <a:spcBef>
                <a:spcPct val="0"/>
              </a:spcBef>
              <a:buNone/>
              <a:defRPr sz="3200" kern="1200" baseline="0">
                <a:solidFill>
                  <a:schemeClr val="bg2"/>
                </a:solidFill>
                <a:latin typeface="Ebrima" panose="02000000000000000000" pitchFamily="2" charset="0"/>
                <a:ea typeface="Ebrima" panose="02000000000000000000" pitchFamily="2" charset="0"/>
                <a:cs typeface="Ebrima" panose="02000000000000000000" pitchFamily="2" charset="0"/>
              </a:defRPr>
            </a:lvl1pPr>
          </a:lstStyle>
          <a:p>
            <a:pPr algn="l"/>
            <a:r>
              <a:rPr lang="en-US" sz="2800" b="1">
                <a:latin typeface="Arial" panose="020B0604020202020204" pitchFamily="34" charset="0"/>
                <a:cs typeface="Arial" panose="020B0604020202020204" pitchFamily="34" charset="0"/>
              </a:rPr>
              <a:t>Funding Climate Mitigation with the Bipartisan Infrastructure Law	</a:t>
            </a:r>
          </a:p>
        </p:txBody>
      </p:sp>
      <p:pic>
        <p:nvPicPr>
          <p:cNvPr id="10" name="Picture 9" descr="Logo&#10;&#10;Description automatically generated">
            <a:extLst>
              <a:ext uri="{FF2B5EF4-FFF2-40B4-BE49-F238E27FC236}">
                <a16:creationId xmlns:a16="http://schemas.microsoft.com/office/drawing/2014/main" id="{33797AEE-740F-4C0E-A75F-6974320BBF1B}"/>
              </a:ext>
            </a:extLst>
          </p:cNvPr>
          <p:cNvPicPr>
            <a:picLocks noChangeAspect="1"/>
          </p:cNvPicPr>
          <p:nvPr/>
        </p:nvPicPr>
        <p:blipFill>
          <a:blip r:embed="rId3"/>
          <a:stretch>
            <a:fillRect/>
          </a:stretch>
        </p:blipFill>
        <p:spPr>
          <a:xfrm>
            <a:off x="-172620" y="5799077"/>
            <a:ext cx="1221773" cy="1221773"/>
          </a:xfrm>
          <a:prstGeom prst="rect">
            <a:avLst/>
          </a:prstGeom>
        </p:spPr>
      </p:pic>
      <p:sp>
        <p:nvSpPr>
          <p:cNvPr id="12" name="TextBox 11">
            <a:extLst>
              <a:ext uri="{FF2B5EF4-FFF2-40B4-BE49-F238E27FC236}">
                <a16:creationId xmlns:a16="http://schemas.microsoft.com/office/drawing/2014/main" id="{B2555F39-1FD9-43EE-9DF6-1198F989BED9}"/>
              </a:ext>
            </a:extLst>
          </p:cNvPr>
          <p:cNvSpPr txBox="1"/>
          <p:nvPr/>
        </p:nvSpPr>
        <p:spPr>
          <a:xfrm>
            <a:off x="607360" y="825317"/>
            <a:ext cx="4326239" cy="954107"/>
          </a:xfrm>
          <a:prstGeom prst="rect">
            <a:avLst/>
          </a:prstGeom>
          <a:noFill/>
        </p:spPr>
        <p:txBody>
          <a:bodyPr wrap="square" rtlCol="0">
            <a:spAutoFit/>
          </a:bodyPr>
          <a:lstStyle/>
          <a:p>
            <a:r>
              <a:rPr lang="en-US" sz="2800" b="1">
                <a:solidFill>
                  <a:schemeClr val="tx2"/>
                </a:solidFill>
              </a:rPr>
              <a:t>National Electric Vehicle Infrastructure Program </a:t>
            </a:r>
          </a:p>
        </p:txBody>
      </p:sp>
      <p:sp>
        <p:nvSpPr>
          <p:cNvPr id="13" name="TextBox 12">
            <a:extLst>
              <a:ext uri="{FF2B5EF4-FFF2-40B4-BE49-F238E27FC236}">
                <a16:creationId xmlns:a16="http://schemas.microsoft.com/office/drawing/2014/main" id="{207879B4-8148-47B0-AFC1-8C9369492C23}"/>
              </a:ext>
            </a:extLst>
          </p:cNvPr>
          <p:cNvSpPr txBox="1"/>
          <p:nvPr/>
        </p:nvSpPr>
        <p:spPr>
          <a:xfrm>
            <a:off x="5051133" y="5095202"/>
            <a:ext cx="6364080" cy="1200329"/>
          </a:xfrm>
          <a:prstGeom prst="rect">
            <a:avLst/>
          </a:prstGeom>
          <a:noFill/>
        </p:spPr>
        <p:txBody>
          <a:bodyPr wrap="square" rtlCol="0">
            <a:spAutoFit/>
          </a:bodyPr>
          <a:lstStyle/>
          <a:p>
            <a:pPr algn="ctr"/>
            <a:endParaRPr lang="en-US" b="1" i="1"/>
          </a:p>
          <a:p>
            <a:pPr algn="ctr"/>
            <a:r>
              <a:rPr lang="en-US" b="1" i="1"/>
              <a:t>Additional funds will be available for nationally competitive grants</a:t>
            </a:r>
          </a:p>
          <a:p>
            <a:pPr algn="ctr"/>
            <a:endParaRPr lang="en-US" b="1" i="1"/>
          </a:p>
        </p:txBody>
      </p:sp>
      <p:pic>
        <p:nvPicPr>
          <p:cNvPr id="3" name="Picture 2">
            <a:extLst>
              <a:ext uri="{FF2B5EF4-FFF2-40B4-BE49-F238E27FC236}">
                <a16:creationId xmlns:a16="http://schemas.microsoft.com/office/drawing/2014/main" id="{B1ACC384-3DB6-4F7B-9AB1-1CE468750307}"/>
              </a:ext>
            </a:extLst>
          </p:cNvPr>
          <p:cNvPicPr>
            <a:picLocks noChangeAspect="1"/>
          </p:cNvPicPr>
          <p:nvPr/>
        </p:nvPicPr>
        <p:blipFill>
          <a:blip r:embed="rId4"/>
          <a:stretch>
            <a:fillRect/>
          </a:stretch>
        </p:blipFill>
        <p:spPr>
          <a:xfrm>
            <a:off x="607360" y="2116739"/>
            <a:ext cx="3588616" cy="3899441"/>
          </a:xfrm>
          <a:prstGeom prst="rect">
            <a:avLst/>
          </a:prstGeom>
          <a:ln>
            <a:solidFill>
              <a:schemeClr val="tx2"/>
            </a:solidFill>
          </a:ln>
        </p:spPr>
      </p:pic>
    </p:spTree>
    <p:extLst>
      <p:ext uri="{BB962C8B-B14F-4D97-AF65-F5344CB8AC3E}">
        <p14:creationId xmlns:p14="http://schemas.microsoft.com/office/powerpoint/2010/main" val="402631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 name="Title 10">
            <a:extLst>
              <a:ext uri="{FF2B5EF4-FFF2-40B4-BE49-F238E27FC236}">
                <a16:creationId xmlns:a16="http://schemas.microsoft.com/office/drawing/2014/main" id="{3DA0BE11-8C5C-46EE-BAC0-4FE26D0AFC6D}"/>
              </a:ext>
            </a:extLst>
          </p:cNvPr>
          <p:cNvSpPr txBox="1">
            <a:spLocks/>
          </p:cNvSpPr>
          <p:nvPr/>
        </p:nvSpPr>
        <p:spPr>
          <a:xfrm>
            <a:off x="0" y="6264260"/>
            <a:ext cx="12192000" cy="610304"/>
          </a:xfrm>
          <a:prstGeom prst="rect">
            <a:avLst/>
          </a:prstGeom>
          <a:gradFill flip="none" rotWithShape="1">
            <a:gsLst>
              <a:gs pos="4000">
                <a:schemeClr val="bg1"/>
              </a:gs>
              <a:gs pos="100000">
                <a:schemeClr val="tx2"/>
              </a:gs>
              <a:gs pos="100000">
                <a:schemeClr val="tx2">
                  <a:tint val="23500"/>
                  <a:satMod val="160000"/>
                </a:schemeClr>
              </a:gs>
            </a:gsLst>
            <a:lin ang="0" scaled="1"/>
            <a:tileRect/>
          </a:gradFill>
        </p:spPr>
        <p:txBody>
          <a:bodyPr/>
          <a:lstStyle>
            <a:lvl1pPr algn="ctr" defTabSz="914400" rtl="0" eaLnBrk="1" latinLnBrk="0" hangingPunct="1">
              <a:spcBef>
                <a:spcPct val="0"/>
              </a:spcBef>
              <a:buNone/>
              <a:defRPr sz="3200" kern="1200" baseline="0">
                <a:solidFill>
                  <a:schemeClr val="bg2"/>
                </a:solidFill>
                <a:latin typeface="Ebrima" panose="02000000000000000000" pitchFamily="2" charset="0"/>
                <a:ea typeface="Ebrima" panose="02000000000000000000" pitchFamily="2" charset="0"/>
                <a:cs typeface="Ebrima" panose="020000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E7E6E6"/>
                </a:solidFill>
                <a:effectLst/>
                <a:uLnTx/>
                <a:uFillTx/>
                <a:latin typeface="Arial" panose="020B0604020202020204" pitchFamily="34" charset="0"/>
                <a:ea typeface="Ebrima" panose="02000000000000000000" pitchFamily="2" charset="0"/>
                <a:cs typeface="Arial" panose="020B0604020202020204" pitchFamily="34" charset="0"/>
              </a:rPr>
              <a:t>	</a:t>
            </a:r>
          </a:p>
        </p:txBody>
      </p:sp>
      <p:sp>
        <p:nvSpPr>
          <p:cNvPr id="4" name="Slide Number Placeholder 3">
            <a:extLst>
              <a:ext uri="{FF2B5EF4-FFF2-40B4-BE49-F238E27FC236}">
                <a16:creationId xmlns:a16="http://schemas.microsoft.com/office/drawing/2014/main" id="{90F35538-53F7-471C-928F-E4D0FECF6005}"/>
              </a:ext>
            </a:extLst>
          </p:cNvPr>
          <p:cNvSpPr>
            <a:spLocks noGrp="1"/>
          </p:cNvSpPr>
          <p:nvPr>
            <p:ph type="sldNum" sz="quarter" idx="10"/>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9ECB2-BBD9-4C6D-93EC-041CCA9F24C7}" type="slidenum">
              <a:rPr kumimoji="0" lang="en-US" sz="1200" b="0" i="0" u="none" strike="noStrike" kern="1200" cap="none" spc="0" normalizeH="0" baseline="0" noProof="0" smtClean="0">
                <a:ln>
                  <a:noFill/>
                </a:ln>
                <a:solidFill>
                  <a:srgbClr val="3D6B9D">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3D6B9D">
                  <a:lumMod val="75000"/>
                </a:srgb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27D4BB3-7511-459B-9A69-ADDF70A0F08A}"/>
              </a:ext>
            </a:extLst>
          </p:cNvPr>
          <p:cNvSpPr/>
          <p:nvPr/>
        </p:nvSpPr>
        <p:spPr>
          <a:xfrm>
            <a:off x="6318914" y="1075549"/>
            <a:ext cx="5131516" cy="4940632"/>
          </a:xfrm>
          <a:prstGeom prst="rect">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rPr>
              <a:t>Development of a Carbon Reduction Strategy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rPr>
              <a:t>In consultation with MPOs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rPr>
              <a:t>Update every 4 years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44546A"/>
                </a:solidFill>
                <a:latin typeface="Calibri" panose="020F0502020204030204"/>
                <a:ea typeface="+mn-lt"/>
                <a:cs typeface="Calibri" panose="020F0502020204030204"/>
              </a:rPr>
              <a:t>Disbursement of Allocated Funds </a:t>
            </a:r>
            <a:endParaRPr kumimoji="0" lang="en-US" sz="2000" b="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rPr>
              <a:t>DOT will be conducting Outreach / Training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44546A"/>
                </a:solidFill>
                <a:latin typeface="Calibri" panose="020F0502020204030204"/>
                <a:ea typeface="+mn-lt"/>
                <a:cs typeface="Calibri" panose="020F0502020204030204"/>
              </a:rPr>
              <a:t>Will be asking MPO’s &amp; COGs to aid in prioritization</a:t>
            </a:r>
            <a:r>
              <a:rPr kumimoji="0" lang="en-US" sz="1800" i="0" u="none" strike="noStrike" kern="1200" cap="none" spc="0" normalizeH="0" baseline="0" noProof="0" dirty="0">
                <a:ln>
                  <a:noFill/>
                </a:ln>
                <a:solidFill>
                  <a:srgbClr val="44546A"/>
                </a:solidFill>
                <a:effectLst/>
                <a:uLnTx/>
                <a:uFillTx/>
                <a:latin typeface="Calibri" panose="020F0502020204030204"/>
                <a:ea typeface="+mn-lt"/>
                <a:cs typeface="Calibri" panose="020F0502020204030204"/>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sp>
        <p:nvSpPr>
          <p:cNvPr id="5" name="Title 10">
            <a:extLst>
              <a:ext uri="{FF2B5EF4-FFF2-40B4-BE49-F238E27FC236}">
                <a16:creationId xmlns:a16="http://schemas.microsoft.com/office/drawing/2014/main" id="{3C47326B-858E-4DBD-9535-77DCADD105DE}"/>
              </a:ext>
            </a:extLst>
          </p:cNvPr>
          <p:cNvSpPr txBox="1">
            <a:spLocks/>
          </p:cNvSpPr>
          <p:nvPr/>
        </p:nvSpPr>
        <p:spPr>
          <a:xfrm>
            <a:off x="0" y="62"/>
            <a:ext cx="12192000" cy="610304"/>
          </a:xfrm>
          <a:prstGeom prst="rect">
            <a:avLst/>
          </a:prstGeom>
          <a:solidFill>
            <a:schemeClr val="tx2"/>
          </a:solidFill>
        </p:spPr>
        <p:txBody>
          <a:bodyPr/>
          <a:lstStyle>
            <a:lvl1pPr algn="ctr" defTabSz="914400" rtl="0" eaLnBrk="1" latinLnBrk="0" hangingPunct="1">
              <a:spcBef>
                <a:spcPct val="0"/>
              </a:spcBef>
              <a:buNone/>
              <a:defRPr sz="3200" kern="1200" baseline="0">
                <a:solidFill>
                  <a:schemeClr val="bg2"/>
                </a:solidFill>
                <a:latin typeface="Ebrima" panose="02000000000000000000" pitchFamily="2" charset="0"/>
                <a:ea typeface="Ebrima" panose="02000000000000000000" pitchFamily="2" charset="0"/>
                <a:cs typeface="Ebrima" panose="02000000000000000000" pitchFamily="2"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E7E6E6"/>
                </a:solidFill>
                <a:effectLst/>
                <a:uLnTx/>
                <a:uFillTx/>
                <a:latin typeface="Arial" panose="020B0604020202020204" pitchFamily="34" charset="0"/>
                <a:ea typeface="Ebrima" panose="02000000000000000000" pitchFamily="2" charset="0"/>
                <a:cs typeface="Arial" panose="020B0604020202020204" pitchFamily="34" charset="0"/>
              </a:rPr>
              <a:t>Funding Climate Mitigation with the Bipartisan Infrastructure Law	</a:t>
            </a:r>
          </a:p>
        </p:txBody>
      </p:sp>
      <p:pic>
        <p:nvPicPr>
          <p:cNvPr id="10" name="Picture 9" descr="Logo&#10;&#10;Description automatically generated">
            <a:extLst>
              <a:ext uri="{FF2B5EF4-FFF2-40B4-BE49-F238E27FC236}">
                <a16:creationId xmlns:a16="http://schemas.microsoft.com/office/drawing/2014/main" id="{33797AEE-740F-4C0E-A75F-6974320BBF1B}"/>
              </a:ext>
            </a:extLst>
          </p:cNvPr>
          <p:cNvPicPr>
            <a:picLocks noChangeAspect="1"/>
          </p:cNvPicPr>
          <p:nvPr/>
        </p:nvPicPr>
        <p:blipFill>
          <a:blip r:embed="rId3"/>
          <a:stretch>
            <a:fillRect/>
          </a:stretch>
        </p:blipFill>
        <p:spPr>
          <a:xfrm>
            <a:off x="10970227" y="5192000"/>
            <a:ext cx="1221773" cy="1221773"/>
          </a:xfrm>
          <a:prstGeom prst="rect">
            <a:avLst/>
          </a:prstGeom>
        </p:spPr>
      </p:pic>
      <p:sp>
        <p:nvSpPr>
          <p:cNvPr id="12" name="TextBox 11">
            <a:extLst>
              <a:ext uri="{FF2B5EF4-FFF2-40B4-BE49-F238E27FC236}">
                <a16:creationId xmlns:a16="http://schemas.microsoft.com/office/drawing/2014/main" id="{B2555F39-1FD9-43EE-9DF6-1198F989BED9}"/>
              </a:ext>
            </a:extLst>
          </p:cNvPr>
          <p:cNvSpPr txBox="1"/>
          <p:nvPr/>
        </p:nvSpPr>
        <p:spPr>
          <a:xfrm>
            <a:off x="6721552" y="1159406"/>
            <a:ext cx="43262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Calibri" panose="020F0502020204030204"/>
                <a:ea typeface="+mn-ea"/>
                <a:cs typeface="+mn-cs"/>
              </a:rPr>
              <a:t>Carbon Reduction Program</a:t>
            </a:r>
          </a:p>
        </p:txBody>
      </p:sp>
      <p:pic>
        <p:nvPicPr>
          <p:cNvPr id="8" name="Picture 7" descr="Diagram&#10;&#10;Description automatically generated">
            <a:extLst>
              <a:ext uri="{FF2B5EF4-FFF2-40B4-BE49-F238E27FC236}">
                <a16:creationId xmlns:a16="http://schemas.microsoft.com/office/drawing/2014/main" id="{EFD08B03-6CC8-4FBF-A6DD-3DF378226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66" y="1059979"/>
            <a:ext cx="5729600" cy="3824303"/>
          </a:xfrm>
          <a:prstGeom prst="rect">
            <a:avLst/>
          </a:prstGeom>
        </p:spPr>
      </p:pic>
      <p:pic>
        <p:nvPicPr>
          <p:cNvPr id="11" name="Picture 4" descr="CarbonReductionLogo.png">
            <a:extLst>
              <a:ext uri="{FF2B5EF4-FFF2-40B4-BE49-F238E27FC236}">
                <a16:creationId xmlns:a16="http://schemas.microsoft.com/office/drawing/2014/main" id="{7C234EF1-D0C8-4648-9491-1135C1886E9E}"/>
              </a:ext>
            </a:extLst>
          </p:cNvPr>
          <p:cNvPicPr>
            <a:picLocks noChangeAspect="1"/>
          </p:cNvPicPr>
          <p:nvPr/>
        </p:nvPicPr>
        <p:blipFill>
          <a:blip r:embed="rId5"/>
          <a:stretch>
            <a:fillRect/>
          </a:stretch>
        </p:blipFill>
        <p:spPr>
          <a:xfrm>
            <a:off x="163168" y="4452773"/>
            <a:ext cx="1762243" cy="1762243"/>
          </a:xfrm>
          <a:prstGeom prst="rect">
            <a:avLst/>
          </a:prstGeom>
        </p:spPr>
      </p:pic>
    </p:spTree>
    <p:extLst>
      <p:ext uri="{BB962C8B-B14F-4D97-AF65-F5344CB8AC3E}">
        <p14:creationId xmlns:p14="http://schemas.microsoft.com/office/powerpoint/2010/main" val="34243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6409-44F7-4CFB-A53B-7BACB62049E3}"/>
              </a:ext>
            </a:extLst>
          </p:cNvPr>
          <p:cNvSpPr>
            <a:spLocks noGrp="1"/>
          </p:cNvSpPr>
          <p:nvPr>
            <p:ph type="title"/>
          </p:nvPr>
        </p:nvSpPr>
        <p:spPr>
          <a:xfrm>
            <a:off x="723900" y="283064"/>
            <a:ext cx="11468100" cy="461351"/>
          </a:xfrm>
        </p:spPr>
        <p:txBody>
          <a:bodyPr/>
          <a:lstStyle/>
          <a:p>
            <a:r>
              <a:rPr lang="en-US" b="0" dirty="0">
                <a:ea typeface="+mn-lt"/>
                <a:cs typeface="+mn-lt"/>
              </a:rPr>
              <a:t>Local Bridge Programs</a:t>
            </a:r>
            <a:endParaRPr lang="en-US" dirty="0"/>
          </a:p>
        </p:txBody>
      </p:sp>
      <p:sp>
        <p:nvSpPr>
          <p:cNvPr id="4" name="Content Placeholder 3">
            <a:extLst>
              <a:ext uri="{FF2B5EF4-FFF2-40B4-BE49-F238E27FC236}">
                <a16:creationId xmlns:a16="http://schemas.microsoft.com/office/drawing/2014/main" id="{90D569B6-9DFA-466F-8567-6A447E3EB6CA}"/>
              </a:ext>
            </a:extLst>
          </p:cNvPr>
          <p:cNvSpPr>
            <a:spLocks noGrp="1"/>
          </p:cNvSpPr>
          <p:nvPr>
            <p:ph sz="quarter" idx="12"/>
          </p:nvPr>
        </p:nvSpPr>
        <p:spPr>
          <a:xfrm>
            <a:off x="4995490" y="858608"/>
            <a:ext cx="6927961" cy="5716328"/>
          </a:xfrm>
        </p:spPr>
        <p:txBody>
          <a:bodyPr vert="horz" lIns="91440" tIns="45720" rIns="91440" bIns="45720" rtlCol="0" anchor="t">
            <a:normAutofit fontScale="92500" lnSpcReduction="10000"/>
          </a:bodyPr>
          <a:lstStyle/>
          <a:p>
            <a:pPr marL="0" indent="0">
              <a:buNone/>
            </a:pPr>
            <a:r>
              <a:rPr lang="en-US" b="1" dirty="0">
                <a:ea typeface="+mn-lt"/>
                <a:cs typeface="+mn-lt"/>
              </a:rPr>
              <a:t>State Local Bridge Program (SLBP)</a:t>
            </a:r>
          </a:p>
          <a:p>
            <a:pPr marL="234950" indent="-234950"/>
            <a:r>
              <a:rPr lang="en-US" dirty="0">
                <a:ea typeface="+mn-lt"/>
                <a:cs typeface="+mn-lt"/>
              </a:rPr>
              <a:t>Bridges less than 20’ span</a:t>
            </a:r>
          </a:p>
          <a:p>
            <a:pPr marL="234950" indent="-234950"/>
            <a:r>
              <a:rPr lang="en-US" dirty="0">
                <a:ea typeface="+mn-lt"/>
                <a:cs typeface="+mn-lt"/>
              </a:rPr>
              <a:t>50% State (Design &amp; Construction)</a:t>
            </a:r>
          </a:p>
          <a:p>
            <a:pPr marL="234950" indent="-234950"/>
            <a:r>
              <a:rPr lang="en-US" dirty="0">
                <a:ea typeface="+mn-lt"/>
                <a:cs typeface="+mn-lt"/>
              </a:rPr>
              <a:t>Commitment to Fund letters are drafted </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en-US" b="1" dirty="0">
                <a:solidFill>
                  <a:srgbClr val="E7E6E6">
                    <a:lumMod val="25000"/>
                  </a:srgbClr>
                </a:solidFill>
                <a:latin typeface="Calibri" panose="020F0502020204030204"/>
                <a:ea typeface="+mn-lt"/>
                <a:cs typeface="Calibri" panose="020F0502020204030204"/>
              </a:rPr>
              <a:t>Federal</a:t>
            </a:r>
            <a:r>
              <a:rPr kumimoji="0" lang="en-US" sz="2400" b="1" i="0" u="none" strike="noStrike" kern="1200" cap="none" spc="0" normalizeH="0" baseline="0" noProof="0" dirty="0">
                <a:ln>
                  <a:noFill/>
                </a:ln>
                <a:solidFill>
                  <a:srgbClr val="E7E6E6">
                    <a:lumMod val="25000"/>
                  </a:srgbClr>
                </a:solidFill>
                <a:effectLst/>
                <a:uLnTx/>
                <a:uFillTx/>
                <a:latin typeface="Calibri" panose="020F0502020204030204"/>
                <a:ea typeface="+mn-lt"/>
                <a:cs typeface="Calibri" panose="020F0502020204030204"/>
              </a:rPr>
              <a:t> Local Bridge Program (FLBP)</a:t>
            </a:r>
          </a:p>
          <a:p>
            <a:pPr>
              <a:defRPr/>
            </a:pPr>
            <a:r>
              <a:rPr lang="en-US" dirty="0">
                <a:solidFill>
                  <a:srgbClr val="E7E6E6">
                    <a:lumMod val="25000"/>
                  </a:srgbClr>
                </a:solidFill>
                <a:latin typeface="Calibri" panose="020F0502020204030204"/>
                <a:ea typeface="+mn-lt"/>
                <a:cs typeface="Calibri" panose="020F0502020204030204"/>
              </a:rPr>
              <a:t>80/20  -  now 100% possible for all phases</a:t>
            </a:r>
          </a:p>
          <a:p>
            <a:pPr lvl="1">
              <a:defRPr/>
            </a:pPr>
            <a:r>
              <a:rPr lang="en-US" dirty="0">
                <a:solidFill>
                  <a:srgbClr val="E7E6E6">
                    <a:lumMod val="25000"/>
                  </a:srgbClr>
                </a:solidFill>
                <a:latin typeface="Calibri" panose="020F0502020204030204"/>
                <a:ea typeface="+mn-lt"/>
                <a:cs typeface="Calibri" panose="020F0502020204030204"/>
              </a:rPr>
              <a:t>Design, ROW &amp; Construction  </a:t>
            </a:r>
            <a:endParaRPr kumimoji="0" lang="en-US" i="0" u="none" strike="noStrike" kern="1200" cap="none" spc="0" normalizeH="0" baseline="0" noProof="0" dirty="0">
              <a:ln>
                <a:noFill/>
              </a:ln>
              <a:solidFill>
                <a:srgbClr val="E7E6E6">
                  <a:lumMod val="25000"/>
                </a:srgbClr>
              </a:solidFill>
              <a:effectLst/>
              <a:uLnTx/>
              <a:uFillTx/>
              <a:latin typeface="Calibri" panose="020F0502020204030204"/>
              <a:ea typeface="+mn-lt"/>
              <a:cs typeface="Calibri" panose="020F0502020204030204"/>
            </a:endParaRPr>
          </a:p>
          <a:p>
            <a:pPr marL="234950" indent="-234950"/>
            <a:r>
              <a:rPr lang="en-US" dirty="0"/>
              <a:t>Construction inspection by the DOT’s Office of Construction</a:t>
            </a:r>
          </a:p>
          <a:p>
            <a:pPr marL="234950" indent="-234950"/>
            <a:r>
              <a:rPr lang="en-US" dirty="0"/>
              <a:t>Town will hold and maintain the contract for construction</a:t>
            </a:r>
          </a:p>
          <a:p>
            <a:pPr marL="234950" indent="-234950"/>
            <a:r>
              <a:rPr lang="en-US" dirty="0"/>
              <a:t>Any projects obligated on or after July 1, 2022, will be eligible</a:t>
            </a:r>
          </a:p>
          <a:p>
            <a:pPr marL="685453" lvl="1" indent="-234950"/>
            <a:r>
              <a:rPr lang="en-US" dirty="0"/>
              <a:t>Existing DMS projects will be converted if the design completion is after July 1, 2022</a:t>
            </a:r>
          </a:p>
          <a:p>
            <a:pPr marL="234950" indent="-234950"/>
            <a:r>
              <a:rPr lang="en-US" dirty="0"/>
              <a:t>Funding available through Federal Fiscal Year 2026</a:t>
            </a:r>
          </a:p>
          <a:p>
            <a:pPr marL="234950" indent="-234950"/>
            <a:endParaRPr lang="en-US" dirty="0"/>
          </a:p>
          <a:p>
            <a:pPr marL="234950" indent="-234950"/>
            <a:endParaRPr lang="en-US" dirty="0"/>
          </a:p>
        </p:txBody>
      </p:sp>
      <p:sp>
        <p:nvSpPr>
          <p:cNvPr id="5" name="TextBox 4">
            <a:extLst>
              <a:ext uri="{FF2B5EF4-FFF2-40B4-BE49-F238E27FC236}">
                <a16:creationId xmlns:a16="http://schemas.microsoft.com/office/drawing/2014/main" id="{75E732BF-FF74-45DE-8695-4FEAE28B8884}"/>
              </a:ext>
            </a:extLst>
          </p:cNvPr>
          <p:cNvSpPr txBox="1"/>
          <p:nvPr/>
        </p:nvSpPr>
        <p:spPr>
          <a:xfrm>
            <a:off x="159418" y="4397155"/>
            <a:ext cx="4724647" cy="369332"/>
          </a:xfrm>
          <a:prstGeom prst="rect">
            <a:avLst/>
          </a:prstGeom>
          <a:noFill/>
        </p:spPr>
        <p:txBody>
          <a:bodyPr wrap="square">
            <a:spAutoFit/>
          </a:bodyPr>
          <a:lstStyle/>
          <a:p>
            <a:r>
              <a:rPr lang="en-US" dirty="0">
                <a:hlinkClick r:id="rId3"/>
              </a:rPr>
              <a:t>CTDOT Local Bridge Program</a:t>
            </a:r>
            <a:endParaRPr lang="en-US" dirty="0"/>
          </a:p>
        </p:txBody>
      </p:sp>
      <p:pic>
        <p:nvPicPr>
          <p:cNvPr id="7" name="Picture 6" descr="A picture containing text, tree, outdoor, different&#10;&#10;Description automatically generated">
            <a:extLst>
              <a:ext uri="{FF2B5EF4-FFF2-40B4-BE49-F238E27FC236}">
                <a16:creationId xmlns:a16="http://schemas.microsoft.com/office/drawing/2014/main" id="{D39267E5-76C6-4547-BF78-1F81ABA74D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18" y="1264328"/>
            <a:ext cx="4724647" cy="3024513"/>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FD4C09E7-765D-4C64-A1CF-1F07363787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418" y="4690764"/>
            <a:ext cx="4724647" cy="1988012"/>
          </a:xfrm>
          <a:prstGeom prst="rect">
            <a:avLst/>
          </a:prstGeom>
        </p:spPr>
      </p:pic>
    </p:spTree>
    <p:extLst>
      <p:ext uri="{BB962C8B-B14F-4D97-AF65-F5344CB8AC3E}">
        <p14:creationId xmlns:p14="http://schemas.microsoft.com/office/powerpoint/2010/main" val="21900027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10;&#10;Description automatically generated">
            <a:extLst>
              <a:ext uri="{FF2B5EF4-FFF2-40B4-BE49-F238E27FC236}">
                <a16:creationId xmlns:a16="http://schemas.microsoft.com/office/drawing/2014/main" id="{B32764EC-C4CE-40EE-B327-DA35631F99F7}"/>
              </a:ext>
            </a:extLst>
          </p:cNvPr>
          <p:cNvPicPr>
            <a:picLocks noChangeAspect="1"/>
          </p:cNvPicPr>
          <p:nvPr/>
        </p:nvPicPr>
        <p:blipFill rotWithShape="1">
          <a:blip r:embed="rId3">
            <a:extLst>
              <a:ext uri="{28A0092B-C50C-407E-A947-70E740481C1C}">
                <a14:useLocalDpi xmlns:a14="http://schemas.microsoft.com/office/drawing/2010/main" val="0"/>
              </a:ext>
            </a:extLst>
          </a:blip>
          <a:srcRect t="16416" r="2" b="15665"/>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5" descr="A picture containing indoor, several&#10;&#10;Description automatically generated">
            <a:extLst>
              <a:ext uri="{FF2B5EF4-FFF2-40B4-BE49-F238E27FC236}">
                <a16:creationId xmlns:a16="http://schemas.microsoft.com/office/drawing/2014/main" id="{91FF2D49-3C7D-4C39-8D16-DE6966CB83AC}"/>
              </a:ext>
            </a:extLst>
          </p:cNvPr>
          <p:cNvPicPr>
            <a:picLocks noChangeAspect="1"/>
          </p:cNvPicPr>
          <p:nvPr/>
        </p:nvPicPr>
        <p:blipFill rotWithShape="1">
          <a:blip r:embed="rId4">
            <a:extLst>
              <a:ext uri="{28A0092B-C50C-407E-A947-70E740481C1C}">
                <a14:useLocalDpi xmlns:a14="http://schemas.microsoft.com/office/drawing/2010/main" val="0"/>
              </a:ext>
            </a:extLst>
          </a:blip>
          <a:srcRect t="1150" r="-2" b="13194"/>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3" name="TextBox 2">
            <a:extLst>
              <a:ext uri="{FF2B5EF4-FFF2-40B4-BE49-F238E27FC236}">
                <a16:creationId xmlns:a16="http://schemas.microsoft.com/office/drawing/2014/main" id="{DC65DEB4-A55A-4DF7-BF4C-261429B68C28}"/>
              </a:ext>
            </a:extLst>
          </p:cNvPr>
          <p:cNvSpPr txBox="1"/>
          <p:nvPr/>
        </p:nvSpPr>
        <p:spPr>
          <a:xfrm>
            <a:off x="262147" y="1308665"/>
            <a:ext cx="5675515" cy="4964532"/>
          </a:xfrm>
          <a:prstGeom prst="rect">
            <a:avLst/>
          </a:prstGeom>
        </p:spPr>
        <p:txBody>
          <a:bodyPr vert="horz" lIns="91440" tIns="45720" rIns="91440" bIns="45720" rtlCol="0">
            <a:normAutofit lnSpcReduction="10000"/>
          </a:bodyPr>
          <a:lstStyle/>
          <a:p>
            <a:pPr marL="342900" marR="0" lvl="0" indent="-228600">
              <a:lnSpc>
                <a:spcPct val="90000"/>
              </a:lnSpc>
              <a:spcBef>
                <a:spcPts val="0"/>
              </a:spcBef>
              <a:spcAft>
                <a:spcPts val="600"/>
              </a:spcAft>
              <a:buFont typeface="Arial" panose="020B0604020202020204" pitchFamily="34" charset="0"/>
              <a:buChar char="•"/>
            </a:pPr>
            <a:r>
              <a:rPr lang="en-US" sz="2400" dirty="0"/>
              <a:t>Open to all 169 towns</a:t>
            </a:r>
          </a:p>
          <a:p>
            <a:pPr marL="342900" marR="0" lvl="0" indent="-228600">
              <a:lnSpc>
                <a:spcPct val="90000"/>
              </a:lnSpc>
              <a:spcBef>
                <a:spcPts val="0"/>
              </a:spcBef>
              <a:spcAft>
                <a:spcPts val="600"/>
              </a:spcAft>
              <a:buFont typeface="Arial" panose="020B0604020202020204" pitchFamily="34" charset="0"/>
              <a:buChar char="•"/>
            </a:pPr>
            <a:r>
              <a:rPr lang="en-US" sz="2400" dirty="0"/>
              <a:t>Next solicitation expected in January 2023</a:t>
            </a:r>
          </a:p>
          <a:p>
            <a:pPr marL="800100" lvl="1" indent="-228600">
              <a:lnSpc>
                <a:spcPct val="90000"/>
              </a:lnSpc>
              <a:spcAft>
                <a:spcPts val="600"/>
              </a:spcAft>
              <a:buFont typeface="Arial" panose="020B0604020202020204" pitchFamily="34" charset="0"/>
              <a:buChar char="•"/>
            </a:pPr>
            <a:r>
              <a:rPr lang="en-US" sz="2400" dirty="0"/>
              <a:t>Applications due June/July</a:t>
            </a:r>
          </a:p>
          <a:p>
            <a:pPr marL="342900" marR="0" lvl="0" indent="-228600">
              <a:lnSpc>
                <a:spcPct val="90000"/>
              </a:lnSpc>
              <a:spcBef>
                <a:spcPts val="0"/>
              </a:spcBef>
              <a:spcAft>
                <a:spcPts val="600"/>
              </a:spcAft>
              <a:buFont typeface="Arial" panose="020B0604020202020204" pitchFamily="34" charset="0"/>
              <a:buChar char="•"/>
            </a:pPr>
            <a:r>
              <a:rPr lang="en-US" sz="2400" dirty="0"/>
              <a:t>Extended timeframe for application prep</a:t>
            </a:r>
          </a:p>
          <a:p>
            <a:pPr marL="800100" lvl="1" indent="-228600">
              <a:lnSpc>
                <a:spcPct val="90000"/>
              </a:lnSpc>
              <a:spcAft>
                <a:spcPts val="600"/>
              </a:spcAft>
              <a:buFont typeface="Arial" panose="020B0604020202020204" pitchFamily="34" charset="0"/>
              <a:buChar char="•"/>
            </a:pPr>
            <a:r>
              <a:rPr lang="en-US" sz="2400" dirty="0"/>
              <a:t>Focus on project readiness</a:t>
            </a:r>
          </a:p>
          <a:p>
            <a:pPr marL="342900" indent="-228600">
              <a:lnSpc>
                <a:spcPct val="90000"/>
              </a:lnSpc>
              <a:spcAft>
                <a:spcPts val="600"/>
              </a:spcAft>
              <a:buFont typeface="Arial" panose="020B0604020202020204" pitchFamily="34" charset="0"/>
              <a:buChar char="•"/>
            </a:pPr>
            <a:r>
              <a:rPr lang="en-US" sz="2400" dirty="0"/>
              <a:t>All other guidance will remain </a:t>
            </a:r>
          </a:p>
          <a:p>
            <a:pPr marL="342900" indent="-228600">
              <a:lnSpc>
                <a:spcPct val="90000"/>
              </a:lnSpc>
              <a:spcAft>
                <a:spcPts val="600"/>
              </a:spcAft>
              <a:buFont typeface="Arial" panose="020B0604020202020204" pitchFamily="34" charset="0"/>
              <a:buChar char="•"/>
            </a:pPr>
            <a:r>
              <a:rPr lang="en-US" sz="2400" dirty="0"/>
              <a:t>Previous awardees</a:t>
            </a:r>
          </a:p>
          <a:p>
            <a:pPr marL="800100" lvl="1" indent="-228600">
              <a:lnSpc>
                <a:spcPct val="90000"/>
              </a:lnSpc>
              <a:spcAft>
                <a:spcPts val="600"/>
              </a:spcAft>
              <a:buFont typeface="Arial" panose="020B0604020202020204" pitchFamily="34" charset="0"/>
              <a:buChar char="•"/>
            </a:pPr>
            <a:r>
              <a:rPr lang="en-US" sz="2400" dirty="0"/>
              <a:t>Current projects must be to a point where final design submission has been approved in order to be eligible</a:t>
            </a: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More information at: </a:t>
            </a:r>
          </a:p>
          <a:p>
            <a:pPr lvl="1"/>
            <a:r>
              <a:rPr lang="en-US" sz="2400" u="sng" dirty="0">
                <a:solidFill>
                  <a:srgbClr val="0563C1"/>
                </a:solidFill>
                <a:effectLst/>
                <a:latin typeface="Calibri" panose="020F0502020204030204" pitchFamily="34" charset="0"/>
                <a:ea typeface="Times New Roman" panose="02020603050405020304" pitchFamily="18" charset="0"/>
                <a:hlinkClick r:id="rId5"/>
              </a:rPr>
              <a:t>CT Connectivity CCGP</a:t>
            </a:r>
            <a:endParaRPr lang="en-US" sz="2400" dirty="0">
              <a:effectLst/>
              <a:latin typeface="Calibri" panose="020F0502020204030204" pitchFamily="34" charset="0"/>
              <a:ea typeface="Calibri" panose="020F0502020204030204" pitchFamily="34" charset="0"/>
            </a:endParaRPr>
          </a:p>
          <a:p>
            <a:pPr marL="342900" marR="0" lvl="0" indent="-228600">
              <a:lnSpc>
                <a:spcPct val="90000"/>
              </a:lnSpc>
              <a:spcBef>
                <a:spcPts val="0"/>
              </a:spcBef>
              <a:spcAft>
                <a:spcPts val="600"/>
              </a:spcAft>
              <a:buFont typeface="Arial" panose="020B0604020202020204" pitchFamily="34" charset="0"/>
              <a:buChar char="•"/>
            </a:pPr>
            <a:endParaRPr lang="en-US" sz="2000" dirty="0">
              <a:effectLst/>
            </a:endParaRPr>
          </a:p>
          <a:p>
            <a:pPr lvl="2" indent="-228600">
              <a:lnSpc>
                <a:spcPct val="90000"/>
              </a:lnSpc>
              <a:spcAft>
                <a:spcPts val="600"/>
              </a:spcAft>
              <a:buFont typeface="Arial" panose="020B0604020202020204" pitchFamily="34" charset="0"/>
              <a:buChar char="•"/>
              <a:defRPr/>
            </a:pPr>
            <a:endParaRPr kumimoji="0" lang="en-US" sz="2000" b="0" i="0" u="none" strike="noStrike" cap="none" spc="0" normalizeH="0" baseline="0" noProof="0" dirty="0">
              <a:ln>
                <a:noFill/>
              </a:ln>
              <a:effectLst/>
              <a:uLnTx/>
              <a:uFillTx/>
            </a:endParaRPr>
          </a:p>
          <a:p>
            <a:pPr marL="457200" marR="0" lvl="1" indent="-228600" fontAlgn="auto">
              <a:lnSpc>
                <a:spcPct val="90000"/>
              </a:lnSpc>
              <a:spcBef>
                <a:spcPts val="0"/>
              </a:spcBef>
              <a:spcAft>
                <a:spcPts val="600"/>
              </a:spcAft>
              <a:buClrTx/>
              <a:buSzTx/>
              <a:buFont typeface="Arial" panose="020B0604020202020204" pitchFamily="34" charset="0"/>
              <a:buChar char="•"/>
              <a:tabLst/>
              <a:defRPr/>
            </a:pPr>
            <a:endParaRPr lang="en-US" sz="2000" b="0" i="0" u="none" strike="noStrike" cap="none" spc="0" normalizeH="0" baseline="0" noProof="0" dirty="0">
              <a:ln>
                <a:noFill/>
              </a:ln>
              <a:effectLst/>
              <a:uLnTx/>
              <a:uFillTx/>
            </a:endParaRPr>
          </a:p>
        </p:txBody>
      </p:sp>
      <p:sp>
        <p:nvSpPr>
          <p:cNvPr id="4" name="Slide Number Placeholder 3">
            <a:extLst>
              <a:ext uri="{FF2B5EF4-FFF2-40B4-BE49-F238E27FC236}">
                <a16:creationId xmlns:a16="http://schemas.microsoft.com/office/drawing/2014/main" id="{2CC7A8A6-46A4-4F94-B975-04E4B900E42F}"/>
              </a:ext>
            </a:extLst>
          </p:cNvPr>
          <p:cNvSpPr>
            <a:spLocks noGrp="1"/>
          </p:cNvSpPr>
          <p:nvPr>
            <p:ph type="sldNum" sz="quarter" idx="12"/>
          </p:nvPr>
        </p:nvSpPr>
        <p:spPr>
          <a:xfrm>
            <a:off x="9009888"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50ADBC9C-C2B2-4C52-90EA-C03FC2CFED9C}" type="slidenum">
              <a:rPr kumimoji="0" lang="en-US" b="0" i="0" u="none" strike="noStrike" cap="none" spc="0" normalizeH="0" baseline="0" noProof="0">
                <a:ln>
                  <a:noFill/>
                </a:ln>
                <a:solidFill>
                  <a:schemeClr val="bg1"/>
                </a:solidFill>
                <a:effectLst/>
                <a:uLnTx/>
                <a:uFillTx/>
              </a:rPr>
              <a:pPr marR="0" lvl="0" indent="0" fontAlgn="auto">
                <a:spcBef>
                  <a:spcPts val="0"/>
                </a:spcBef>
                <a:spcAft>
                  <a:spcPts val="600"/>
                </a:spcAft>
                <a:buClrTx/>
                <a:buSzTx/>
                <a:buFontTx/>
                <a:buNone/>
                <a:tabLst/>
                <a:defRPr/>
              </a:pPr>
              <a:t>4</a:t>
            </a:fld>
            <a:endParaRPr kumimoji="0" lang="en-US" b="0" i="0" u="none" strike="noStrike" cap="none" spc="0" normalizeH="0" baseline="0" noProof="0">
              <a:ln>
                <a:noFill/>
              </a:ln>
              <a:solidFill>
                <a:schemeClr val="bg1"/>
              </a:solidFill>
              <a:effectLst/>
              <a:uLnTx/>
              <a:uFillTx/>
            </a:endParaRPr>
          </a:p>
        </p:txBody>
      </p:sp>
      <p:pic>
        <p:nvPicPr>
          <p:cNvPr id="11" name="Picture 10">
            <a:extLst>
              <a:ext uri="{FF2B5EF4-FFF2-40B4-BE49-F238E27FC236}">
                <a16:creationId xmlns:a16="http://schemas.microsoft.com/office/drawing/2014/main" id="{C1906BC0-3825-4A3F-BE11-90FF74C790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97851" y="6071317"/>
            <a:ext cx="664793" cy="667009"/>
          </a:xfrm>
          <a:prstGeom prst="rect">
            <a:avLst/>
          </a:prstGeom>
        </p:spPr>
      </p:pic>
      <p:sp>
        <p:nvSpPr>
          <p:cNvPr id="16" name="Title 1">
            <a:extLst>
              <a:ext uri="{FF2B5EF4-FFF2-40B4-BE49-F238E27FC236}">
                <a16:creationId xmlns:a16="http://schemas.microsoft.com/office/drawing/2014/main" id="{277BBB04-62FB-495E-9AB8-49C796F0B86A}"/>
              </a:ext>
            </a:extLst>
          </p:cNvPr>
          <p:cNvSpPr txBox="1">
            <a:spLocks/>
          </p:cNvSpPr>
          <p:nvPr/>
        </p:nvSpPr>
        <p:spPr>
          <a:xfrm>
            <a:off x="262147" y="219369"/>
            <a:ext cx="11468100" cy="4613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bg1"/>
                </a:solidFill>
                <a:latin typeface="+mn-lt"/>
                <a:ea typeface="Arial" charset="0"/>
                <a:cs typeface="Arial" charset="0"/>
              </a:defRPr>
            </a:lvl1pPr>
          </a:lstStyle>
          <a:p>
            <a:r>
              <a:rPr lang="en-US" b="0" dirty="0">
                <a:ea typeface="+mn-lt"/>
                <a:cs typeface="+mn-lt"/>
              </a:rPr>
              <a:t>Community Connectivity  </a:t>
            </a:r>
            <a:endParaRPr lang="en-US" dirty="0"/>
          </a:p>
        </p:txBody>
      </p:sp>
    </p:spTree>
    <p:extLst>
      <p:ext uri="{BB962C8B-B14F-4D97-AF65-F5344CB8AC3E}">
        <p14:creationId xmlns:p14="http://schemas.microsoft.com/office/powerpoint/2010/main" val="1621544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566BFAD2-375D-4E7B-8E76-86372FA3D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7" y="3469593"/>
            <a:ext cx="6230594" cy="2746713"/>
          </a:xfrm>
          <a:prstGeom prst="rect">
            <a:avLst/>
          </a:prstGeom>
        </p:spPr>
      </p:pic>
      <p:pic>
        <p:nvPicPr>
          <p:cNvPr id="15" name="Picture 14" descr="Map&#10;&#10;Description automatically generated with medium confidence">
            <a:extLst>
              <a:ext uri="{FF2B5EF4-FFF2-40B4-BE49-F238E27FC236}">
                <a16:creationId xmlns:a16="http://schemas.microsoft.com/office/drawing/2014/main" id="{E279F60A-3248-40D6-A860-A5FF92C48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423" y="882653"/>
            <a:ext cx="6457577" cy="4795808"/>
          </a:xfrm>
          <a:prstGeom prst="rect">
            <a:avLst/>
          </a:prstGeom>
        </p:spPr>
      </p:pic>
      <p:pic>
        <p:nvPicPr>
          <p:cNvPr id="10" name="Picture 9" descr="Logo&#10;&#10;Description automatically generated">
            <a:extLst>
              <a:ext uri="{FF2B5EF4-FFF2-40B4-BE49-F238E27FC236}">
                <a16:creationId xmlns:a16="http://schemas.microsoft.com/office/drawing/2014/main" id="{B0777788-ACDC-4134-A579-24385E82BDA8}"/>
              </a:ext>
            </a:extLst>
          </p:cNvPr>
          <p:cNvPicPr>
            <a:picLocks noChangeAspect="1"/>
          </p:cNvPicPr>
          <p:nvPr/>
        </p:nvPicPr>
        <p:blipFill>
          <a:blip r:embed="rId5"/>
          <a:stretch>
            <a:fillRect/>
          </a:stretch>
        </p:blipFill>
        <p:spPr>
          <a:xfrm>
            <a:off x="10953171" y="5700403"/>
            <a:ext cx="1140812" cy="1145285"/>
          </a:xfrm>
          <a:prstGeom prst="rect">
            <a:avLst/>
          </a:prstGeom>
        </p:spPr>
      </p:pic>
      <p:sp>
        <p:nvSpPr>
          <p:cNvPr id="6" name="Content Placeholder 3">
            <a:extLst>
              <a:ext uri="{FF2B5EF4-FFF2-40B4-BE49-F238E27FC236}">
                <a16:creationId xmlns:a16="http://schemas.microsoft.com/office/drawing/2014/main" id="{FDC1542F-625D-4F9F-BBCF-E34C18E68D99}"/>
              </a:ext>
            </a:extLst>
          </p:cNvPr>
          <p:cNvSpPr txBox="1">
            <a:spLocks/>
          </p:cNvSpPr>
          <p:nvPr/>
        </p:nvSpPr>
        <p:spPr>
          <a:xfrm>
            <a:off x="248715" y="1390016"/>
            <a:ext cx="4239064" cy="4198937"/>
          </a:xfrm>
          <a:prstGeom prst="rect">
            <a:avLst/>
          </a:prstGeom>
        </p:spPr>
        <p:txBody>
          <a:bodyPr vert="horz" lIns="91440" tIns="45720" rIns="91440" bIns="45720" rtlCol="0" anchor="t">
            <a:normAutofit/>
          </a:bodyPr>
          <a:lstStyle>
            <a:lvl1pPr marL="235297" indent="-235297" algn="l" defTabSz="914400" rtl="0" eaLnBrk="1" latinLnBrk="0" hangingPunct="1">
              <a:lnSpc>
                <a:spcPct val="90000"/>
              </a:lnSpc>
              <a:spcBef>
                <a:spcPts val="1000"/>
              </a:spcBef>
              <a:buFont typeface="Arial"/>
              <a:buChar char="•"/>
              <a:defRPr sz="2400" b="0" i="0" kern="1200">
                <a:solidFill>
                  <a:schemeClr val="bg2">
                    <a:lumMod val="25000"/>
                  </a:schemeClr>
                </a:solidFill>
                <a:latin typeface="+mn-lt"/>
                <a:ea typeface="Arial" charset="0"/>
                <a:cs typeface="Arial" charset="0"/>
              </a:defRPr>
            </a:lvl1pPr>
            <a:lvl2pPr marL="6858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2pPr>
            <a:lvl3pPr marL="11430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3pPr>
            <a:lvl4pPr marL="16002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4pPr>
            <a:lvl5pPr marL="20574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dirty="0"/>
          </a:p>
          <a:p>
            <a:pPr marL="0" indent="0">
              <a:buNone/>
            </a:pPr>
            <a:endParaRPr lang="en-US" dirty="0"/>
          </a:p>
        </p:txBody>
      </p:sp>
      <p:sp>
        <p:nvSpPr>
          <p:cNvPr id="7" name="Title 1">
            <a:extLst>
              <a:ext uri="{FF2B5EF4-FFF2-40B4-BE49-F238E27FC236}">
                <a16:creationId xmlns:a16="http://schemas.microsoft.com/office/drawing/2014/main" id="{39170D33-C281-4762-9329-A41371DEA7B0}"/>
              </a:ext>
            </a:extLst>
          </p:cNvPr>
          <p:cNvSpPr txBox="1">
            <a:spLocks/>
          </p:cNvSpPr>
          <p:nvPr/>
        </p:nvSpPr>
        <p:spPr>
          <a:xfrm>
            <a:off x="723900" y="283064"/>
            <a:ext cx="11468100" cy="461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823" b="1" i="0" kern="1200">
                <a:solidFill>
                  <a:schemeClr val="bg1"/>
                </a:solidFill>
                <a:latin typeface="+mn-lt"/>
                <a:ea typeface="Arial" charset="0"/>
                <a:cs typeface="Arial" charset="0"/>
              </a:defRPr>
            </a:lvl1pPr>
          </a:lstStyle>
          <a:p>
            <a:r>
              <a:rPr lang="en-US" b="0" dirty="0">
                <a:ea typeface="+mn-lt"/>
                <a:cs typeface="+mn-lt"/>
              </a:rPr>
              <a:t> </a:t>
            </a:r>
            <a:endParaRPr lang="en-US" dirty="0"/>
          </a:p>
        </p:txBody>
      </p:sp>
      <p:sp>
        <p:nvSpPr>
          <p:cNvPr id="11" name="Title 1">
            <a:extLst>
              <a:ext uri="{FF2B5EF4-FFF2-40B4-BE49-F238E27FC236}">
                <a16:creationId xmlns:a16="http://schemas.microsoft.com/office/drawing/2014/main" id="{3CAC19A7-124C-414B-9753-AE8E8894B50E}"/>
              </a:ext>
            </a:extLst>
          </p:cNvPr>
          <p:cNvSpPr txBox="1">
            <a:spLocks/>
          </p:cNvSpPr>
          <p:nvPr/>
        </p:nvSpPr>
        <p:spPr>
          <a:xfrm>
            <a:off x="-741404" y="-203746"/>
            <a:ext cx="11189368" cy="1220432"/>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sz="6000" kern="1200">
                <a:solidFill>
                  <a:schemeClr val="bg1"/>
                </a:solidFill>
                <a:latin typeface="+mj-lt"/>
                <a:ea typeface="+mj-ea"/>
                <a:cs typeface="+mj-cs"/>
              </a:defRPr>
            </a:lvl1pPr>
          </a:lstStyle>
          <a:p>
            <a:pPr>
              <a:spcBef>
                <a:spcPts val="600"/>
              </a:spcBef>
              <a:spcAft>
                <a:spcPts val="600"/>
              </a:spcAft>
              <a:defRPr/>
            </a:pPr>
            <a:r>
              <a:rPr lang="en-US" sz="3800" b="1" dirty="0">
                <a:latin typeface="Calibri" panose="020F0502020204030204"/>
              </a:rPr>
              <a:t>Transportation Rural Improvement Program </a:t>
            </a:r>
            <a:endParaRPr lang="en-US" sz="3800" b="1" i="0" strike="noStrike" kern="1200" cap="none" spc="0" normalizeH="0" baseline="0" noProof="0" dirty="0">
              <a:ln>
                <a:noFill/>
              </a:ln>
              <a:effectLst/>
              <a:uLnTx/>
              <a:uFillTx/>
              <a:latin typeface="Calibri" panose="020F0502020204030204"/>
              <a:cs typeface="Calibri"/>
            </a:endParaRPr>
          </a:p>
        </p:txBody>
      </p:sp>
      <p:sp>
        <p:nvSpPr>
          <p:cNvPr id="12" name="TextBox 11">
            <a:extLst>
              <a:ext uri="{FF2B5EF4-FFF2-40B4-BE49-F238E27FC236}">
                <a16:creationId xmlns:a16="http://schemas.microsoft.com/office/drawing/2014/main" id="{88087381-849C-4D76-9E50-C9FE2730AA7D}"/>
              </a:ext>
            </a:extLst>
          </p:cNvPr>
          <p:cNvSpPr txBox="1"/>
          <p:nvPr/>
        </p:nvSpPr>
        <p:spPr>
          <a:xfrm>
            <a:off x="208030" y="852556"/>
            <a:ext cx="5765258" cy="3046988"/>
          </a:xfrm>
          <a:prstGeom prst="rect">
            <a:avLst/>
          </a:prstGeom>
          <a:noFill/>
        </p:spPr>
        <p:txBody>
          <a:bodyPr wrap="square">
            <a:spAutoFit/>
          </a:bodyPr>
          <a:lstStyle/>
          <a:p>
            <a:pPr marL="285750" indent="-285750">
              <a:buFont typeface="Arial" panose="020B0604020202020204" pitchFamily="34" charset="0"/>
              <a:buChar char="•"/>
            </a:pPr>
            <a:r>
              <a:rPr lang="en-US" sz="2400" dirty="0"/>
              <a:t>Rural Towns with &gt; 50% of population in rural areas</a:t>
            </a:r>
          </a:p>
          <a:p>
            <a:pPr marL="285750" indent="-285750">
              <a:buFont typeface="Arial" panose="020B0604020202020204" pitchFamily="34" charset="0"/>
              <a:buChar char="•"/>
            </a:pPr>
            <a:r>
              <a:rPr lang="en-US" sz="2400" dirty="0"/>
              <a:t>COGs will solicit &amp; prioritize</a:t>
            </a:r>
          </a:p>
          <a:p>
            <a:pPr marL="285750" indent="-285750">
              <a:buFont typeface="Arial" panose="020B0604020202020204" pitchFamily="34" charset="0"/>
              <a:buChar char="•"/>
            </a:pPr>
            <a:r>
              <a:rPr lang="en-US" sz="2400" dirty="0"/>
              <a:t>DOT will make final selection &amp; administer funds to the town </a:t>
            </a:r>
          </a:p>
          <a:p>
            <a:pPr marL="285750" indent="-285750">
              <a:buFont typeface="Arial" panose="020B0604020202020204" pitchFamily="34" charset="0"/>
              <a:buChar char="•"/>
            </a:pPr>
            <a:r>
              <a:rPr lang="en-US" sz="2400" dirty="0"/>
              <a:t>Up to 5M in State funding over 3 years starting FY ’23</a:t>
            </a:r>
          </a:p>
          <a:p>
            <a:pPr marL="285750" indent="-285750">
              <a:buFont typeface="Arial" panose="020B0604020202020204" pitchFamily="34" charset="0"/>
              <a:buChar char="•"/>
            </a:pPr>
            <a:r>
              <a:rPr lang="en-US" sz="2400" dirty="0"/>
              <a:t>300K minimum </a:t>
            </a:r>
          </a:p>
        </p:txBody>
      </p:sp>
      <p:sp>
        <p:nvSpPr>
          <p:cNvPr id="14" name="TextBox 13">
            <a:extLst>
              <a:ext uri="{FF2B5EF4-FFF2-40B4-BE49-F238E27FC236}">
                <a16:creationId xmlns:a16="http://schemas.microsoft.com/office/drawing/2014/main" id="{EE09F0FE-5440-4691-843E-617AE1628720}"/>
              </a:ext>
            </a:extLst>
          </p:cNvPr>
          <p:cNvSpPr txBox="1"/>
          <p:nvPr/>
        </p:nvSpPr>
        <p:spPr>
          <a:xfrm>
            <a:off x="266094" y="6352451"/>
            <a:ext cx="6464300" cy="369332"/>
          </a:xfrm>
          <a:prstGeom prst="rect">
            <a:avLst/>
          </a:prstGeom>
          <a:noFill/>
        </p:spPr>
        <p:txBody>
          <a:bodyPr wrap="square">
            <a:spAutoFit/>
          </a:bodyPr>
          <a:lstStyle/>
          <a:p>
            <a:pPr marR="0" lvl="0">
              <a:spcBef>
                <a:spcPts val="0"/>
              </a:spcBef>
              <a:spcAft>
                <a:spcPts val="0"/>
              </a:spcAft>
            </a:pPr>
            <a:r>
              <a:rPr lang="en-US" sz="1800" u="sng" dirty="0">
                <a:solidFill>
                  <a:srgbClr val="0563C1"/>
                </a:solidFill>
                <a:effectLst/>
                <a:latin typeface="Calibri" panose="020F0502020204030204" pitchFamily="34" charset="0"/>
                <a:ea typeface="Times New Roman" panose="02020603050405020304" pitchFamily="18" charset="0"/>
                <a:hlinkClick r:id="rId6"/>
              </a:rPr>
              <a:t>Transportation Rural Improvement Program (ct.gov)</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56686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B0777788-ACDC-4134-A579-24385E82BDA8}"/>
              </a:ext>
            </a:extLst>
          </p:cNvPr>
          <p:cNvPicPr>
            <a:picLocks noChangeAspect="1"/>
          </p:cNvPicPr>
          <p:nvPr/>
        </p:nvPicPr>
        <p:blipFill>
          <a:blip r:embed="rId3"/>
          <a:stretch>
            <a:fillRect/>
          </a:stretch>
        </p:blipFill>
        <p:spPr>
          <a:xfrm>
            <a:off x="208971" y="5489739"/>
            <a:ext cx="1140812" cy="1145285"/>
          </a:xfrm>
          <a:prstGeom prst="rect">
            <a:avLst/>
          </a:prstGeom>
        </p:spPr>
      </p:pic>
      <p:sp>
        <p:nvSpPr>
          <p:cNvPr id="5" name="Content Placeholder 3">
            <a:extLst>
              <a:ext uri="{FF2B5EF4-FFF2-40B4-BE49-F238E27FC236}">
                <a16:creationId xmlns:a16="http://schemas.microsoft.com/office/drawing/2014/main" id="{CBF95CEA-A8E3-46B2-8453-7E2AE827510E}"/>
              </a:ext>
            </a:extLst>
          </p:cNvPr>
          <p:cNvSpPr txBox="1">
            <a:spLocks/>
          </p:cNvSpPr>
          <p:nvPr/>
        </p:nvSpPr>
        <p:spPr>
          <a:xfrm>
            <a:off x="3107969" y="1329531"/>
            <a:ext cx="3490622" cy="4198937"/>
          </a:xfrm>
          <a:prstGeom prst="rect">
            <a:avLst/>
          </a:prstGeom>
        </p:spPr>
        <p:txBody>
          <a:bodyPr vert="horz" lIns="91440" tIns="45720" rIns="91440" bIns="45720" rtlCol="0">
            <a:normAutofit/>
          </a:bodyPr>
          <a:lstStyle>
            <a:lvl1pPr marL="235297" indent="-235297" algn="l" defTabSz="914400" rtl="0" eaLnBrk="1" latinLnBrk="0" hangingPunct="1">
              <a:lnSpc>
                <a:spcPct val="90000"/>
              </a:lnSpc>
              <a:spcBef>
                <a:spcPts val="1000"/>
              </a:spcBef>
              <a:buFont typeface="Arial"/>
              <a:buChar char="•"/>
              <a:defRPr sz="2400" b="0" i="0" kern="1200">
                <a:solidFill>
                  <a:schemeClr val="bg2">
                    <a:lumMod val="25000"/>
                  </a:schemeClr>
                </a:solidFill>
                <a:latin typeface="+mn-lt"/>
                <a:ea typeface="Arial" charset="0"/>
                <a:cs typeface="Arial" charset="0"/>
              </a:defRPr>
            </a:lvl1pPr>
            <a:lvl2pPr marL="6858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2pPr>
            <a:lvl3pPr marL="11430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3pPr>
            <a:lvl4pPr marL="16002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4pPr>
            <a:lvl5pPr marL="20574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a:p>
          <a:p>
            <a:pPr marL="0" indent="0">
              <a:buNone/>
            </a:pPr>
            <a:endParaRPr lang="en-US"/>
          </a:p>
        </p:txBody>
      </p:sp>
      <p:sp>
        <p:nvSpPr>
          <p:cNvPr id="6" name="Content Placeholder 3">
            <a:extLst>
              <a:ext uri="{FF2B5EF4-FFF2-40B4-BE49-F238E27FC236}">
                <a16:creationId xmlns:a16="http://schemas.microsoft.com/office/drawing/2014/main" id="{FDC1542F-625D-4F9F-BBCF-E34C18E68D99}"/>
              </a:ext>
            </a:extLst>
          </p:cNvPr>
          <p:cNvSpPr txBox="1">
            <a:spLocks/>
          </p:cNvSpPr>
          <p:nvPr/>
        </p:nvSpPr>
        <p:spPr>
          <a:xfrm>
            <a:off x="248715" y="1390016"/>
            <a:ext cx="4239064" cy="4198937"/>
          </a:xfrm>
          <a:prstGeom prst="rect">
            <a:avLst/>
          </a:prstGeom>
        </p:spPr>
        <p:txBody>
          <a:bodyPr vert="horz" lIns="91440" tIns="45720" rIns="91440" bIns="45720" rtlCol="0" anchor="t">
            <a:normAutofit/>
          </a:bodyPr>
          <a:lstStyle>
            <a:lvl1pPr marL="235297" indent="-235297" algn="l" defTabSz="914400" rtl="0" eaLnBrk="1" latinLnBrk="0" hangingPunct="1">
              <a:lnSpc>
                <a:spcPct val="90000"/>
              </a:lnSpc>
              <a:spcBef>
                <a:spcPts val="1000"/>
              </a:spcBef>
              <a:buFont typeface="Arial"/>
              <a:buChar char="•"/>
              <a:defRPr sz="2400" b="0" i="0" kern="1200">
                <a:solidFill>
                  <a:schemeClr val="bg2">
                    <a:lumMod val="25000"/>
                  </a:schemeClr>
                </a:solidFill>
                <a:latin typeface="+mn-lt"/>
                <a:ea typeface="Arial" charset="0"/>
                <a:cs typeface="Arial" charset="0"/>
              </a:defRPr>
            </a:lvl1pPr>
            <a:lvl2pPr marL="6858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2pPr>
            <a:lvl3pPr marL="11430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3pPr>
            <a:lvl4pPr marL="16002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4pPr>
            <a:lvl5pPr marL="20574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dirty="0"/>
          </a:p>
          <a:p>
            <a:pPr marL="0" indent="0">
              <a:buNone/>
            </a:pPr>
            <a:endParaRPr lang="en-US" dirty="0"/>
          </a:p>
        </p:txBody>
      </p:sp>
      <p:sp>
        <p:nvSpPr>
          <p:cNvPr id="7" name="Title 1">
            <a:extLst>
              <a:ext uri="{FF2B5EF4-FFF2-40B4-BE49-F238E27FC236}">
                <a16:creationId xmlns:a16="http://schemas.microsoft.com/office/drawing/2014/main" id="{39170D33-C281-4762-9329-A41371DEA7B0}"/>
              </a:ext>
            </a:extLst>
          </p:cNvPr>
          <p:cNvSpPr txBox="1">
            <a:spLocks/>
          </p:cNvSpPr>
          <p:nvPr/>
        </p:nvSpPr>
        <p:spPr>
          <a:xfrm>
            <a:off x="723900" y="283064"/>
            <a:ext cx="11468100" cy="4613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823" b="1" i="0" kern="1200">
                <a:solidFill>
                  <a:schemeClr val="bg1"/>
                </a:solidFill>
                <a:latin typeface="+mn-lt"/>
                <a:ea typeface="Arial" charset="0"/>
                <a:cs typeface="Arial" charset="0"/>
              </a:defRPr>
            </a:lvl1pPr>
          </a:lstStyle>
          <a:p>
            <a:r>
              <a:rPr lang="en-US" b="0" dirty="0">
                <a:ea typeface="+mn-lt"/>
                <a:cs typeface="+mn-lt"/>
              </a:rPr>
              <a:t> </a:t>
            </a:r>
            <a:endParaRPr lang="en-US" dirty="0"/>
          </a:p>
        </p:txBody>
      </p:sp>
      <p:sp>
        <p:nvSpPr>
          <p:cNvPr id="11" name="Title 1">
            <a:extLst>
              <a:ext uri="{FF2B5EF4-FFF2-40B4-BE49-F238E27FC236}">
                <a16:creationId xmlns:a16="http://schemas.microsoft.com/office/drawing/2014/main" id="{3CAC19A7-124C-414B-9753-AE8E8894B50E}"/>
              </a:ext>
            </a:extLst>
          </p:cNvPr>
          <p:cNvSpPr txBox="1">
            <a:spLocks/>
          </p:cNvSpPr>
          <p:nvPr/>
        </p:nvSpPr>
        <p:spPr>
          <a:xfrm>
            <a:off x="-741404" y="-203746"/>
            <a:ext cx="11189368" cy="1220432"/>
          </a:xfrm>
          <a:prstGeom prst="rect">
            <a:avLst/>
          </a:prstGeom>
        </p:spPr>
        <p:txBody>
          <a:bodyPr vert="horz" lIns="91440" tIns="45720" rIns="91440" bIns="45720" rtlCol="0" anchor="ctr">
            <a:noAutofit/>
          </a:bodyPr>
          <a:lstStyle>
            <a:lvl1pPr algn="ctr" defTabSz="914377" rtl="0" eaLnBrk="1" latinLnBrk="0" hangingPunct="1">
              <a:lnSpc>
                <a:spcPct val="90000"/>
              </a:lnSpc>
              <a:spcBef>
                <a:spcPct val="0"/>
              </a:spcBef>
              <a:buNone/>
              <a:defRPr sz="6000" kern="1200">
                <a:solidFill>
                  <a:schemeClr val="bg1"/>
                </a:solidFill>
                <a:latin typeface="+mj-lt"/>
                <a:ea typeface="+mj-ea"/>
                <a:cs typeface="+mj-cs"/>
              </a:defRPr>
            </a:lvl1pPr>
          </a:lstStyle>
          <a:p>
            <a:pPr>
              <a:spcBef>
                <a:spcPts val="600"/>
              </a:spcBef>
              <a:spcAft>
                <a:spcPts val="600"/>
              </a:spcAft>
              <a:defRPr/>
            </a:pPr>
            <a:r>
              <a:rPr lang="en-US" sz="3800" b="1" dirty="0">
                <a:latin typeface="Calibri" panose="020F0502020204030204"/>
              </a:rPr>
              <a:t>Transportation Rural Improvement Program </a:t>
            </a:r>
            <a:endParaRPr lang="en-US" sz="3800" b="1" i="0" strike="noStrike" kern="1200" cap="none" spc="0" normalizeH="0" baseline="0" noProof="0" dirty="0">
              <a:ln>
                <a:noFill/>
              </a:ln>
              <a:effectLst/>
              <a:uLnTx/>
              <a:uFillTx/>
              <a:latin typeface="Calibri" panose="020F0502020204030204"/>
              <a:cs typeface="Calibri"/>
            </a:endParaRPr>
          </a:p>
        </p:txBody>
      </p:sp>
      <p:sp>
        <p:nvSpPr>
          <p:cNvPr id="12" name="TextBox 11">
            <a:extLst>
              <a:ext uri="{FF2B5EF4-FFF2-40B4-BE49-F238E27FC236}">
                <a16:creationId xmlns:a16="http://schemas.microsoft.com/office/drawing/2014/main" id="{88087381-849C-4D76-9E50-C9FE2730AA7D}"/>
              </a:ext>
            </a:extLst>
          </p:cNvPr>
          <p:cNvSpPr txBox="1"/>
          <p:nvPr/>
        </p:nvSpPr>
        <p:spPr>
          <a:xfrm>
            <a:off x="140431" y="870124"/>
            <a:ext cx="4455632" cy="4524315"/>
          </a:xfrm>
          <a:prstGeom prst="rect">
            <a:avLst/>
          </a:prstGeom>
          <a:noFill/>
        </p:spPr>
        <p:txBody>
          <a:bodyPr wrap="square">
            <a:spAutoFit/>
          </a:bodyPr>
          <a:lstStyle/>
          <a:p>
            <a:pPr marL="285750" indent="-285750">
              <a:buFont typeface="Arial" panose="020B0604020202020204" pitchFamily="34" charset="0"/>
              <a:buChar char="•"/>
            </a:pPr>
            <a:r>
              <a:rPr lang="en-US" sz="2400" dirty="0"/>
              <a:t>Roadways classified as “Local” outside of an urban boundary, will also be eligible under the program</a:t>
            </a:r>
          </a:p>
          <a:p>
            <a:pPr marL="285750" indent="-285750">
              <a:buFont typeface="Arial" panose="020B0604020202020204" pitchFamily="34" charset="0"/>
              <a:buChar char="•"/>
            </a:pPr>
            <a:r>
              <a:rPr lang="en-US" sz="2400" dirty="0"/>
              <a:t>Stand-alone sidewalk projects may be considered </a:t>
            </a:r>
          </a:p>
          <a:p>
            <a:pPr marL="285750" indent="-285750">
              <a:buFont typeface="Arial" panose="020B0604020202020204" pitchFamily="34" charset="0"/>
              <a:buChar char="•"/>
            </a:pPr>
            <a:r>
              <a:rPr lang="en-US" sz="2400" dirty="0"/>
              <a:t>Clarification on eligibility of bridges</a:t>
            </a:r>
          </a:p>
          <a:p>
            <a:pPr marL="285750" indent="-285750">
              <a:buFont typeface="Arial" panose="020B0604020202020204" pitchFamily="34" charset="0"/>
              <a:buChar char="•"/>
            </a:pPr>
            <a:r>
              <a:rPr lang="en-US" sz="2400" dirty="0"/>
              <a:t>Project rating criteria has been updated </a:t>
            </a:r>
          </a:p>
          <a:p>
            <a:pPr marL="285750" indent="-285750">
              <a:buFont typeface="Arial" panose="020B0604020202020204" pitchFamily="34" charset="0"/>
              <a:buChar char="•"/>
            </a:pPr>
            <a:r>
              <a:rPr lang="en-US" sz="2400" dirty="0"/>
              <a:t>Application closing date will be extended to April 28th 2023.</a:t>
            </a:r>
          </a:p>
        </p:txBody>
      </p:sp>
      <p:pic>
        <p:nvPicPr>
          <p:cNvPr id="1026" name="Picture 1">
            <a:extLst>
              <a:ext uri="{FF2B5EF4-FFF2-40B4-BE49-F238E27FC236}">
                <a16:creationId xmlns:a16="http://schemas.microsoft.com/office/drawing/2014/main" id="{5EC63264-5130-4AFC-B786-85F66983B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661" y="839410"/>
            <a:ext cx="5848231" cy="309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DA4A789-5A04-460B-8570-C6703544BBDD}"/>
              </a:ext>
            </a:extLst>
          </p:cNvPr>
          <p:cNvPicPr>
            <a:picLocks noChangeAspect="1"/>
          </p:cNvPicPr>
          <p:nvPr/>
        </p:nvPicPr>
        <p:blipFill>
          <a:blip r:embed="rId5"/>
          <a:stretch>
            <a:fillRect/>
          </a:stretch>
        </p:blipFill>
        <p:spPr>
          <a:xfrm>
            <a:off x="4963151" y="3291404"/>
            <a:ext cx="7050965" cy="2387867"/>
          </a:xfrm>
          <a:prstGeom prst="rect">
            <a:avLst/>
          </a:prstGeom>
        </p:spPr>
      </p:pic>
      <p:sp>
        <p:nvSpPr>
          <p:cNvPr id="14" name="Rectangle 13">
            <a:extLst>
              <a:ext uri="{FF2B5EF4-FFF2-40B4-BE49-F238E27FC236}">
                <a16:creationId xmlns:a16="http://schemas.microsoft.com/office/drawing/2014/main" id="{5236D1E9-FC1B-4429-B2C2-3BDD833E9D95}"/>
              </a:ext>
            </a:extLst>
          </p:cNvPr>
          <p:cNvSpPr/>
          <p:nvPr/>
        </p:nvSpPr>
        <p:spPr>
          <a:xfrm>
            <a:off x="1479884" y="5583019"/>
            <a:ext cx="8193082" cy="1145285"/>
          </a:xfrm>
          <a:prstGeom prst="rect">
            <a:avLst/>
          </a:prstGeom>
          <a:solidFill>
            <a:srgbClr val="0F4D8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Craig Babowicz, Transportation Supervising Planner</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Project Coordination Unit | Office of Strategic Planning &amp; Projects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Bureau of Policy &amp; Planning | Connecticut Department of Transportation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 </a:t>
            </a:r>
            <a:r>
              <a:rPr lang="en-US" sz="1800" u="sng" dirty="0">
                <a:solidFill>
                  <a:srgbClr val="0563C1"/>
                </a:solidFill>
                <a:effectLst/>
                <a:latin typeface="Century Gothic" panose="020B0502020202020204" pitchFamily="34" charset="0"/>
                <a:ea typeface="Calibri" panose="020F0502020204030204" pitchFamily="34" charset="0"/>
                <a:hlinkClick r:id="rId6"/>
              </a:rPr>
              <a:t>(860)594-2158</a:t>
            </a:r>
            <a:r>
              <a:rPr lang="en-US" sz="1800" dirty="0">
                <a:effectLst/>
                <a:latin typeface="Calibri" panose="020F0502020204030204" pitchFamily="34" charset="0"/>
                <a:ea typeface="Calibri" panose="020F0502020204030204" pitchFamily="34" charset="0"/>
              </a:rPr>
              <a:t> E </a:t>
            </a:r>
            <a:r>
              <a:rPr lang="en-US" sz="1800" u="sng" dirty="0">
                <a:solidFill>
                  <a:srgbClr val="954F72"/>
                </a:solidFill>
                <a:effectLst/>
                <a:latin typeface="Century Gothic" panose="020B0502020202020204" pitchFamily="34" charset="0"/>
                <a:ea typeface="Calibri" panose="020F0502020204030204" pitchFamily="34" charset="0"/>
                <a:hlinkClick r:id="rId7"/>
              </a:rPr>
              <a:t>craig.babowicz@ct.gov</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0040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5B497E-B997-4EBF-B9C1-A3F857837CD7}"/>
              </a:ext>
            </a:extLst>
          </p:cNvPr>
          <p:cNvSpPr txBox="1">
            <a:spLocks/>
          </p:cNvSpPr>
          <p:nvPr/>
        </p:nvSpPr>
        <p:spPr>
          <a:xfrm>
            <a:off x="2009" y="-72428"/>
            <a:ext cx="12191999" cy="10053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chemeClr val="bg1"/>
                </a:solidFill>
                <a:latin typeface="+mn-lt"/>
                <a:ea typeface="Arial" charset="0"/>
                <a:cs typeface="Arial" charset="0"/>
              </a:defRPr>
            </a:lvl1pPr>
          </a:lstStyle>
          <a:p>
            <a:pPr algn="ctr"/>
            <a:r>
              <a:rPr lang="en-US"/>
              <a:t>Overview of IIJA</a:t>
            </a:r>
          </a:p>
        </p:txBody>
      </p:sp>
      <p:sp>
        <p:nvSpPr>
          <p:cNvPr id="9" name="TextBox 8">
            <a:extLst>
              <a:ext uri="{FF2B5EF4-FFF2-40B4-BE49-F238E27FC236}">
                <a16:creationId xmlns:a16="http://schemas.microsoft.com/office/drawing/2014/main" id="{7810AC2B-38D0-4A09-9A74-8E77720A24D6}"/>
              </a:ext>
            </a:extLst>
          </p:cNvPr>
          <p:cNvSpPr txBox="1"/>
          <p:nvPr/>
        </p:nvSpPr>
        <p:spPr>
          <a:xfrm>
            <a:off x="2085339" y="1288449"/>
            <a:ext cx="9509760" cy="830997"/>
          </a:xfrm>
          <a:prstGeom prst="rect">
            <a:avLst/>
          </a:prstGeom>
          <a:noFill/>
        </p:spPr>
        <p:txBody>
          <a:bodyPr wrap="square" lIns="91440" tIns="45720" rIns="91440" bIns="45720" rtlCol="0" anchor="t">
            <a:spAutoFit/>
          </a:bodyPr>
          <a:lstStyle/>
          <a:p>
            <a:pPr marL="0" marR="0">
              <a:spcBef>
                <a:spcPts val="0"/>
              </a:spcBef>
              <a:spcAft>
                <a:spcPts val="0"/>
              </a:spcAft>
            </a:pPr>
            <a:endParaRPr lang="en-US" sz="2400" b="1" i="1">
              <a:effectLst/>
              <a:latin typeface="Calibri" panose="020F0502020204030204" pitchFamily="34" charset="0"/>
              <a:ea typeface="Calibri" panose="020F0502020204030204" pitchFamily="34" charset="0"/>
              <a:cs typeface="Times New Roman" panose="02020603050405020304" pitchFamily="18" charset="0"/>
            </a:endParaRPr>
          </a:p>
          <a:p>
            <a:r>
              <a:rPr lang="en-US" sz="2400" b="1">
                <a:effectLst/>
                <a:latin typeface="Calibri"/>
                <a:ea typeface="Calibri" panose="020F0502020204030204" pitchFamily="34" charset="0"/>
                <a:cs typeface="Times New Roman"/>
              </a:rPr>
              <a:t>Reauthorizes</a:t>
            </a:r>
            <a:r>
              <a:rPr lang="en-US" sz="2400">
                <a:effectLst/>
                <a:latin typeface="Calibri"/>
                <a:ea typeface="Calibri" panose="020F0502020204030204" pitchFamily="34" charset="0"/>
                <a:cs typeface="Times New Roman"/>
              </a:rPr>
              <a:t> federal surface transportation programs for FY </a:t>
            </a:r>
            <a:r>
              <a:rPr lang="en-US" sz="2400">
                <a:latin typeface="Calibri"/>
                <a:ea typeface="Calibri" panose="020F0502020204030204" pitchFamily="34" charset="0"/>
                <a:cs typeface="Times New Roman"/>
              </a:rPr>
              <a:t>2022</a:t>
            </a:r>
            <a:r>
              <a:rPr lang="en-US" sz="2400">
                <a:effectLst/>
                <a:latin typeface="Calibri"/>
                <a:ea typeface="Calibri" panose="020F0502020204030204" pitchFamily="34" charset="0"/>
                <a:cs typeface="Times New Roman"/>
              </a:rPr>
              <a:t> - FY 2026</a:t>
            </a:r>
            <a:endParaRPr lang="en-US" sz="2400"/>
          </a:p>
        </p:txBody>
      </p:sp>
      <p:pic>
        <p:nvPicPr>
          <p:cNvPr id="6" name="Picture 9" descr="Reauth.png">
            <a:extLst>
              <a:ext uri="{FF2B5EF4-FFF2-40B4-BE49-F238E27FC236}">
                <a16:creationId xmlns:a16="http://schemas.microsoft.com/office/drawing/2014/main" id="{EA9B4420-0E67-4BE7-BCC0-72F85502A82C}"/>
              </a:ext>
            </a:extLst>
          </p:cNvPr>
          <p:cNvPicPr>
            <a:picLocks noChangeAspect="1"/>
          </p:cNvPicPr>
          <p:nvPr/>
        </p:nvPicPr>
        <p:blipFill>
          <a:blip r:embed="rId3"/>
          <a:stretch>
            <a:fillRect/>
          </a:stretch>
        </p:blipFill>
        <p:spPr>
          <a:xfrm>
            <a:off x="596901" y="1159236"/>
            <a:ext cx="1355273" cy="1346385"/>
          </a:xfrm>
          <a:prstGeom prst="rect">
            <a:avLst/>
          </a:prstGeom>
        </p:spPr>
      </p:pic>
      <p:sp>
        <p:nvSpPr>
          <p:cNvPr id="11" name="TextBox 10">
            <a:extLst>
              <a:ext uri="{FF2B5EF4-FFF2-40B4-BE49-F238E27FC236}">
                <a16:creationId xmlns:a16="http://schemas.microsoft.com/office/drawing/2014/main" id="{706528AE-D16F-4D1C-9457-418455976278}"/>
              </a:ext>
            </a:extLst>
          </p:cNvPr>
          <p:cNvSpPr txBox="1"/>
          <p:nvPr/>
        </p:nvSpPr>
        <p:spPr>
          <a:xfrm>
            <a:off x="2016535" y="3802580"/>
            <a:ext cx="9509760" cy="830997"/>
          </a:xfrm>
          <a:prstGeom prst="rect">
            <a:avLst/>
          </a:prstGeom>
          <a:noFill/>
        </p:spPr>
        <p:txBody>
          <a:bodyPr wrap="square" lIns="91440" tIns="45720" rIns="91440" bIns="45720" rtlCol="0" anchor="t">
            <a:spAutoFit/>
          </a:bodyPr>
          <a:lstStyle/>
          <a:p>
            <a:r>
              <a:rPr lang="en-US" sz="2400" i="1">
                <a:effectLst/>
                <a:latin typeface="Calibri"/>
                <a:ea typeface="Calibri" panose="020F0502020204030204" pitchFamily="34" charset="0"/>
                <a:cs typeface="Times New Roman"/>
              </a:rPr>
              <a:t>What it means for Connecticut:</a:t>
            </a:r>
            <a:r>
              <a:rPr lang="en-US" sz="2400" i="1">
                <a:latin typeface="Calibri"/>
                <a:ea typeface="Calibri" panose="020F0502020204030204" pitchFamily="34" charset="0"/>
                <a:cs typeface="Times New Roman"/>
              </a:rPr>
              <a:t> </a:t>
            </a:r>
            <a:r>
              <a:rPr lang="en-US" sz="2400" b="1" u="sng">
                <a:effectLst/>
                <a:latin typeface="Calibri"/>
                <a:ea typeface="Calibri" panose="020F0502020204030204" pitchFamily="34" charset="0"/>
                <a:cs typeface="Times New Roman"/>
              </a:rPr>
              <a:t>$5.38 billion</a:t>
            </a:r>
            <a:r>
              <a:rPr lang="en-US" sz="2400">
                <a:effectLst/>
                <a:latin typeface="Calibri"/>
                <a:ea typeface="Calibri" panose="020F0502020204030204" pitchFamily="34" charset="0"/>
                <a:cs typeface="Times New Roman"/>
              </a:rPr>
              <a:t> in </a:t>
            </a:r>
            <a:r>
              <a:rPr lang="en-US" sz="2400" b="1" u="sng">
                <a:effectLst/>
                <a:latin typeface="Calibri"/>
                <a:ea typeface="Calibri" panose="020F0502020204030204" pitchFamily="34" charset="0"/>
                <a:cs typeface="Times New Roman"/>
              </a:rPr>
              <a:t>formula-based funding </a:t>
            </a:r>
            <a:r>
              <a:rPr lang="en-US" sz="2400">
                <a:effectLst/>
                <a:latin typeface="Calibri"/>
                <a:ea typeface="Calibri" panose="020F0502020204030204" pitchFamily="34" charset="0"/>
                <a:cs typeface="Times New Roman"/>
              </a:rPr>
              <a:t>over </a:t>
            </a:r>
            <a:r>
              <a:rPr lang="en-US" sz="2400" b="1" u="sng">
                <a:latin typeface="Calibri"/>
                <a:ea typeface="Calibri" panose="020F0502020204030204" pitchFamily="34" charset="0"/>
                <a:cs typeface="Calibri"/>
              </a:rPr>
              <a:t>five years</a:t>
            </a:r>
            <a:r>
              <a:rPr lang="en-US" sz="2400">
                <a:latin typeface="Calibri"/>
                <a:ea typeface="Calibri" panose="020F0502020204030204" pitchFamily="34" charset="0"/>
                <a:cs typeface="Times New Roman"/>
              </a:rPr>
              <a:t> - </a:t>
            </a:r>
            <a:r>
              <a:rPr lang="en-US" sz="2400">
                <a:effectLst/>
                <a:latin typeface="Calibri"/>
                <a:ea typeface="Calibri" panose="020F0502020204030204" pitchFamily="34" charset="0"/>
                <a:cs typeface="Times New Roman"/>
              </a:rPr>
              <a:t>a $1.62 billion increase over FAST Act</a:t>
            </a:r>
            <a:r>
              <a:rPr lang="en-US" sz="2400">
                <a:latin typeface="Calibri"/>
                <a:ea typeface="Calibri" panose="020F0502020204030204" pitchFamily="34" charset="0"/>
                <a:cs typeface="Times New Roman"/>
              </a:rPr>
              <a:t> (last reauthorization)</a:t>
            </a:r>
            <a:endParaRPr lang="en-US" sz="2400">
              <a:cs typeface="Times New Roman"/>
            </a:endParaRPr>
          </a:p>
        </p:txBody>
      </p:sp>
      <p:pic>
        <p:nvPicPr>
          <p:cNvPr id="10" name="Picture 11" descr="Advance.png">
            <a:extLst>
              <a:ext uri="{FF2B5EF4-FFF2-40B4-BE49-F238E27FC236}">
                <a16:creationId xmlns:a16="http://schemas.microsoft.com/office/drawing/2014/main" id="{51C41FF5-FF83-4453-80BD-43866A1BC9E6}"/>
              </a:ext>
            </a:extLst>
          </p:cNvPr>
          <p:cNvPicPr>
            <a:picLocks noChangeAspect="1"/>
          </p:cNvPicPr>
          <p:nvPr/>
        </p:nvPicPr>
        <p:blipFill>
          <a:blip r:embed="rId4"/>
          <a:stretch>
            <a:fillRect/>
          </a:stretch>
        </p:blipFill>
        <p:spPr>
          <a:xfrm>
            <a:off x="544725" y="4881044"/>
            <a:ext cx="1318957" cy="979857"/>
          </a:xfrm>
          <a:prstGeom prst="rect">
            <a:avLst/>
          </a:prstGeom>
        </p:spPr>
      </p:pic>
      <p:sp>
        <p:nvSpPr>
          <p:cNvPr id="14" name="TextBox 13">
            <a:extLst>
              <a:ext uri="{FF2B5EF4-FFF2-40B4-BE49-F238E27FC236}">
                <a16:creationId xmlns:a16="http://schemas.microsoft.com/office/drawing/2014/main" id="{C85C3EF0-9134-4285-BC2F-AF4BEB08FBFB}"/>
              </a:ext>
            </a:extLst>
          </p:cNvPr>
          <p:cNvSpPr txBox="1"/>
          <p:nvPr/>
        </p:nvSpPr>
        <p:spPr>
          <a:xfrm>
            <a:off x="2030667" y="4955473"/>
            <a:ext cx="9509760" cy="830997"/>
          </a:xfrm>
          <a:prstGeom prst="rect">
            <a:avLst/>
          </a:prstGeom>
          <a:noFill/>
        </p:spPr>
        <p:txBody>
          <a:bodyPr wrap="square" lIns="91440" tIns="45720" rIns="91440" bIns="45720" rtlCol="0" anchor="t">
            <a:spAutoFit/>
          </a:bodyPr>
          <a:lstStyle/>
          <a:p>
            <a:r>
              <a:rPr lang="en-US" sz="2400">
                <a:latin typeface="Calibri"/>
                <a:ea typeface="Calibri" panose="020F0502020204030204" pitchFamily="34" charset="0"/>
                <a:cs typeface="Times New Roman"/>
              </a:rPr>
              <a:t>P</a:t>
            </a:r>
            <a:r>
              <a:rPr lang="en-US" sz="2400">
                <a:effectLst/>
                <a:latin typeface="Calibri"/>
                <a:ea typeface="Calibri" panose="020F0502020204030204" pitchFamily="34" charset="0"/>
                <a:cs typeface="Times New Roman"/>
              </a:rPr>
              <a:t>rovides for over </a:t>
            </a:r>
            <a:r>
              <a:rPr lang="en-US" sz="2400" b="1">
                <a:effectLst/>
                <a:latin typeface="Calibri"/>
                <a:ea typeface="Calibri" panose="020F0502020204030204" pitchFamily="34" charset="0"/>
                <a:cs typeface="Times New Roman"/>
              </a:rPr>
              <a:t>$100 billion</a:t>
            </a:r>
            <a:r>
              <a:rPr lang="en-US" sz="2400" b="1">
                <a:latin typeface="Calibri"/>
                <a:ea typeface="Calibri" panose="020F0502020204030204" pitchFamily="34" charset="0"/>
                <a:cs typeface="Times New Roman"/>
              </a:rPr>
              <a:t> in competitive grant opportunities</a:t>
            </a:r>
            <a:r>
              <a:rPr lang="en-US" sz="2400">
                <a:latin typeface="Calibri"/>
                <a:ea typeface="Calibri" panose="020F0502020204030204" pitchFamily="34" charset="0"/>
                <a:cs typeface="Times New Roman"/>
              </a:rPr>
              <a:t> between</a:t>
            </a:r>
            <a:r>
              <a:rPr lang="en-US" sz="2400">
                <a:effectLst/>
                <a:latin typeface="Calibri"/>
                <a:ea typeface="Calibri" panose="020F0502020204030204" pitchFamily="34" charset="0"/>
                <a:cs typeface="Times New Roman"/>
              </a:rPr>
              <a:t> FY 2022 </a:t>
            </a:r>
            <a:r>
              <a:rPr lang="en-US" sz="2400">
                <a:latin typeface="Calibri"/>
                <a:ea typeface="Calibri" panose="020F0502020204030204" pitchFamily="34" charset="0"/>
                <a:cs typeface="Times New Roman"/>
              </a:rPr>
              <a:t>and FY</a:t>
            </a:r>
            <a:r>
              <a:rPr lang="en-US" sz="2400">
                <a:effectLst/>
                <a:latin typeface="Calibri"/>
                <a:ea typeface="Calibri" panose="020F0502020204030204" pitchFamily="34" charset="0"/>
                <a:cs typeface="Times New Roman"/>
              </a:rPr>
              <a:t> 2026</a:t>
            </a:r>
            <a:endParaRPr lang="en-US" sz="2400"/>
          </a:p>
        </p:txBody>
      </p:sp>
      <p:sp>
        <p:nvSpPr>
          <p:cNvPr id="16" name="TextBox 15">
            <a:extLst>
              <a:ext uri="{FF2B5EF4-FFF2-40B4-BE49-F238E27FC236}">
                <a16:creationId xmlns:a16="http://schemas.microsoft.com/office/drawing/2014/main" id="{52EA13DB-9582-4285-A6B8-EBF3C951EC3D}"/>
              </a:ext>
            </a:extLst>
          </p:cNvPr>
          <p:cNvSpPr txBox="1"/>
          <p:nvPr/>
        </p:nvSpPr>
        <p:spPr>
          <a:xfrm>
            <a:off x="2060064" y="2663476"/>
            <a:ext cx="9407078" cy="1200329"/>
          </a:xfrm>
          <a:prstGeom prst="rect">
            <a:avLst/>
          </a:prstGeom>
          <a:noFill/>
        </p:spPr>
        <p:txBody>
          <a:bodyPr wrap="square" lIns="91440" tIns="45720" rIns="91440" bIns="45720" rtlCol="0" anchor="t">
            <a:spAutoFit/>
          </a:bodyPr>
          <a:lstStyle/>
          <a:p>
            <a:r>
              <a:rPr lang="en-US" sz="2400">
                <a:latin typeface="Calibri"/>
                <a:ea typeface="Calibri" panose="020F0502020204030204" pitchFamily="34" charset="0"/>
                <a:cs typeface="Times New Roman"/>
              </a:rPr>
              <a:t>Unlike the 2008 Recovery Act, IIJA is long-term, continuous investment in transportation infrastructure, </a:t>
            </a:r>
            <a:r>
              <a:rPr lang="en-US" sz="2400" b="1">
                <a:latin typeface="Calibri"/>
                <a:ea typeface="Calibri" panose="020F0502020204030204" pitchFamily="34" charset="0"/>
                <a:cs typeface="Times New Roman"/>
              </a:rPr>
              <a:t>not a "Shovel Ready" Stimulus program</a:t>
            </a:r>
            <a:br>
              <a:rPr lang="en-US" sz="2400" b="1">
                <a:effectLst/>
                <a:latin typeface="Calibri" panose="020F0502020204030204" pitchFamily="34" charset="0"/>
                <a:ea typeface="Calibri" panose="020F0502020204030204" pitchFamily="34" charset="0"/>
                <a:cs typeface="Times New Roman" panose="02020603050405020304" pitchFamily="18" charset="0"/>
              </a:rPr>
            </a:br>
            <a:endParaRPr lang="en-US" sz="2400"/>
          </a:p>
        </p:txBody>
      </p:sp>
      <p:pic>
        <p:nvPicPr>
          <p:cNvPr id="15" name="Picture 16" descr="ForCT.png">
            <a:extLst>
              <a:ext uri="{FF2B5EF4-FFF2-40B4-BE49-F238E27FC236}">
                <a16:creationId xmlns:a16="http://schemas.microsoft.com/office/drawing/2014/main" id="{295044F3-0539-42C5-BEB5-37AC3A2393ED}"/>
              </a:ext>
            </a:extLst>
          </p:cNvPr>
          <p:cNvPicPr>
            <a:picLocks noChangeAspect="1"/>
          </p:cNvPicPr>
          <p:nvPr/>
        </p:nvPicPr>
        <p:blipFill>
          <a:blip r:embed="rId5"/>
          <a:stretch>
            <a:fillRect/>
          </a:stretch>
        </p:blipFill>
        <p:spPr>
          <a:xfrm>
            <a:off x="636951" y="3769278"/>
            <a:ext cx="1300844" cy="979857"/>
          </a:xfrm>
          <a:prstGeom prst="rect">
            <a:avLst/>
          </a:prstGeom>
        </p:spPr>
      </p:pic>
      <p:pic>
        <p:nvPicPr>
          <p:cNvPr id="2" name="Graphic 2" descr="Traffic cone with solid fill">
            <a:extLst>
              <a:ext uri="{FF2B5EF4-FFF2-40B4-BE49-F238E27FC236}">
                <a16:creationId xmlns:a16="http://schemas.microsoft.com/office/drawing/2014/main" id="{A79F8331-4426-4D4A-97CB-E691FE118D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5610" y="2564396"/>
            <a:ext cx="1053611" cy="1053611"/>
          </a:xfrm>
          <a:prstGeom prst="rect">
            <a:avLst/>
          </a:prstGeom>
        </p:spPr>
      </p:pic>
      <p:pic>
        <p:nvPicPr>
          <p:cNvPr id="13" name="Picture 12">
            <a:extLst>
              <a:ext uri="{FF2B5EF4-FFF2-40B4-BE49-F238E27FC236}">
                <a16:creationId xmlns:a16="http://schemas.microsoft.com/office/drawing/2014/main" id="{5ADCA06F-0785-4DFE-80FF-E3026FBF7B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97851" y="6071317"/>
            <a:ext cx="664793" cy="667009"/>
          </a:xfrm>
          <a:prstGeom prst="rect">
            <a:avLst/>
          </a:prstGeom>
        </p:spPr>
      </p:pic>
    </p:spTree>
    <p:extLst>
      <p:ext uri="{BB962C8B-B14F-4D97-AF65-F5344CB8AC3E}">
        <p14:creationId xmlns:p14="http://schemas.microsoft.com/office/powerpoint/2010/main" val="336818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6409-44F7-4CFB-A53B-7BACB62049E3}"/>
              </a:ext>
            </a:extLst>
          </p:cNvPr>
          <p:cNvSpPr>
            <a:spLocks noGrp="1"/>
          </p:cNvSpPr>
          <p:nvPr>
            <p:ph type="title"/>
          </p:nvPr>
        </p:nvSpPr>
        <p:spPr/>
        <p:txBody>
          <a:bodyPr/>
          <a:lstStyle/>
          <a:p>
            <a:r>
              <a:rPr lang="en-US" b="0">
                <a:ea typeface="+mn-lt"/>
                <a:cs typeface="+mn-lt"/>
              </a:rPr>
              <a:t>New Formula Funding </a:t>
            </a:r>
            <a:r>
              <a:rPr lang="en-US">
                <a:ea typeface="+mn-lt"/>
                <a:cs typeface="+mn-lt"/>
              </a:rPr>
              <a:t>Programs</a:t>
            </a:r>
            <a:endParaRPr lang="en-US"/>
          </a:p>
        </p:txBody>
      </p:sp>
      <p:sp>
        <p:nvSpPr>
          <p:cNvPr id="4" name="Content Placeholder 3">
            <a:extLst>
              <a:ext uri="{FF2B5EF4-FFF2-40B4-BE49-F238E27FC236}">
                <a16:creationId xmlns:a16="http://schemas.microsoft.com/office/drawing/2014/main" id="{90D569B6-9DFA-466F-8567-6A447E3EB6CA}"/>
              </a:ext>
            </a:extLst>
          </p:cNvPr>
          <p:cNvSpPr>
            <a:spLocks noGrp="1"/>
          </p:cNvSpPr>
          <p:nvPr>
            <p:ph sz="quarter" idx="12"/>
          </p:nvPr>
        </p:nvSpPr>
        <p:spPr>
          <a:xfrm>
            <a:off x="6366933" y="1067985"/>
            <a:ext cx="5215467" cy="4198937"/>
          </a:xfrm>
        </p:spPr>
        <p:txBody>
          <a:bodyPr vert="horz" lIns="91440" tIns="45720" rIns="91440" bIns="45720" rtlCol="0" anchor="t">
            <a:normAutofit fontScale="92500" lnSpcReduction="20000"/>
          </a:bodyPr>
          <a:lstStyle/>
          <a:p>
            <a:pPr marL="0" indent="0">
              <a:buNone/>
            </a:pPr>
            <a:r>
              <a:rPr lang="en-US" b="1">
                <a:ea typeface="+mn-lt"/>
                <a:cs typeface="+mn-lt"/>
              </a:rPr>
              <a:t>EV Charging Infrastructure</a:t>
            </a:r>
          </a:p>
          <a:p>
            <a:pPr marL="0" indent="0">
              <a:buNone/>
            </a:pPr>
            <a:endParaRPr lang="en-US" sz="2400" b="1">
              <a:solidFill>
                <a:schemeClr val="tx2"/>
              </a:solidFill>
              <a:ea typeface="+mn-lt"/>
              <a:cs typeface="+mn-lt"/>
            </a:endParaRPr>
          </a:p>
          <a:p>
            <a:pPr marL="0" indent="0">
              <a:buNone/>
            </a:pPr>
            <a:r>
              <a:rPr lang="en-US" sz="2400">
                <a:solidFill>
                  <a:schemeClr val="tx2"/>
                </a:solidFill>
                <a:ea typeface="+mn-lt"/>
                <a:cs typeface="+mn-lt"/>
              </a:rPr>
              <a:t>Formula funding from FHWA to build reliable network of fast chargers</a:t>
            </a:r>
          </a:p>
          <a:p>
            <a:pPr marL="0" indent="0">
              <a:buNone/>
            </a:pPr>
            <a:endParaRPr lang="en-US" b="1">
              <a:ea typeface="+mn-lt"/>
              <a:cs typeface="+mn-lt"/>
            </a:endParaRPr>
          </a:p>
          <a:p>
            <a:pPr marL="0" indent="0">
              <a:buNone/>
            </a:pPr>
            <a:r>
              <a:rPr lang="en-US" b="1" i="1"/>
              <a:t>$52 million in formula funding for Connecticut over 5 years</a:t>
            </a:r>
          </a:p>
          <a:p>
            <a:pPr marL="0" indent="0">
              <a:buNone/>
            </a:pPr>
            <a:endParaRPr lang="en-US" b="1"/>
          </a:p>
          <a:p>
            <a:pPr marL="234950" indent="-234950"/>
            <a:r>
              <a:rPr lang="en-US">
                <a:ea typeface="+mn-lt"/>
                <a:cs typeface="+mn-lt"/>
              </a:rPr>
              <a:t>EV infrastructure installation, operation, maintenance &amp; data sharing </a:t>
            </a:r>
            <a:endParaRPr lang="en-US"/>
          </a:p>
          <a:p>
            <a:pPr marL="234950" indent="-234950"/>
            <a:r>
              <a:rPr lang="en-US">
                <a:ea typeface="+mn-lt"/>
                <a:cs typeface="+mn-lt"/>
              </a:rPr>
              <a:t>Establish an interconnected network for data collection, access &amp; reliability</a:t>
            </a:r>
            <a:endParaRPr lang="en-US"/>
          </a:p>
          <a:p>
            <a:pPr marL="234950" indent="-234950"/>
            <a:r>
              <a:rPr lang="en-US">
                <a:ea typeface="+mn-lt"/>
                <a:cs typeface="+mn-lt"/>
              </a:rPr>
              <a:t>Increased Research &amp; Development</a:t>
            </a:r>
            <a:endParaRPr lang="en-US"/>
          </a:p>
          <a:p>
            <a:pPr marL="234950" indent="-234950"/>
            <a:endParaRPr lang="en-US"/>
          </a:p>
        </p:txBody>
      </p:sp>
      <p:sp>
        <p:nvSpPr>
          <p:cNvPr id="6" name="Content Placeholder 3">
            <a:extLst>
              <a:ext uri="{FF2B5EF4-FFF2-40B4-BE49-F238E27FC236}">
                <a16:creationId xmlns:a16="http://schemas.microsoft.com/office/drawing/2014/main" id="{B8D55E9F-3BB9-434A-AE2C-BA7ED01F39D5}"/>
              </a:ext>
            </a:extLst>
          </p:cNvPr>
          <p:cNvSpPr txBox="1">
            <a:spLocks/>
          </p:cNvSpPr>
          <p:nvPr/>
        </p:nvSpPr>
        <p:spPr>
          <a:xfrm>
            <a:off x="610239" y="1148498"/>
            <a:ext cx="5215467" cy="4198937"/>
          </a:xfrm>
          <a:prstGeom prst="rect">
            <a:avLst/>
          </a:prstGeom>
        </p:spPr>
        <p:txBody>
          <a:bodyPr vert="horz" lIns="91440" tIns="45720" rIns="91440" bIns="45720" rtlCol="0" anchor="t">
            <a:normAutofit/>
          </a:bodyPr>
          <a:lstStyle>
            <a:lvl1pPr marL="235297" indent="-235297" algn="l" defTabSz="914400" rtl="0" eaLnBrk="1" latinLnBrk="0" hangingPunct="1">
              <a:lnSpc>
                <a:spcPct val="90000"/>
              </a:lnSpc>
              <a:spcBef>
                <a:spcPts val="1000"/>
              </a:spcBef>
              <a:buFont typeface="Arial"/>
              <a:buChar char="•"/>
              <a:defRPr sz="2400" b="0" i="0" kern="1200">
                <a:solidFill>
                  <a:schemeClr val="bg2">
                    <a:lumMod val="25000"/>
                  </a:schemeClr>
                </a:solidFill>
                <a:latin typeface="+mn-lt"/>
                <a:ea typeface="Arial" charset="0"/>
                <a:cs typeface="Arial" charset="0"/>
              </a:defRPr>
            </a:lvl1pPr>
            <a:lvl2pPr marL="6858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2pPr>
            <a:lvl3pPr marL="11430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3pPr>
            <a:lvl4pPr marL="16002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4pPr>
            <a:lvl5pPr marL="20574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a:ea typeface="+mn-lt"/>
                <a:cs typeface="+mn-lt"/>
              </a:rPr>
              <a:t>Bridge Formula Program</a:t>
            </a:r>
            <a:endParaRPr lang="en-US" b="1">
              <a:cs typeface="Calibri"/>
            </a:endParaRPr>
          </a:p>
          <a:p>
            <a:pPr marL="234950" indent="-234950"/>
            <a:r>
              <a:rPr lang="en-US">
                <a:cs typeface="Calibri"/>
              </a:rPr>
              <a:t>To replace, rehabilitate, preserve, protect and construct highway bridges</a:t>
            </a:r>
          </a:p>
          <a:p>
            <a:pPr marL="234950" indent="-234950"/>
            <a:r>
              <a:rPr lang="en-US">
                <a:cs typeface="Calibri"/>
              </a:rPr>
              <a:t>15% set aside for "off system" bridges</a:t>
            </a:r>
          </a:p>
          <a:p>
            <a:pPr marL="234950" indent="-234950"/>
            <a:endParaRPr lang="en-US">
              <a:cs typeface="Calibri"/>
            </a:endParaRPr>
          </a:p>
          <a:p>
            <a:pPr marL="234950" indent="-234950"/>
            <a:endParaRPr lang="en-US">
              <a:cs typeface="Calibri"/>
            </a:endParaRPr>
          </a:p>
          <a:p>
            <a:pPr marL="234950" indent="-234950"/>
            <a:endParaRPr lang="en-US"/>
          </a:p>
        </p:txBody>
      </p:sp>
      <p:pic>
        <p:nvPicPr>
          <p:cNvPr id="3" name="Picture 4" descr="Electric Vehicle (D9-11B) Charging Station Sign- Product page">
            <a:extLst>
              <a:ext uri="{FF2B5EF4-FFF2-40B4-BE49-F238E27FC236}">
                <a16:creationId xmlns:a16="http://schemas.microsoft.com/office/drawing/2014/main" id="{C4442A4C-A2AC-468A-AEDC-B9DF1213D1C2}"/>
              </a:ext>
            </a:extLst>
          </p:cNvPr>
          <p:cNvPicPr>
            <a:picLocks noChangeAspect="1"/>
          </p:cNvPicPr>
          <p:nvPr/>
        </p:nvPicPr>
        <p:blipFill>
          <a:blip r:embed="rId2"/>
          <a:stretch>
            <a:fillRect/>
          </a:stretch>
        </p:blipFill>
        <p:spPr>
          <a:xfrm>
            <a:off x="10475920" y="5266922"/>
            <a:ext cx="1538709" cy="1538709"/>
          </a:xfrm>
          <a:prstGeom prst="rect">
            <a:avLst/>
          </a:prstGeom>
        </p:spPr>
      </p:pic>
      <p:pic>
        <p:nvPicPr>
          <p:cNvPr id="5" name="Picture 6" descr="Nearly half of structurally deficient bridges in Connecticut are local bridges">
            <a:extLst>
              <a:ext uri="{FF2B5EF4-FFF2-40B4-BE49-F238E27FC236}">
                <a16:creationId xmlns:a16="http://schemas.microsoft.com/office/drawing/2014/main" id="{47613B95-AD3D-4F98-B285-C8755A82436D}"/>
              </a:ext>
            </a:extLst>
          </p:cNvPr>
          <p:cNvPicPr>
            <a:picLocks noChangeAspect="1"/>
          </p:cNvPicPr>
          <p:nvPr/>
        </p:nvPicPr>
        <p:blipFill>
          <a:blip r:embed="rId3"/>
          <a:stretch>
            <a:fillRect/>
          </a:stretch>
        </p:blipFill>
        <p:spPr>
          <a:xfrm>
            <a:off x="263907" y="3167453"/>
            <a:ext cx="5561161" cy="3060853"/>
          </a:xfrm>
          <a:prstGeom prst="rect">
            <a:avLst/>
          </a:prstGeom>
        </p:spPr>
      </p:pic>
      <p:sp>
        <p:nvSpPr>
          <p:cNvPr id="7" name="TextBox 6">
            <a:extLst>
              <a:ext uri="{FF2B5EF4-FFF2-40B4-BE49-F238E27FC236}">
                <a16:creationId xmlns:a16="http://schemas.microsoft.com/office/drawing/2014/main" id="{BDB57097-3A52-4E9A-AE0F-FD3C1BB5708B}"/>
              </a:ext>
            </a:extLst>
          </p:cNvPr>
          <p:cNvSpPr txBox="1"/>
          <p:nvPr/>
        </p:nvSpPr>
        <p:spPr>
          <a:xfrm>
            <a:off x="612475" y="6406551"/>
            <a:ext cx="5503652"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hlinkClick r:id="rId4"/>
              </a:rPr>
              <a:t>Nearly half of structurally deficient bridges in Connecticut are local bridges | Yankee Institute</a:t>
            </a:r>
            <a:endParaRPr lang="en-US" sz="900"/>
          </a:p>
        </p:txBody>
      </p:sp>
    </p:spTree>
    <p:extLst>
      <p:ext uri="{BB962C8B-B14F-4D97-AF65-F5344CB8AC3E}">
        <p14:creationId xmlns:p14="http://schemas.microsoft.com/office/powerpoint/2010/main" val="19267378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46409-44F7-4CFB-A53B-7BACB62049E3}"/>
              </a:ext>
            </a:extLst>
          </p:cNvPr>
          <p:cNvSpPr>
            <a:spLocks noGrp="1"/>
          </p:cNvSpPr>
          <p:nvPr>
            <p:ph type="title"/>
          </p:nvPr>
        </p:nvSpPr>
        <p:spPr/>
        <p:txBody>
          <a:bodyPr/>
          <a:lstStyle/>
          <a:p>
            <a:r>
              <a:rPr lang="en-US" b="0">
                <a:ea typeface="+mn-lt"/>
                <a:cs typeface="+mn-lt"/>
              </a:rPr>
              <a:t>New Formula Funding </a:t>
            </a:r>
            <a:r>
              <a:rPr lang="en-US">
                <a:ea typeface="+mn-lt"/>
                <a:cs typeface="+mn-lt"/>
              </a:rPr>
              <a:t>Programs</a:t>
            </a:r>
            <a:endParaRPr lang="en-US"/>
          </a:p>
        </p:txBody>
      </p:sp>
      <p:sp>
        <p:nvSpPr>
          <p:cNvPr id="6" name="Content Placeholder 3">
            <a:extLst>
              <a:ext uri="{FF2B5EF4-FFF2-40B4-BE49-F238E27FC236}">
                <a16:creationId xmlns:a16="http://schemas.microsoft.com/office/drawing/2014/main" id="{B8D55E9F-3BB9-434A-AE2C-BA7ED01F39D5}"/>
              </a:ext>
            </a:extLst>
          </p:cNvPr>
          <p:cNvSpPr txBox="1">
            <a:spLocks/>
          </p:cNvSpPr>
          <p:nvPr/>
        </p:nvSpPr>
        <p:spPr>
          <a:xfrm>
            <a:off x="328784" y="1105366"/>
            <a:ext cx="5215467" cy="4802139"/>
          </a:xfrm>
          <a:prstGeom prst="rect">
            <a:avLst/>
          </a:prstGeom>
        </p:spPr>
        <p:txBody>
          <a:bodyPr vert="horz" lIns="91440" tIns="45720" rIns="91440" bIns="45720" rtlCol="0" anchor="t">
            <a:normAutofit fontScale="85000" lnSpcReduction="10000"/>
          </a:bodyPr>
          <a:lstStyle>
            <a:lvl1pPr marL="235297" indent="-235297" algn="l" defTabSz="914400" rtl="0" eaLnBrk="1" latinLnBrk="0" hangingPunct="1">
              <a:lnSpc>
                <a:spcPct val="90000"/>
              </a:lnSpc>
              <a:spcBef>
                <a:spcPts val="1000"/>
              </a:spcBef>
              <a:buFont typeface="Arial"/>
              <a:buChar char="•"/>
              <a:defRPr sz="2400" b="0" i="0" kern="1200">
                <a:solidFill>
                  <a:schemeClr val="bg2">
                    <a:lumMod val="25000"/>
                  </a:schemeClr>
                </a:solidFill>
                <a:latin typeface="+mn-lt"/>
                <a:ea typeface="Arial" charset="0"/>
                <a:cs typeface="Arial" charset="0"/>
              </a:defRPr>
            </a:lvl1pPr>
            <a:lvl2pPr marL="6858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2pPr>
            <a:lvl3pPr marL="11430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3pPr>
            <a:lvl4pPr marL="16002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4pPr>
            <a:lvl5pPr marL="20574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34950" indent="-234950">
              <a:buNone/>
            </a:pPr>
            <a:r>
              <a:rPr lang="en-US" b="1" dirty="0">
                <a:ea typeface="+mn-lt"/>
                <a:cs typeface="+mn-lt"/>
              </a:rPr>
              <a:t>Formula Carbon Reduction Program</a:t>
            </a:r>
          </a:p>
          <a:p>
            <a:pPr marL="234950" indent="-234950">
              <a:buNone/>
            </a:pPr>
            <a:endParaRPr lang="en-US" dirty="0">
              <a:ea typeface="+mn-lt"/>
              <a:cs typeface="+mn-lt"/>
            </a:endParaRPr>
          </a:p>
          <a:p>
            <a:pPr marL="234950" indent="-234950">
              <a:buNone/>
            </a:pPr>
            <a:r>
              <a:rPr lang="en-US" dirty="0">
                <a:solidFill>
                  <a:srgbClr val="002060"/>
                </a:solidFill>
                <a:ea typeface="+mn-lt"/>
                <a:cs typeface="+mn-lt"/>
              </a:rPr>
              <a:t>Development of Carbon Reduction Strategy</a:t>
            </a:r>
            <a:endParaRPr lang="en-US" dirty="0">
              <a:solidFill>
                <a:srgbClr val="002060"/>
              </a:solidFill>
              <a:cs typeface="Calibri"/>
            </a:endParaRPr>
          </a:p>
          <a:p>
            <a:pPr marL="234950" indent="-234950">
              <a:buNone/>
            </a:pPr>
            <a:endParaRPr lang="en-US" b="1" dirty="0">
              <a:ea typeface="+mn-lt"/>
              <a:cs typeface="+mn-lt"/>
            </a:endParaRPr>
          </a:p>
          <a:p>
            <a:pPr marL="234950" indent="-234950">
              <a:buNone/>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$79 million in formula funding for Connecticut over 5 years </a:t>
            </a:r>
            <a:r>
              <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rPr>
              <a:t>(Largely Allocated to TMAs /  based on population)</a:t>
            </a:r>
          </a:p>
          <a:p>
            <a:pPr marL="234950" indent="-234950">
              <a:buNone/>
            </a:pPr>
            <a:endParaRPr lang="en-US" b="1" dirty="0">
              <a:cs typeface="Calibri"/>
            </a:endParaRPr>
          </a:p>
          <a:p>
            <a:pPr marL="234950" indent="-234950"/>
            <a:r>
              <a:rPr lang="en-US" dirty="0">
                <a:solidFill>
                  <a:srgbClr val="002060"/>
                </a:solidFill>
                <a:ea typeface="+mn-lt"/>
                <a:cs typeface="+mn-lt"/>
              </a:rPr>
              <a:t>Establish or Operate traffic monitoring, management &amp; control facilities or programs</a:t>
            </a:r>
            <a:endParaRPr lang="en-US" dirty="0">
              <a:solidFill>
                <a:srgbClr val="002060"/>
              </a:solidFill>
            </a:endParaRPr>
          </a:p>
          <a:p>
            <a:pPr marL="234950" indent="-234950"/>
            <a:r>
              <a:rPr lang="en-US" dirty="0">
                <a:solidFill>
                  <a:srgbClr val="002060"/>
                </a:solidFill>
                <a:ea typeface="+mn-lt"/>
                <a:cs typeface="+mn-lt"/>
              </a:rPr>
              <a:t>Truck Stop electrification</a:t>
            </a:r>
            <a:endParaRPr lang="en-US" dirty="0">
              <a:solidFill>
                <a:srgbClr val="002060"/>
              </a:solidFill>
            </a:endParaRPr>
          </a:p>
          <a:p>
            <a:pPr marL="234950" indent="-234950"/>
            <a:r>
              <a:rPr lang="en-US" dirty="0">
                <a:solidFill>
                  <a:srgbClr val="002060"/>
                </a:solidFill>
                <a:ea typeface="+mn-lt"/>
                <a:cs typeface="+mn-lt"/>
              </a:rPr>
              <a:t>On &amp; off-road facilities for bike/ped </a:t>
            </a:r>
            <a:endParaRPr lang="en-US" dirty="0">
              <a:solidFill>
                <a:srgbClr val="002060"/>
              </a:solidFill>
            </a:endParaRPr>
          </a:p>
          <a:p>
            <a:pPr marL="234950" indent="-234950"/>
            <a:r>
              <a:rPr lang="en-US" dirty="0">
                <a:solidFill>
                  <a:srgbClr val="002060"/>
                </a:solidFill>
                <a:ea typeface="+mn-lt"/>
                <a:cs typeface="+mn-lt"/>
              </a:rPr>
              <a:t>Congestion management technology</a:t>
            </a:r>
            <a:endParaRPr lang="en-US" dirty="0">
              <a:solidFill>
                <a:srgbClr val="002060"/>
              </a:solidFill>
            </a:endParaRPr>
          </a:p>
          <a:p>
            <a:pPr marL="234950" indent="-234950"/>
            <a:r>
              <a:rPr lang="en-US" dirty="0">
                <a:solidFill>
                  <a:srgbClr val="002060"/>
                </a:solidFill>
                <a:ea typeface="+mn-lt"/>
                <a:cs typeface="+mn-lt"/>
              </a:rPr>
              <a:t>Energy efficient lights &amp; signals</a:t>
            </a:r>
            <a:endParaRPr lang="en-US" dirty="0">
              <a:solidFill>
                <a:srgbClr val="002060"/>
              </a:solidFill>
            </a:endParaRPr>
          </a:p>
          <a:p>
            <a:pPr marL="234950" indent="-234950"/>
            <a:endParaRPr lang="en-US" dirty="0">
              <a:cs typeface="Calibri"/>
            </a:endParaRPr>
          </a:p>
          <a:p>
            <a:pPr marL="234950" indent="-234950"/>
            <a:endParaRPr lang="en-US" dirty="0">
              <a:cs typeface="Calibri"/>
            </a:endParaRPr>
          </a:p>
          <a:p>
            <a:pPr marL="234950" indent="-234950"/>
            <a:endParaRPr lang="en-US" dirty="0"/>
          </a:p>
        </p:txBody>
      </p:sp>
      <p:sp>
        <p:nvSpPr>
          <p:cNvPr id="8" name="Content Placeholder 3">
            <a:extLst>
              <a:ext uri="{FF2B5EF4-FFF2-40B4-BE49-F238E27FC236}">
                <a16:creationId xmlns:a16="http://schemas.microsoft.com/office/drawing/2014/main" id="{DA7CB56E-6E4A-4376-AA23-6AD052B9E51D}"/>
              </a:ext>
            </a:extLst>
          </p:cNvPr>
          <p:cNvSpPr txBox="1">
            <a:spLocks/>
          </p:cNvSpPr>
          <p:nvPr/>
        </p:nvSpPr>
        <p:spPr>
          <a:xfrm>
            <a:off x="6307811" y="1111068"/>
            <a:ext cx="5585482" cy="4495648"/>
          </a:xfrm>
          <a:prstGeom prst="rect">
            <a:avLst/>
          </a:prstGeom>
        </p:spPr>
        <p:txBody>
          <a:bodyPr vert="horz" lIns="91440" tIns="45720" rIns="91440" bIns="45720" rtlCol="0" anchor="t">
            <a:normAutofit fontScale="85000" lnSpcReduction="20000"/>
          </a:bodyPr>
          <a:lstStyle>
            <a:lvl1pPr marL="235297" indent="-235297" algn="l" defTabSz="914400" rtl="0" eaLnBrk="1" latinLnBrk="0" hangingPunct="1">
              <a:lnSpc>
                <a:spcPct val="90000"/>
              </a:lnSpc>
              <a:spcBef>
                <a:spcPts val="1000"/>
              </a:spcBef>
              <a:buFont typeface="Arial"/>
              <a:buChar char="•"/>
              <a:defRPr sz="2400" b="0" i="0" kern="1200">
                <a:solidFill>
                  <a:schemeClr val="bg2">
                    <a:lumMod val="25000"/>
                  </a:schemeClr>
                </a:solidFill>
                <a:latin typeface="+mn-lt"/>
                <a:ea typeface="Arial" charset="0"/>
                <a:cs typeface="Arial" charset="0"/>
              </a:defRPr>
            </a:lvl1pPr>
            <a:lvl2pPr marL="6858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2pPr>
            <a:lvl3pPr marL="11430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3pPr>
            <a:lvl4pPr marL="16002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4pPr>
            <a:lvl5pPr marL="2057400" indent="-228600" algn="l" defTabSz="914400" rtl="0" eaLnBrk="1" latinLnBrk="0" hangingPunct="1">
              <a:lnSpc>
                <a:spcPct val="90000"/>
              </a:lnSpc>
              <a:spcBef>
                <a:spcPts val="500"/>
              </a:spcBef>
              <a:buFont typeface="Arial"/>
              <a:buNone/>
              <a:defRPr sz="2400" b="0" i="0" kern="1200">
                <a:solidFill>
                  <a:schemeClr val="bg2">
                    <a:lumMod val="25000"/>
                  </a:schemeClr>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a:ea typeface="+mn-lt"/>
                <a:cs typeface="+mn-lt"/>
              </a:rPr>
              <a:t>PROTECT (Promoting Resilient Operations for Transformative, Efficient &amp; Cost Saving Transportation)</a:t>
            </a:r>
            <a:endParaRPr lang="en-US" b="1">
              <a:cs typeface="Calibri"/>
            </a:endParaRPr>
          </a:p>
          <a:p>
            <a:pPr marL="0" indent="0">
              <a:buNone/>
            </a:pPr>
            <a:r>
              <a:rPr lang="en-US" sz="2400">
                <a:solidFill>
                  <a:srgbClr val="002060"/>
                </a:solidFill>
                <a:ea typeface="+mn-lt"/>
                <a:cs typeface="+mn-lt"/>
              </a:rPr>
              <a:t>Development of a Resilience Improvement Plan and Vulnerability Assessment (= increased federal share) </a:t>
            </a:r>
          </a:p>
          <a:p>
            <a:pPr marL="0" indent="0">
              <a:buNone/>
            </a:pPr>
            <a:endParaRPr lang="en-US" sz="2400">
              <a:solidFill>
                <a:srgbClr val="002060"/>
              </a:solidFill>
              <a:ea typeface="+mn-lt"/>
              <a:cs typeface="+mn-lt"/>
            </a:endParaRPr>
          </a:p>
          <a:p>
            <a:pPr marL="0" indent="0">
              <a:buNone/>
            </a:pPr>
            <a:r>
              <a:rPr lang="en-US" b="1" i="1"/>
              <a:t>$90 million in formula funding for Connecticut over 5 years</a:t>
            </a:r>
          </a:p>
          <a:p>
            <a:pPr marL="0" indent="0">
              <a:buNone/>
            </a:pPr>
            <a:endParaRPr lang="en-US">
              <a:solidFill>
                <a:schemeClr val="tx2"/>
              </a:solidFill>
              <a:ea typeface="+mn-lt"/>
              <a:cs typeface="+mn-lt"/>
            </a:endParaRPr>
          </a:p>
          <a:p>
            <a:r>
              <a:rPr lang="en-US">
                <a:solidFill>
                  <a:srgbClr val="002060"/>
                </a:solidFill>
                <a:ea typeface="+mn-lt"/>
                <a:cs typeface="+mn-lt"/>
              </a:rPr>
              <a:t>Projects that increase the resilience of state highway assets</a:t>
            </a:r>
          </a:p>
          <a:p>
            <a:pPr marL="342900" indent="-342900">
              <a:buFont typeface="Arial" panose="020B0604020202020204" pitchFamily="34" charset="0"/>
              <a:buChar char="•"/>
            </a:pPr>
            <a:r>
              <a:rPr lang="en-US">
                <a:solidFill>
                  <a:srgbClr val="002060"/>
                </a:solidFill>
                <a:ea typeface="+mn-lt"/>
                <a:cs typeface="+mn-lt"/>
              </a:rPr>
              <a:t>Culvert improvements</a:t>
            </a:r>
          </a:p>
          <a:p>
            <a:pPr marL="342900" indent="-342900">
              <a:buFont typeface="Arial" panose="020B0604020202020204" pitchFamily="34" charset="0"/>
              <a:buChar char="•"/>
            </a:pPr>
            <a:r>
              <a:rPr lang="en-US">
                <a:solidFill>
                  <a:srgbClr val="002060"/>
                </a:solidFill>
                <a:ea typeface="+mn-lt"/>
                <a:cs typeface="+mn-lt"/>
              </a:rPr>
              <a:t>Pump stations to prevent flooding</a:t>
            </a:r>
          </a:p>
          <a:p>
            <a:pPr marL="342900" indent="-342900">
              <a:buFont typeface="Arial" panose="020B0604020202020204" pitchFamily="34" charset="0"/>
              <a:buChar char="•"/>
            </a:pPr>
            <a:r>
              <a:rPr lang="en-US">
                <a:solidFill>
                  <a:srgbClr val="002060"/>
                </a:solidFill>
                <a:ea typeface="+mn-lt"/>
                <a:cs typeface="+mn-lt"/>
              </a:rPr>
              <a:t>Scour protection</a:t>
            </a:r>
            <a:endParaRPr lang="en-US">
              <a:solidFill>
                <a:srgbClr val="002060"/>
              </a:solidFill>
            </a:endParaRPr>
          </a:p>
          <a:p>
            <a:pPr marL="234950" indent="-234950"/>
            <a:endParaRPr lang="en-US">
              <a:cs typeface="Calibri"/>
            </a:endParaRPr>
          </a:p>
          <a:p>
            <a:pPr marL="234950" indent="-234950"/>
            <a:endParaRPr lang="en-US"/>
          </a:p>
        </p:txBody>
      </p:sp>
      <p:pic>
        <p:nvPicPr>
          <p:cNvPr id="3" name="Picture 3" descr="carbon reduction icon_Artboard 1 - Sustainable Travel International">
            <a:extLst>
              <a:ext uri="{FF2B5EF4-FFF2-40B4-BE49-F238E27FC236}">
                <a16:creationId xmlns:a16="http://schemas.microsoft.com/office/drawing/2014/main" id="{7B52E7F3-B263-48B0-8C99-9707F69B31C8}"/>
              </a:ext>
            </a:extLst>
          </p:cNvPr>
          <p:cNvPicPr>
            <a:picLocks noChangeAspect="1"/>
          </p:cNvPicPr>
          <p:nvPr/>
        </p:nvPicPr>
        <p:blipFill>
          <a:blip r:embed="rId3"/>
          <a:stretch>
            <a:fillRect/>
          </a:stretch>
        </p:blipFill>
        <p:spPr>
          <a:xfrm>
            <a:off x="4734460" y="5071864"/>
            <a:ext cx="1361540" cy="1361540"/>
          </a:xfrm>
          <a:prstGeom prst="rect">
            <a:avLst/>
          </a:prstGeom>
        </p:spPr>
      </p:pic>
    </p:spTree>
    <p:extLst>
      <p:ext uri="{BB962C8B-B14F-4D97-AF65-F5344CB8AC3E}">
        <p14:creationId xmlns:p14="http://schemas.microsoft.com/office/powerpoint/2010/main" val="288594208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AD0B4942366D4D9EA84087260A9AAF" ma:contentTypeVersion="9" ma:contentTypeDescription="Create a new document." ma:contentTypeScope="" ma:versionID="612579e1413f287f26a78733922094a5">
  <xsd:schema xmlns:xsd="http://www.w3.org/2001/XMLSchema" xmlns:xs="http://www.w3.org/2001/XMLSchema" xmlns:p="http://schemas.microsoft.com/office/2006/metadata/properties" xmlns:ns3="54775f83-2481-47f2-a19a-e3f90c0fcf1e" xmlns:ns4="9984bea3-52d7-4182-99f6-603f18912767" targetNamespace="http://schemas.microsoft.com/office/2006/metadata/properties" ma:root="true" ma:fieldsID="320d0d62dd78fd19843e5129fd0bc9ca" ns3:_="" ns4:_="">
    <xsd:import namespace="54775f83-2481-47f2-a19a-e3f90c0fcf1e"/>
    <xsd:import namespace="9984bea3-52d7-4182-99f6-603f1891276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775f83-2481-47f2-a19a-e3f90c0fc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84bea3-52d7-4182-99f6-603f1891276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629A7D-03B9-4549-AD63-06DD3D9798B4}">
  <ds:schemaRefs>
    <ds:schemaRef ds:uri="http://schemas.microsoft.com/sharepoint/v3/contenttype/forms"/>
  </ds:schemaRefs>
</ds:datastoreItem>
</file>

<file path=customXml/itemProps2.xml><?xml version="1.0" encoding="utf-8"?>
<ds:datastoreItem xmlns:ds="http://schemas.openxmlformats.org/officeDocument/2006/customXml" ds:itemID="{E809B563-6203-4B74-BC36-7EE5CFE6B289}">
  <ds:schemaRefs>
    <ds:schemaRef ds:uri="54775f83-2481-47f2-a19a-e3f90c0fcf1e"/>
    <ds:schemaRef ds:uri="9984bea3-52d7-4182-99f6-603f189127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5BF103-C6F5-4EE3-8CA3-ECFE3560C437}">
  <ds:schemaRefs>
    <ds:schemaRef ds:uri="9984bea3-52d7-4182-99f6-603f18912767"/>
    <ds:schemaRef ds:uri="http://purl.org/dc/elements/1.1/"/>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54775f83-2481-47f2-a19a-e3f90c0fcf1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1096</TotalTime>
  <Words>2964</Words>
  <Application>Microsoft Office PowerPoint</Application>
  <PresentationFormat>Widescreen</PresentationFormat>
  <Paragraphs>347</Paragraphs>
  <Slides>22</Slides>
  <Notes>19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22</vt:i4>
      </vt:variant>
    </vt:vector>
  </HeadingPairs>
  <TitlesOfParts>
    <vt:vector size="37" baseType="lpstr">
      <vt:lpstr>AECOM Sans</vt:lpstr>
      <vt:lpstr>Arial</vt:lpstr>
      <vt:lpstr>Berkeley-Medium</vt:lpstr>
      <vt:lpstr>Calibri</vt:lpstr>
      <vt:lpstr>Calibri Light</vt:lpstr>
      <vt:lpstr>Century Gothic</vt:lpstr>
      <vt:lpstr>Corbel</vt:lpstr>
      <vt:lpstr>Courier New</vt:lpstr>
      <vt:lpstr>Ebrima</vt:lpstr>
      <vt:lpstr>Helvetica</vt:lpstr>
      <vt:lpstr>open-sans</vt:lpstr>
      <vt:lpstr>Symbol</vt:lpstr>
      <vt:lpstr>Wingdings</vt:lpstr>
      <vt:lpstr>Office Theme</vt:lpstr>
      <vt:lpstr>1_Office Theme</vt:lpstr>
      <vt:lpstr>PowerPoint Presentation</vt:lpstr>
      <vt:lpstr>LOTCIP – Local Transportation Capital Improvement Program </vt:lpstr>
      <vt:lpstr>Local Bridge Programs</vt:lpstr>
      <vt:lpstr>PowerPoint Presentation</vt:lpstr>
      <vt:lpstr>PowerPoint Presentation</vt:lpstr>
      <vt:lpstr>PowerPoint Presentation</vt:lpstr>
      <vt:lpstr>PowerPoint Presentation</vt:lpstr>
      <vt:lpstr>New Formula Funding Programs</vt:lpstr>
      <vt:lpstr>New Formula Funding Programs</vt:lpstr>
      <vt:lpstr>PowerPoint Presentation</vt:lpstr>
      <vt:lpstr>More Resources </vt:lpstr>
      <vt:lpstr>Overview of Discretionary Federal Grant Opportunities</vt:lpstr>
      <vt:lpstr>Overview of Discretionary Federal Grant Opportunities</vt:lpstr>
      <vt:lpstr>Overview of Discretionary Federal Grant Opportunities</vt:lpstr>
      <vt:lpstr>Safe Streets and Roads for All</vt:lpstr>
      <vt:lpstr>Rural Surface Transportation Grants</vt:lpstr>
      <vt:lpstr>Connecticut Crash Trends</vt:lpstr>
      <vt:lpstr>HSO Examples of grants funded</vt:lpstr>
      <vt:lpstr>PowerPoint Presentation</vt:lpstr>
      <vt:lpstr>Overview of New Federal Formula Programs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Eucalitto, Garrett T.</dc:creator>
  <cp:lastModifiedBy>Lesay, Kimberly C</cp:lastModifiedBy>
  <cp:revision>2</cp:revision>
  <cp:lastPrinted>2021-06-29T15:57:38Z</cp:lastPrinted>
  <dcterms:created xsi:type="dcterms:W3CDTF">2020-09-18T16:10:01Z</dcterms:created>
  <dcterms:modified xsi:type="dcterms:W3CDTF">2022-11-29T15:35:21Z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0x01010001AD0B4942366D4D9EA84087260A9AAF</vt:lpwstr>
  </property>
</Properties>
</file>