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omments/modernComment_7FFE629C_6915CB49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omments/modernComment_7FFE62B5_8EF21F93.xml" ContentType="application/vnd.ms-powerpoint.comment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comments/modernComment_7FFE62B6_1B3A4C76.xml" ContentType="application/vnd.ms-powerpoint.comments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5"/>
  </p:notesMasterIdLst>
  <p:sldIdLst>
    <p:sldId id="2147377842" r:id="rId2"/>
    <p:sldId id="321" r:id="rId3"/>
    <p:sldId id="2147377820" r:id="rId4"/>
    <p:sldId id="20106" r:id="rId5"/>
    <p:sldId id="2147377844" r:id="rId6"/>
    <p:sldId id="2147377845" r:id="rId7"/>
    <p:sldId id="2147377847" r:id="rId8"/>
    <p:sldId id="2147377846" r:id="rId9"/>
    <p:sldId id="2147377829" r:id="rId10"/>
    <p:sldId id="2147377835" r:id="rId11"/>
    <p:sldId id="257" r:id="rId12"/>
    <p:sldId id="2147377839" r:id="rId13"/>
    <p:sldId id="214737784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0E971C-60EC-8252-128F-0503A4C709B6}" name="Kyle Abercrombie" initials="KA" userId="S::Kyle.Abercrombie@ct.gov::8eada3f1-33d9-40bd-a306-0ea1291c6910" providerId="AD"/>
  <p188:author id="{F1F3986A-9AE4-9F26-A873-A48E8B76E5E9}" name="La Luz, Maribel" initials="LM" userId="S::maribel.laluz@ct.gov::8d7433e2-d0c9-481a-b5aa-ca3029718d1c" providerId="AD"/>
  <p188:author id="{883AF2DB-3B27-0F55-110E-7B4AF5D3DEC6}" name="La Luz, Maribel" initials="LLM" userId="S::Maribel.LaLuz@ct.gov::8d7433e2-d0c9-481a-b5aa-ca3029718d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0"/>
    <a:srgbClr val="F57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FY2022-2026 ($M)</a:t>
            </a:r>
          </a:p>
        </c:rich>
      </c:tx>
      <c:layout>
        <c:manualLayout>
          <c:xMode val="edge"/>
          <c:yMode val="edge"/>
          <c:x val="0.317238984403793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Connecticut's Share of the IIJA FFY2022-2026 ($M)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66-486C-9A11-9D46B247D7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66-486C-9A11-9D46B247D7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66-486C-9A11-9D46B247D7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66-486C-9A11-9D46B247D7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66-486C-9A11-9D46B247D78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666-486C-9A11-9D46B247D78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666-486C-9A11-9D46B247D786}"/>
              </c:ext>
            </c:extLst>
          </c:dPt>
          <c:dLbls>
            <c:dLbl>
              <c:idx val="0"/>
              <c:layout>
                <c:manualLayout>
                  <c:x val="-0.21532600436990518"/>
                  <c:y val="-9.3745179900253509E-2"/>
                </c:manualLayout>
              </c:layout>
              <c:tx>
                <c:rich>
                  <a:bodyPr/>
                  <a:lstStyle/>
                  <a:p>
                    <a:fld id="{99185C24-FE1C-4E9B-B290-438066E1F8F4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C440A2C7-B4E1-49DA-AE97-70FEF3CDC2D8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66-486C-9A11-9D46B247D786}"/>
                </c:ext>
              </c:extLst>
            </c:dLbl>
            <c:dLbl>
              <c:idx val="1"/>
              <c:layout>
                <c:manualLayout>
                  <c:x val="5.6691589235078103E-4"/>
                  <c:y val="-3.411296859536362E-2"/>
                </c:manualLayout>
              </c:layout>
              <c:tx>
                <c:rich>
                  <a:bodyPr/>
                  <a:lstStyle/>
                  <a:p>
                    <a:fld id="{6E27E965-3158-4644-81D9-CA1ACF815591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AA6341CF-B21A-4686-A8C3-7D1EF60E11AD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666-486C-9A11-9D46B247D786}"/>
                </c:ext>
              </c:extLst>
            </c:dLbl>
            <c:dLbl>
              <c:idx val="2"/>
              <c:layout>
                <c:manualLayout>
                  <c:x val="0.2063758547714814"/>
                  <c:y val="1.6525864667215045E-2"/>
                </c:manualLayout>
              </c:layout>
              <c:tx>
                <c:rich>
                  <a:bodyPr/>
                  <a:lstStyle/>
                  <a:p>
                    <a:fld id="{AC89D71E-0439-4168-BC1C-A36073F0A95A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AFF05342-557D-43E7-9B8A-39226C8CD55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666-486C-9A11-9D46B247D78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F0E5AAE-BF97-44B8-8EDD-B532617BD107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12609E70-2581-4793-8DE0-8F55E6219A1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666-486C-9A11-9D46B247D786}"/>
                </c:ext>
              </c:extLst>
            </c:dLbl>
            <c:dLbl>
              <c:idx val="4"/>
              <c:layout>
                <c:manualLayout>
                  <c:x val="-7.1434785532666259E-2"/>
                  <c:y val="8.6414508746930228E-4"/>
                </c:manualLayout>
              </c:layout>
              <c:tx>
                <c:rich>
                  <a:bodyPr/>
                  <a:lstStyle/>
                  <a:p>
                    <a:fld id="{5F8BBA07-5768-42E9-B86A-AFEEF7F57629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7F16DD71-4DE2-4FF8-973A-813C52E2AB4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666-486C-9A11-9D46B247D78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9BFC677-3D51-4DC1-B6D2-90C297A112A9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635CC3BF-0E63-47B7-9A20-BFDEA7E583E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666-486C-9A11-9D46B247D786}"/>
                </c:ext>
              </c:extLst>
            </c:dLbl>
            <c:dLbl>
              <c:idx val="6"/>
              <c:layout>
                <c:manualLayout>
                  <c:x val="0.15996442834228355"/>
                  <c:y val="-1.9627015053177495E-2"/>
                </c:manualLayout>
              </c:layout>
              <c:tx>
                <c:rich>
                  <a:bodyPr/>
                  <a:lstStyle/>
                  <a:p>
                    <a:fld id="{2F111400-E110-413D-8DDD-D350766C0770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FFB6F44E-09F7-47B6-8F11-EC3019300F8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666-486C-9A11-9D46B247D786}"/>
                </c:ext>
              </c:extLst>
            </c:dLbl>
            <c:numFmt formatCode="&quot;$&quot;#,##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Sheet1!$A$2:$A$8</c:f>
              <c:strCache>
                <c:ptCount val="7"/>
                <c:pt idx="0">
                  <c:v>Federal highway funds:</c:v>
                </c:pt>
                <c:pt idx="1">
                  <c:v>Clean drinking water:</c:v>
                </c:pt>
                <c:pt idx="2">
                  <c:v>Public transportation:</c:v>
                </c:pt>
                <c:pt idx="3">
                  <c:v>Bridges:</c:v>
                </c:pt>
                <c:pt idx="4">
                  <c:v>Broadband:</c:v>
                </c:pt>
                <c:pt idx="5">
                  <c:v>Airports:</c:v>
                </c:pt>
                <c:pt idx="6">
                  <c:v>Other:</c:v>
                </c:pt>
              </c:strCache>
            </c:strRef>
          </c:cat>
          <c:val>
            <c:numRef>
              <c:f>Sheet1!$B$2:$B$8</c:f>
              <c:numCache>
                <c:formatCode>"$"#,##0_);[Red]\("$"#,##0\)</c:formatCode>
                <c:ptCount val="7"/>
                <c:pt idx="0">
                  <c:v>3500</c:v>
                </c:pt>
                <c:pt idx="1">
                  <c:v>445</c:v>
                </c:pt>
                <c:pt idx="2">
                  <c:v>1300</c:v>
                </c:pt>
                <c:pt idx="3">
                  <c:v>561</c:v>
                </c:pt>
                <c:pt idx="4">
                  <c:v>100</c:v>
                </c:pt>
                <c:pt idx="5">
                  <c:v>62</c:v>
                </c:pt>
                <c:pt idx="6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666-486C-9A11-9D46B247D786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368365412656754E-2"/>
          <c:y val="4.1878175727310424E-2"/>
          <c:w val="0.91379830125400996"/>
          <c:h val="0.7624864424901906"/>
        </c:manualLayout>
      </c:layout>
      <c:lineChart>
        <c:grouping val="standard"/>
        <c:varyColors val="0"/>
        <c:ser>
          <c:idx val="0"/>
          <c:order val="0"/>
          <c:tx>
            <c:strRef>
              <c:f>'unemployment rate w NE'!$B$5</c:f>
              <c:strCache>
                <c:ptCount val="1"/>
                <c:pt idx="0">
                  <c:v>United States</c:v>
                </c:pt>
              </c:strCache>
            </c:strRef>
          </c:tx>
          <c:spPr>
            <a:ln w="28575" cap="rnd">
              <a:solidFill>
                <a:schemeClr val="bg2">
                  <a:lumMod val="2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'unemployment rate w NE'!$C$4:$W$4</c:f>
              <c:strCache>
                <c:ptCount val="21"/>
                <c:pt idx="0">
                  <c:v>Jan
2021</c:v>
                </c:pt>
                <c:pt idx="1">
                  <c:v>Feb
2021</c:v>
                </c:pt>
                <c:pt idx="2">
                  <c:v>Mar
2021</c:v>
                </c:pt>
                <c:pt idx="3">
                  <c:v>Apr
2021</c:v>
                </c:pt>
                <c:pt idx="4">
                  <c:v>May
2021</c:v>
                </c:pt>
                <c:pt idx="5">
                  <c:v>Jun
2021</c:v>
                </c:pt>
                <c:pt idx="6">
                  <c:v>Jul
2021</c:v>
                </c:pt>
                <c:pt idx="7">
                  <c:v>Aug
2021</c:v>
                </c:pt>
                <c:pt idx="8">
                  <c:v>Sep
2021</c:v>
                </c:pt>
                <c:pt idx="9">
                  <c:v>Oct
2021</c:v>
                </c:pt>
                <c:pt idx="10">
                  <c:v>Nov
2021</c:v>
                </c:pt>
                <c:pt idx="11">
                  <c:v>Dec
2021</c:v>
                </c:pt>
                <c:pt idx="12">
                  <c:v>Jan
2022</c:v>
                </c:pt>
                <c:pt idx="13">
                  <c:v>Feb
2022</c:v>
                </c:pt>
                <c:pt idx="14">
                  <c:v>Mar
2022</c:v>
                </c:pt>
                <c:pt idx="15">
                  <c:v>Apr
2022</c:v>
                </c:pt>
                <c:pt idx="16">
                  <c:v>May
2022</c:v>
                </c:pt>
                <c:pt idx="17">
                  <c:v>Jun
2022</c:v>
                </c:pt>
                <c:pt idx="18">
                  <c:v>Jul
2022</c:v>
                </c:pt>
                <c:pt idx="19">
                  <c:v>Aug
2022</c:v>
                </c:pt>
                <c:pt idx="20">
                  <c:v>Sep
2022</c:v>
                </c:pt>
              </c:strCache>
            </c:strRef>
          </c:cat>
          <c:val>
            <c:numRef>
              <c:f>'unemployment rate w NE'!$C$5:$W$5</c:f>
              <c:numCache>
                <c:formatCode>#0.0</c:formatCode>
                <c:ptCount val="21"/>
                <c:pt idx="0">
                  <c:v>6.4</c:v>
                </c:pt>
                <c:pt idx="1">
                  <c:v>6.2</c:v>
                </c:pt>
                <c:pt idx="2">
                  <c:v>6</c:v>
                </c:pt>
                <c:pt idx="3">
                  <c:v>6</c:v>
                </c:pt>
                <c:pt idx="4">
                  <c:v>5.8</c:v>
                </c:pt>
                <c:pt idx="5">
                  <c:v>5.9</c:v>
                </c:pt>
                <c:pt idx="6">
                  <c:v>5.4</c:v>
                </c:pt>
                <c:pt idx="7">
                  <c:v>5.2</c:v>
                </c:pt>
                <c:pt idx="8">
                  <c:v>4.7</c:v>
                </c:pt>
                <c:pt idx="9">
                  <c:v>4.5999999999999996</c:v>
                </c:pt>
                <c:pt idx="10">
                  <c:v>4.2</c:v>
                </c:pt>
                <c:pt idx="11">
                  <c:v>3.9</c:v>
                </c:pt>
                <c:pt idx="12">
                  <c:v>4</c:v>
                </c:pt>
                <c:pt idx="13">
                  <c:v>3.8</c:v>
                </c:pt>
                <c:pt idx="14">
                  <c:v>3.6</c:v>
                </c:pt>
                <c:pt idx="15">
                  <c:v>3.6</c:v>
                </c:pt>
                <c:pt idx="16">
                  <c:v>3.6</c:v>
                </c:pt>
                <c:pt idx="17">
                  <c:v>3.6</c:v>
                </c:pt>
                <c:pt idx="18">
                  <c:v>3.5</c:v>
                </c:pt>
                <c:pt idx="19">
                  <c:v>3.7</c:v>
                </c:pt>
                <c:pt idx="20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4E-4AD7-B9D4-EC74445A82FA}"/>
            </c:ext>
          </c:extLst>
        </c:ser>
        <c:ser>
          <c:idx val="1"/>
          <c:order val="1"/>
          <c:tx>
            <c:strRef>
              <c:f>'unemployment rate w NE'!$B$6</c:f>
              <c:strCache>
                <c:ptCount val="1"/>
                <c:pt idx="0">
                  <c:v>Connecticut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'unemployment rate w NE'!$C$4:$W$4</c:f>
              <c:strCache>
                <c:ptCount val="21"/>
                <c:pt idx="0">
                  <c:v>Jan
2021</c:v>
                </c:pt>
                <c:pt idx="1">
                  <c:v>Feb
2021</c:v>
                </c:pt>
                <c:pt idx="2">
                  <c:v>Mar
2021</c:v>
                </c:pt>
                <c:pt idx="3">
                  <c:v>Apr
2021</c:v>
                </c:pt>
                <c:pt idx="4">
                  <c:v>May
2021</c:v>
                </c:pt>
                <c:pt idx="5">
                  <c:v>Jun
2021</c:v>
                </c:pt>
                <c:pt idx="6">
                  <c:v>Jul
2021</c:v>
                </c:pt>
                <c:pt idx="7">
                  <c:v>Aug
2021</c:v>
                </c:pt>
                <c:pt idx="8">
                  <c:v>Sep
2021</c:v>
                </c:pt>
                <c:pt idx="9">
                  <c:v>Oct
2021</c:v>
                </c:pt>
                <c:pt idx="10">
                  <c:v>Nov
2021</c:v>
                </c:pt>
                <c:pt idx="11">
                  <c:v>Dec
2021</c:v>
                </c:pt>
                <c:pt idx="12">
                  <c:v>Jan
2022</c:v>
                </c:pt>
                <c:pt idx="13">
                  <c:v>Feb
2022</c:v>
                </c:pt>
                <c:pt idx="14">
                  <c:v>Mar
2022</c:v>
                </c:pt>
                <c:pt idx="15">
                  <c:v>Apr
2022</c:v>
                </c:pt>
                <c:pt idx="16">
                  <c:v>May
2022</c:v>
                </c:pt>
                <c:pt idx="17">
                  <c:v>Jun
2022</c:v>
                </c:pt>
                <c:pt idx="18">
                  <c:v>Jul
2022</c:v>
                </c:pt>
                <c:pt idx="19">
                  <c:v>Aug
2022</c:v>
                </c:pt>
                <c:pt idx="20">
                  <c:v>Sep
2022</c:v>
                </c:pt>
              </c:strCache>
            </c:strRef>
          </c:cat>
          <c:val>
            <c:numRef>
              <c:f>'unemployment rate w NE'!$C$6:$W$6</c:f>
              <c:numCache>
                <c:formatCode>#0.0</c:formatCode>
                <c:ptCount val="21"/>
                <c:pt idx="0">
                  <c:v>7.3</c:v>
                </c:pt>
                <c:pt idx="1">
                  <c:v>7.2</c:v>
                </c:pt>
                <c:pt idx="2">
                  <c:v>7</c:v>
                </c:pt>
                <c:pt idx="3">
                  <c:v>7</c:v>
                </c:pt>
                <c:pt idx="4">
                  <c:v>6.7</c:v>
                </c:pt>
                <c:pt idx="5">
                  <c:v>6.7</c:v>
                </c:pt>
                <c:pt idx="6">
                  <c:v>6.3</c:v>
                </c:pt>
                <c:pt idx="7">
                  <c:v>6.1</c:v>
                </c:pt>
                <c:pt idx="8">
                  <c:v>5.6</c:v>
                </c:pt>
                <c:pt idx="9">
                  <c:v>5.4</c:v>
                </c:pt>
                <c:pt idx="10">
                  <c:v>5.2</c:v>
                </c:pt>
                <c:pt idx="11">
                  <c:v>5.0999999999999996</c:v>
                </c:pt>
                <c:pt idx="12">
                  <c:v>5.3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4.2</c:v>
                </c:pt>
                <c:pt idx="17">
                  <c:v>4</c:v>
                </c:pt>
                <c:pt idx="18">
                  <c:v>3.7</c:v>
                </c:pt>
                <c:pt idx="19">
                  <c:v>4.0999999999999996</c:v>
                </c:pt>
                <c:pt idx="2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4E-4AD7-B9D4-EC74445A82FA}"/>
            </c:ext>
          </c:extLst>
        </c:ser>
        <c:ser>
          <c:idx val="2"/>
          <c:order val="2"/>
          <c:tx>
            <c:strRef>
              <c:f>'unemployment rate w NE'!$B$7</c:f>
              <c:strCache>
                <c:ptCount val="1"/>
                <c:pt idx="0">
                  <c:v>Northeast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'unemployment rate w NE'!$C$4:$W$4</c:f>
              <c:strCache>
                <c:ptCount val="21"/>
                <c:pt idx="0">
                  <c:v>Jan
2021</c:v>
                </c:pt>
                <c:pt idx="1">
                  <c:v>Feb
2021</c:v>
                </c:pt>
                <c:pt idx="2">
                  <c:v>Mar
2021</c:v>
                </c:pt>
                <c:pt idx="3">
                  <c:v>Apr
2021</c:v>
                </c:pt>
                <c:pt idx="4">
                  <c:v>May
2021</c:v>
                </c:pt>
                <c:pt idx="5">
                  <c:v>Jun
2021</c:v>
                </c:pt>
                <c:pt idx="6">
                  <c:v>Jul
2021</c:v>
                </c:pt>
                <c:pt idx="7">
                  <c:v>Aug
2021</c:v>
                </c:pt>
                <c:pt idx="8">
                  <c:v>Sep
2021</c:v>
                </c:pt>
                <c:pt idx="9">
                  <c:v>Oct
2021</c:v>
                </c:pt>
                <c:pt idx="10">
                  <c:v>Nov
2021</c:v>
                </c:pt>
                <c:pt idx="11">
                  <c:v>Dec
2021</c:v>
                </c:pt>
                <c:pt idx="12">
                  <c:v>Jan
2022</c:v>
                </c:pt>
                <c:pt idx="13">
                  <c:v>Feb
2022</c:v>
                </c:pt>
                <c:pt idx="14">
                  <c:v>Mar
2022</c:v>
                </c:pt>
                <c:pt idx="15">
                  <c:v>Apr
2022</c:v>
                </c:pt>
                <c:pt idx="16">
                  <c:v>May
2022</c:v>
                </c:pt>
                <c:pt idx="17">
                  <c:v>Jun
2022</c:v>
                </c:pt>
                <c:pt idx="18">
                  <c:v>Jul
2022</c:v>
                </c:pt>
                <c:pt idx="19">
                  <c:v>Aug
2022</c:v>
                </c:pt>
                <c:pt idx="20">
                  <c:v>Sep
2022</c:v>
                </c:pt>
              </c:strCache>
            </c:strRef>
          </c:cat>
          <c:val>
            <c:numRef>
              <c:f>'unemployment rate w NE'!$C$7:$W$7</c:f>
              <c:numCache>
                <c:formatCode>#0.0</c:formatCode>
                <c:ptCount val="21"/>
                <c:pt idx="0">
                  <c:v>7.5</c:v>
                </c:pt>
                <c:pt idx="1">
                  <c:v>7.3</c:v>
                </c:pt>
                <c:pt idx="2">
                  <c:v>7</c:v>
                </c:pt>
                <c:pt idx="3">
                  <c:v>6.9</c:v>
                </c:pt>
                <c:pt idx="4">
                  <c:v>6.7</c:v>
                </c:pt>
                <c:pt idx="5">
                  <c:v>6.7</c:v>
                </c:pt>
                <c:pt idx="6">
                  <c:v>6.3</c:v>
                </c:pt>
                <c:pt idx="7">
                  <c:v>6.1</c:v>
                </c:pt>
                <c:pt idx="8">
                  <c:v>5.7</c:v>
                </c:pt>
                <c:pt idx="9">
                  <c:v>5.4</c:v>
                </c:pt>
                <c:pt idx="10">
                  <c:v>5.2</c:v>
                </c:pt>
                <c:pt idx="11">
                  <c:v>5.0999999999999996</c:v>
                </c:pt>
                <c:pt idx="12">
                  <c:v>5.0999999999999996</c:v>
                </c:pt>
                <c:pt idx="13">
                  <c:v>4.8</c:v>
                </c:pt>
                <c:pt idx="14">
                  <c:v>4.5</c:v>
                </c:pt>
                <c:pt idx="15">
                  <c:v>4.4000000000000004</c:v>
                </c:pt>
                <c:pt idx="16">
                  <c:v>4.2</c:v>
                </c:pt>
                <c:pt idx="17">
                  <c:v>4.0999999999999996</c:v>
                </c:pt>
                <c:pt idx="18">
                  <c:v>4</c:v>
                </c:pt>
                <c:pt idx="19">
                  <c:v>4.0999999999999996</c:v>
                </c:pt>
                <c:pt idx="20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4E-4AD7-B9D4-EC74445A82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9371823"/>
        <c:axId val="1079372239"/>
      </c:lineChart>
      <c:catAx>
        <c:axId val="107937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372239"/>
        <c:crosses val="autoZero"/>
        <c:auto val="1"/>
        <c:lblAlgn val="ctr"/>
        <c:lblOffset val="100"/>
        <c:tickLblSkip val="2"/>
        <c:noMultiLvlLbl val="0"/>
      </c:catAx>
      <c:valAx>
        <c:axId val="107937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&quot;%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37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'LF participation rates'!$B$5</c:f>
              <c:strCache>
                <c:ptCount val="1"/>
                <c:pt idx="0">
                  <c:v>United States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'LF participation rates'!$C$4:$W$4</c:f>
              <c:strCache>
                <c:ptCount val="21"/>
                <c:pt idx="0">
                  <c:v>Jan
2021</c:v>
                </c:pt>
                <c:pt idx="1">
                  <c:v>Feb
2021</c:v>
                </c:pt>
                <c:pt idx="2">
                  <c:v>Mar
2021</c:v>
                </c:pt>
                <c:pt idx="3">
                  <c:v>Apr
2021</c:v>
                </c:pt>
                <c:pt idx="4">
                  <c:v>May
2021</c:v>
                </c:pt>
                <c:pt idx="5">
                  <c:v>Jun
2021</c:v>
                </c:pt>
                <c:pt idx="6">
                  <c:v>Jul
2021</c:v>
                </c:pt>
                <c:pt idx="7">
                  <c:v>Aug
2021</c:v>
                </c:pt>
                <c:pt idx="8">
                  <c:v>Sep
2021</c:v>
                </c:pt>
                <c:pt idx="9">
                  <c:v>Oct
2021</c:v>
                </c:pt>
                <c:pt idx="10">
                  <c:v>Nov
2021</c:v>
                </c:pt>
                <c:pt idx="11">
                  <c:v>Dec
2021</c:v>
                </c:pt>
                <c:pt idx="12">
                  <c:v>Jan
2022</c:v>
                </c:pt>
                <c:pt idx="13">
                  <c:v>Feb
2022</c:v>
                </c:pt>
                <c:pt idx="14">
                  <c:v>Mar
2022</c:v>
                </c:pt>
                <c:pt idx="15">
                  <c:v>Apr
2022</c:v>
                </c:pt>
                <c:pt idx="16">
                  <c:v>May
2022</c:v>
                </c:pt>
                <c:pt idx="17">
                  <c:v>Jun
2022</c:v>
                </c:pt>
                <c:pt idx="18">
                  <c:v>Jul
2022</c:v>
                </c:pt>
                <c:pt idx="19">
                  <c:v>Aug
2022</c:v>
                </c:pt>
                <c:pt idx="20">
                  <c:v>Sep
2022</c:v>
                </c:pt>
              </c:strCache>
            </c:strRef>
          </c:cat>
          <c:val>
            <c:numRef>
              <c:f>'LF participation rates'!$C$5:$W$5</c:f>
              <c:numCache>
                <c:formatCode>#0.0</c:formatCode>
                <c:ptCount val="21"/>
                <c:pt idx="0">
                  <c:v>61.4</c:v>
                </c:pt>
                <c:pt idx="1">
                  <c:v>61.5</c:v>
                </c:pt>
                <c:pt idx="2">
                  <c:v>61.5</c:v>
                </c:pt>
                <c:pt idx="3">
                  <c:v>61.7</c:v>
                </c:pt>
                <c:pt idx="4">
                  <c:v>61.6</c:v>
                </c:pt>
                <c:pt idx="5">
                  <c:v>61.6</c:v>
                </c:pt>
                <c:pt idx="6">
                  <c:v>61.7</c:v>
                </c:pt>
                <c:pt idx="7">
                  <c:v>61.7</c:v>
                </c:pt>
                <c:pt idx="8">
                  <c:v>61.7</c:v>
                </c:pt>
                <c:pt idx="9">
                  <c:v>61.7</c:v>
                </c:pt>
                <c:pt idx="10">
                  <c:v>61.9</c:v>
                </c:pt>
                <c:pt idx="11">
                  <c:v>61.9</c:v>
                </c:pt>
                <c:pt idx="12">
                  <c:v>62.2</c:v>
                </c:pt>
                <c:pt idx="13">
                  <c:v>62.3</c:v>
                </c:pt>
                <c:pt idx="14">
                  <c:v>62.4</c:v>
                </c:pt>
                <c:pt idx="15">
                  <c:v>62.2</c:v>
                </c:pt>
                <c:pt idx="16">
                  <c:v>62.3</c:v>
                </c:pt>
                <c:pt idx="17">
                  <c:v>62.2</c:v>
                </c:pt>
                <c:pt idx="18">
                  <c:v>62.1</c:v>
                </c:pt>
                <c:pt idx="19">
                  <c:v>62.4</c:v>
                </c:pt>
                <c:pt idx="20">
                  <c:v>62.3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F8-4C8C-95B9-9264898A975E}"/>
            </c:ext>
          </c:extLst>
        </c:ser>
        <c:ser>
          <c:idx val="1"/>
          <c:order val="1"/>
          <c:tx>
            <c:strRef>
              <c:f>'LF participation rates'!$B$6</c:f>
              <c:strCache>
                <c:ptCount val="1"/>
                <c:pt idx="0">
                  <c:v>Connecticut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'LF participation rates'!$C$4:$W$4</c:f>
              <c:strCache>
                <c:ptCount val="21"/>
                <c:pt idx="0">
                  <c:v>Jan
2021</c:v>
                </c:pt>
                <c:pt idx="1">
                  <c:v>Feb
2021</c:v>
                </c:pt>
                <c:pt idx="2">
                  <c:v>Mar
2021</c:v>
                </c:pt>
                <c:pt idx="3">
                  <c:v>Apr
2021</c:v>
                </c:pt>
                <c:pt idx="4">
                  <c:v>May
2021</c:v>
                </c:pt>
                <c:pt idx="5">
                  <c:v>Jun
2021</c:v>
                </c:pt>
                <c:pt idx="6">
                  <c:v>Jul
2021</c:v>
                </c:pt>
                <c:pt idx="7">
                  <c:v>Aug
2021</c:v>
                </c:pt>
                <c:pt idx="8">
                  <c:v>Sep
2021</c:v>
                </c:pt>
                <c:pt idx="9">
                  <c:v>Oct
2021</c:v>
                </c:pt>
                <c:pt idx="10">
                  <c:v>Nov
2021</c:v>
                </c:pt>
                <c:pt idx="11">
                  <c:v>Dec
2021</c:v>
                </c:pt>
                <c:pt idx="12">
                  <c:v>Jan
2022</c:v>
                </c:pt>
                <c:pt idx="13">
                  <c:v>Feb
2022</c:v>
                </c:pt>
                <c:pt idx="14">
                  <c:v>Mar
2022</c:v>
                </c:pt>
                <c:pt idx="15">
                  <c:v>Apr
2022</c:v>
                </c:pt>
                <c:pt idx="16">
                  <c:v>May
2022</c:v>
                </c:pt>
                <c:pt idx="17">
                  <c:v>Jun
2022</c:v>
                </c:pt>
                <c:pt idx="18">
                  <c:v>Jul
2022</c:v>
                </c:pt>
                <c:pt idx="19">
                  <c:v>Aug
2022</c:v>
                </c:pt>
                <c:pt idx="20">
                  <c:v>Sep
2022</c:v>
                </c:pt>
              </c:strCache>
            </c:strRef>
          </c:cat>
          <c:val>
            <c:numRef>
              <c:f>'LF participation rates'!$C$6:$W$6</c:f>
              <c:numCache>
                <c:formatCode>#0.0</c:formatCode>
                <c:ptCount val="21"/>
                <c:pt idx="0">
                  <c:v>63.3</c:v>
                </c:pt>
                <c:pt idx="1">
                  <c:v>63.2</c:v>
                </c:pt>
                <c:pt idx="2">
                  <c:v>63.3</c:v>
                </c:pt>
                <c:pt idx="3">
                  <c:v>63.5</c:v>
                </c:pt>
                <c:pt idx="4">
                  <c:v>63.4</c:v>
                </c:pt>
                <c:pt idx="5">
                  <c:v>63.7</c:v>
                </c:pt>
                <c:pt idx="6">
                  <c:v>63.6</c:v>
                </c:pt>
                <c:pt idx="7">
                  <c:v>63.6</c:v>
                </c:pt>
                <c:pt idx="8">
                  <c:v>63.5</c:v>
                </c:pt>
                <c:pt idx="9">
                  <c:v>63.5</c:v>
                </c:pt>
                <c:pt idx="10">
                  <c:v>63.3</c:v>
                </c:pt>
                <c:pt idx="11">
                  <c:v>63.2</c:v>
                </c:pt>
                <c:pt idx="12">
                  <c:v>63.6</c:v>
                </c:pt>
                <c:pt idx="13">
                  <c:v>63.6</c:v>
                </c:pt>
                <c:pt idx="14">
                  <c:v>64</c:v>
                </c:pt>
                <c:pt idx="15">
                  <c:v>64.2</c:v>
                </c:pt>
                <c:pt idx="16">
                  <c:v>64.400000000000006</c:v>
                </c:pt>
                <c:pt idx="17">
                  <c:v>64.599999999999994</c:v>
                </c:pt>
                <c:pt idx="18">
                  <c:v>64.5</c:v>
                </c:pt>
                <c:pt idx="19">
                  <c:v>64.7</c:v>
                </c:pt>
                <c:pt idx="20">
                  <c:v>64.599999999999994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F8-4C8C-95B9-9264898A975E}"/>
            </c:ext>
          </c:extLst>
        </c:ser>
        <c:ser>
          <c:idx val="2"/>
          <c:order val="2"/>
          <c:tx>
            <c:strRef>
              <c:f>'LF participation rates'!$B$7</c:f>
              <c:strCache>
                <c:ptCount val="1"/>
                <c:pt idx="0">
                  <c:v>Massachusetts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'LF participation rates'!$C$4:$W$4</c:f>
              <c:strCache>
                <c:ptCount val="21"/>
                <c:pt idx="0">
                  <c:v>Jan
2021</c:v>
                </c:pt>
                <c:pt idx="1">
                  <c:v>Feb
2021</c:v>
                </c:pt>
                <c:pt idx="2">
                  <c:v>Mar
2021</c:v>
                </c:pt>
                <c:pt idx="3">
                  <c:v>Apr
2021</c:v>
                </c:pt>
                <c:pt idx="4">
                  <c:v>May
2021</c:v>
                </c:pt>
                <c:pt idx="5">
                  <c:v>Jun
2021</c:v>
                </c:pt>
                <c:pt idx="6">
                  <c:v>Jul
2021</c:v>
                </c:pt>
                <c:pt idx="7">
                  <c:v>Aug
2021</c:v>
                </c:pt>
                <c:pt idx="8">
                  <c:v>Sep
2021</c:v>
                </c:pt>
                <c:pt idx="9">
                  <c:v>Oct
2021</c:v>
                </c:pt>
                <c:pt idx="10">
                  <c:v>Nov
2021</c:v>
                </c:pt>
                <c:pt idx="11">
                  <c:v>Dec
2021</c:v>
                </c:pt>
                <c:pt idx="12">
                  <c:v>Jan
2022</c:v>
                </c:pt>
                <c:pt idx="13">
                  <c:v>Feb
2022</c:v>
                </c:pt>
                <c:pt idx="14">
                  <c:v>Mar
2022</c:v>
                </c:pt>
                <c:pt idx="15">
                  <c:v>Apr
2022</c:v>
                </c:pt>
                <c:pt idx="16">
                  <c:v>May
2022</c:v>
                </c:pt>
                <c:pt idx="17">
                  <c:v>Jun
2022</c:v>
                </c:pt>
                <c:pt idx="18">
                  <c:v>Jul
2022</c:v>
                </c:pt>
                <c:pt idx="19">
                  <c:v>Aug
2022</c:v>
                </c:pt>
                <c:pt idx="20">
                  <c:v>Sep
2022</c:v>
                </c:pt>
              </c:strCache>
            </c:strRef>
          </c:cat>
          <c:val>
            <c:numRef>
              <c:f>'LF participation rates'!$C$7:$W$7</c:f>
              <c:numCache>
                <c:formatCode>#0.0</c:formatCode>
                <c:ptCount val="21"/>
                <c:pt idx="0">
                  <c:v>65.2</c:v>
                </c:pt>
                <c:pt idx="1">
                  <c:v>65.099999999999994</c:v>
                </c:pt>
                <c:pt idx="2">
                  <c:v>65.2</c:v>
                </c:pt>
                <c:pt idx="3">
                  <c:v>65.400000000000006</c:v>
                </c:pt>
                <c:pt idx="4">
                  <c:v>65.400000000000006</c:v>
                </c:pt>
                <c:pt idx="5">
                  <c:v>65.7</c:v>
                </c:pt>
                <c:pt idx="6">
                  <c:v>65.599999999999994</c:v>
                </c:pt>
                <c:pt idx="7">
                  <c:v>65.7</c:v>
                </c:pt>
                <c:pt idx="8">
                  <c:v>65.599999999999994</c:v>
                </c:pt>
                <c:pt idx="9">
                  <c:v>65.7</c:v>
                </c:pt>
                <c:pt idx="10">
                  <c:v>65.599999999999994</c:v>
                </c:pt>
                <c:pt idx="11">
                  <c:v>65.5</c:v>
                </c:pt>
                <c:pt idx="12">
                  <c:v>65.8</c:v>
                </c:pt>
                <c:pt idx="13">
                  <c:v>65.900000000000006</c:v>
                </c:pt>
                <c:pt idx="14">
                  <c:v>66</c:v>
                </c:pt>
                <c:pt idx="15">
                  <c:v>66</c:v>
                </c:pt>
                <c:pt idx="16">
                  <c:v>66</c:v>
                </c:pt>
                <c:pt idx="17">
                  <c:v>66</c:v>
                </c:pt>
                <c:pt idx="18">
                  <c:v>65.8</c:v>
                </c:pt>
                <c:pt idx="19">
                  <c:v>65.8</c:v>
                </c:pt>
                <c:pt idx="20">
                  <c:v>65.599999999999994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F8-4C8C-95B9-9264898A975E}"/>
            </c:ext>
          </c:extLst>
        </c:ser>
        <c:ser>
          <c:idx val="3"/>
          <c:order val="3"/>
          <c:tx>
            <c:strRef>
              <c:f>'LF participation rates'!$B$8</c:f>
              <c:strCache>
                <c:ptCount val="1"/>
                <c:pt idx="0">
                  <c:v>New Jersey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'LF participation rates'!$C$4:$W$4</c:f>
              <c:strCache>
                <c:ptCount val="21"/>
                <c:pt idx="0">
                  <c:v>Jan
2021</c:v>
                </c:pt>
                <c:pt idx="1">
                  <c:v>Feb
2021</c:v>
                </c:pt>
                <c:pt idx="2">
                  <c:v>Mar
2021</c:v>
                </c:pt>
                <c:pt idx="3">
                  <c:v>Apr
2021</c:v>
                </c:pt>
                <c:pt idx="4">
                  <c:v>May
2021</c:v>
                </c:pt>
                <c:pt idx="5">
                  <c:v>Jun
2021</c:v>
                </c:pt>
                <c:pt idx="6">
                  <c:v>Jul
2021</c:v>
                </c:pt>
                <c:pt idx="7">
                  <c:v>Aug
2021</c:v>
                </c:pt>
                <c:pt idx="8">
                  <c:v>Sep
2021</c:v>
                </c:pt>
                <c:pt idx="9">
                  <c:v>Oct
2021</c:v>
                </c:pt>
                <c:pt idx="10">
                  <c:v>Nov
2021</c:v>
                </c:pt>
                <c:pt idx="11">
                  <c:v>Dec
2021</c:v>
                </c:pt>
                <c:pt idx="12">
                  <c:v>Jan
2022</c:v>
                </c:pt>
                <c:pt idx="13">
                  <c:v>Feb
2022</c:v>
                </c:pt>
                <c:pt idx="14">
                  <c:v>Mar
2022</c:v>
                </c:pt>
                <c:pt idx="15">
                  <c:v>Apr
2022</c:v>
                </c:pt>
                <c:pt idx="16">
                  <c:v>May
2022</c:v>
                </c:pt>
                <c:pt idx="17">
                  <c:v>Jun
2022</c:v>
                </c:pt>
                <c:pt idx="18">
                  <c:v>Jul
2022</c:v>
                </c:pt>
                <c:pt idx="19">
                  <c:v>Aug
2022</c:v>
                </c:pt>
                <c:pt idx="20">
                  <c:v>Sep
2022</c:v>
                </c:pt>
              </c:strCache>
            </c:strRef>
          </c:cat>
          <c:val>
            <c:numRef>
              <c:f>'LF participation rates'!$C$8:$W$8</c:f>
              <c:numCache>
                <c:formatCode>#0.0</c:formatCode>
                <c:ptCount val="21"/>
                <c:pt idx="0">
                  <c:v>62.9</c:v>
                </c:pt>
                <c:pt idx="1">
                  <c:v>63</c:v>
                </c:pt>
                <c:pt idx="2">
                  <c:v>63.1</c:v>
                </c:pt>
                <c:pt idx="3">
                  <c:v>63.3</c:v>
                </c:pt>
                <c:pt idx="4">
                  <c:v>63.3</c:v>
                </c:pt>
                <c:pt idx="5">
                  <c:v>63.7</c:v>
                </c:pt>
                <c:pt idx="6">
                  <c:v>63.4</c:v>
                </c:pt>
                <c:pt idx="7">
                  <c:v>63.4</c:v>
                </c:pt>
                <c:pt idx="8">
                  <c:v>63</c:v>
                </c:pt>
                <c:pt idx="9">
                  <c:v>62.8</c:v>
                </c:pt>
                <c:pt idx="10">
                  <c:v>62.6</c:v>
                </c:pt>
                <c:pt idx="11">
                  <c:v>62.6</c:v>
                </c:pt>
                <c:pt idx="12">
                  <c:v>62.7</c:v>
                </c:pt>
                <c:pt idx="13">
                  <c:v>62.5</c:v>
                </c:pt>
                <c:pt idx="14">
                  <c:v>62.4</c:v>
                </c:pt>
                <c:pt idx="15">
                  <c:v>62.6</c:v>
                </c:pt>
                <c:pt idx="16">
                  <c:v>62.8</c:v>
                </c:pt>
                <c:pt idx="17">
                  <c:v>62.9</c:v>
                </c:pt>
                <c:pt idx="18">
                  <c:v>63</c:v>
                </c:pt>
                <c:pt idx="19">
                  <c:v>63.3</c:v>
                </c:pt>
                <c:pt idx="20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CF8-4C8C-95B9-9264898A975E}"/>
            </c:ext>
          </c:extLst>
        </c:ser>
        <c:ser>
          <c:idx val="4"/>
          <c:order val="4"/>
          <c:tx>
            <c:strRef>
              <c:f>'LF participation rates'!$B$9</c:f>
              <c:strCache>
                <c:ptCount val="1"/>
                <c:pt idx="0">
                  <c:v>New York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'LF participation rates'!$C$4:$W$4</c:f>
              <c:strCache>
                <c:ptCount val="21"/>
                <c:pt idx="0">
                  <c:v>Jan
2021</c:v>
                </c:pt>
                <c:pt idx="1">
                  <c:v>Feb
2021</c:v>
                </c:pt>
                <c:pt idx="2">
                  <c:v>Mar
2021</c:v>
                </c:pt>
                <c:pt idx="3">
                  <c:v>Apr
2021</c:v>
                </c:pt>
                <c:pt idx="4">
                  <c:v>May
2021</c:v>
                </c:pt>
                <c:pt idx="5">
                  <c:v>Jun
2021</c:v>
                </c:pt>
                <c:pt idx="6">
                  <c:v>Jul
2021</c:v>
                </c:pt>
                <c:pt idx="7">
                  <c:v>Aug
2021</c:v>
                </c:pt>
                <c:pt idx="8">
                  <c:v>Sep
2021</c:v>
                </c:pt>
                <c:pt idx="9">
                  <c:v>Oct
2021</c:v>
                </c:pt>
                <c:pt idx="10">
                  <c:v>Nov
2021</c:v>
                </c:pt>
                <c:pt idx="11">
                  <c:v>Dec
2021</c:v>
                </c:pt>
                <c:pt idx="12">
                  <c:v>Jan
2022</c:v>
                </c:pt>
                <c:pt idx="13">
                  <c:v>Feb
2022</c:v>
                </c:pt>
                <c:pt idx="14">
                  <c:v>Mar
2022</c:v>
                </c:pt>
                <c:pt idx="15">
                  <c:v>Apr
2022</c:v>
                </c:pt>
                <c:pt idx="16">
                  <c:v>May
2022</c:v>
                </c:pt>
                <c:pt idx="17">
                  <c:v>Jun
2022</c:v>
                </c:pt>
                <c:pt idx="18">
                  <c:v>Jul
2022</c:v>
                </c:pt>
                <c:pt idx="19">
                  <c:v>Aug
2022</c:v>
                </c:pt>
                <c:pt idx="20">
                  <c:v>Sep
2022</c:v>
                </c:pt>
              </c:strCache>
            </c:strRef>
          </c:cat>
          <c:val>
            <c:numRef>
              <c:f>'LF participation rates'!$C$9:$W$9</c:f>
              <c:numCache>
                <c:formatCode>#0.0</c:formatCode>
                <c:ptCount val="21"/>
                <c:pt idx="0">
                  <c:v>58.2</c:v>
                </c:pt>
                <c:pt idx="1">
                  <c:v>58.2</c:v>
                </c:pt>
                <c:pt idx="2">
                  <c:v>59.5</c:v>
                </c:pt>
                <c:pt idx="3">
                  <c:v>59.6</c:v>
                </c:pt>
                <c:pt idx="4">
                  <c:v>59.5</c:v>
                </c:pt>
                <c:pt idx="5">
                  <c:v>59.6</c:v>
                </c:pt>
                <c:pt idx="6">
                  <c:v>59.4</c:v>
                </c:pt>
                <c:pt idx="7">
                  <c:v>59.3</c:v>
                </c:pt>
                <c:pt idx="8">
                  <c:v>59</c:v>
                </c:pt>
                <c:pt idx="9">
                  <c:v>58.9</c:v>
                </c:pt>
                <c:pt idx="10">
                  <c:v>58.8</c:v>
                </c:pt>
                <c:pt idx="11">
                  <c:v>58.9</c:v>
                </c:pt>
                <c:pt idx="12">
                  <c:v>59.1</c:v>
                </c:pt>
                <c:pt idx="13">
                  <c:v>59.1</c:v>
                </c:pt>
                <c:pt idx="14">
                  <c:v>59.1</c:v>
                </c:pt>
                <c:pt idx="15">
                  <c:v>59.4</c:v>
                </c:pt>
                <c:pt idx="16">
                  <c:v>59.8</c:v>
                </c:pt>
                <c:pt idx="17">
                  <c:v>60.1</c:v>
                </c:pt>
                <c:pt idx="18">
                  <c:v>60.3</c:v>
                </c:pt>
                <c:pt idx="19">
                  <c:v>60.5</c:v>
                </c:pt>
                <c:pt idx="20">
                  <c:v>60.3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CF8-4C8C-95B9-9264898A975E}"/>
            </c:ext>
          </c:extLst>
        </c:ser>
        <c:ser>
          <c:idx val="5"/>
          <c:order val="5"/>
          <c:tx>
            <c:strRef>
              <c:f>'LF participation rates'!$B$10</c:f>
              <c:strCache>
                <c:ptCount val="1"/>
                <c:pt idx="0">
                  <c:v>Rhode Island</c:v>
                </c:pt>
              </c:strCache>
            </c:strRef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'LF participation rates'!$C$4:$W$4</c:f>
              <c:strCache>
                <c:ptCount val="21"/>
                <c:pt idx="0">
                  <c:v>Jan
2021</c:v>
                </c:pt>
                <c:pt idx="1">
                  <c:v>Feb
2021</c:v>
                </c:pt>
                <c:pt idx="2">
                  <c:v>Mar
2021</c:v>
                </c:pt>
                <c:pt idx="3">
                  <c:v>Apr
2021</c:v>
                </c:pt>
                <c:pt idx="4">
                  <c:v>May
2021</c:v>
                </c:pt>
                <c:pt idx="5">
                  <c:v>Jun
2021</c:v>
                </c:pt>
                <c:pt idx="6">
                  <c:v>Jul
2021</c:v>
                </c:pt>
                <c:pt idx="7">
                  <c:v>Aug
2021</c:v>
                </c:pt>
                <c:pt idx="8">
                  <c:v>Sep
2021</c:v>
                </c:pt>
                <c:pt idx="9">
                  <c:v>Oct
2021</c:v>
                </c:pt>
                <c:pt idx="10">
                  <c:v>Nov
2021</c:v>
                </c:pt>
                <c:pt idx="11">
                  <c:v>Dec
2021</c:v>
                </c:pt>
                <c:pt idx="12">
                  <c:v>Jan
2022</c:v>
                </c:pt>
                <c:pt idx="13">
                  <c:v>Feb
2022</c:v>
                </c:pt>
                <c:pt idx="14">
                  <c:v>Mar
2022</c:v>
                </c:pt>
                <c:pt idx="15">
                  <c:v>Apr
2022</c:v>
                </c:pt>
                <c:pt idx="16">
                  <c:v>May
2022</c:v>
                </c:pt>
                <c:pt idx="17">
                  <c:v>Jun
2022</c:v>
                </c:pt>
                <c:pt idx="18">
                  <c:v>Jul
2022</c:v>
                </c:pt>
                <c:pt idx="19">
                  <c:v>Aug
2022</c:v>
                </c:pt>
                <c:pt idx="20">
                  <c:v>Sep
2022</c:v>
                </c:pt>
              </c:strCache>
            </c:strRef>
          </c:cat>
          <c:val>
            <c:numRef>
              <c:f>'LF participation rates'!$C$10:$W$10</c:f>
              <c:numCache>
                <c:formatCode>#0.0</c:formatCode>
                <c:ptCount val="21"/>
                <c:pt idx="0">
                  <c:v>63.1</c:v>
                </c:pt>
                <c:pt idx="1">
                  <c:v>63.2</c:v>
                </c:pt>
                <c:pt idx="2">
                  <c:v>63.4</c:v>
                </c:pt>
                <c:pt idx="3">
                  <c:v>63.7</c:v>
                </c:pt>
                <c:pt idx="4">
                  <c:v>63.8</c:v>
                </c:pt>
                <c:pt idx="5">
                  <c:v>64</c:v>
                </c:pt>
                <c:pt idx="6">
                  <c:v>64</c:v>
                </c:pt>
                <c:pt idx="7">
                  <c:v>63.9</c:v>
                </c:pt>
                <c:pt idx="8">
                  <c:v>63.7</c:v>
                </c:pt>
                <c:pt idx="9">
                  <c:v>63.6</c:v>
                </c:pt>
                <c:pt idx="10">
                  <c:v>63.4</c:v>
                </c:pt>
                <c:pt idx="11">
                  <c:v>63.3</c:v>
                </c:pt>
                <c:pt idx="12">
                  <c:v>63.2</c:v>
                </c:pt>
                <c:pt idx="13">
                  <c:v>63.2</c:v>
                </c:pt>
                <c:pt idx="14">
                  <c:v>63.2</c:v>
                </c:pt>
                <c:pt idx="15">
                  <c:v>63.2</c:v>
                </c:pt>
                <c:pt idx="16">
                  <c:v>63.3</c:v>
                </c:pt>
                <c:pt idx="17">
                  <c:v>63.4</c:v>
                </c:pt>
                <c:pt idx="18">
                  <c:v>63.6</c:v>
                </c:pt>
                <c:pt idx="19">
                  <c:v>63.7</c:v>
                </c:pt>
                <c:pt idx="20">
                  <c:v>63.9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CF8-4C8C-95B9-9264898A9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9371823"/>
        <c:axId val="1079372239"/>
      </c:lineChart>
      <c:catAx>
        <c:axId val="107937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372239"/>
        <c:crosses val="autoZero"/>
        <c:auto val="1"/>
        <c:lblAlgn val="ctr"/>
        <c:lblOffset val="100"/>
        <c:noMultiLvlLbl val="0"/>
      </c:catAx>
      <c:valAx>
        <c:axId val="1079372239"/>
        <c:scaling>
          <c:orientation val="minMax"/>
          <c:min val="5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&quot;%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37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'Job openings rates incl NE'!$B$5</c:f>
              <c:strCache>
                <c:ptCount val="1"/>
                <c:pt idx="0">
                  <c:v>United States</c:v>
                </c:pt>
              </c:strCache>
            </c:strRef>
          </c:tx>
          <c:spPr>
            <a:ln w="28575" cap="rnd">
              <a:solidFill>
                <a:schemeClr val="bg2">
                  <a:lumMod val="2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'Job openings rates incl NE'!$C$4:$AT$4</c:f>
              <c:strCache>
                <c:ptCount val="44"/>
                <c:pt idx="0">
                  <c:v>Jan
2019</c:v>
                </c:pt>
                <c:pt idx="1">
                  <c:v>Feb
2019</c:v>
                </c:pt>
                <c:pt idx="2">
                  <c:v>Mar
2019</c:v>
                </c:pt>
                <c:pt idx="3">
                  <c:v>Apr
2019</c:v>
                </c:pt>
                <c:pt idx="4">
                  <c:v>May
2019</c:v>
                </c:pt>
                <c:pt idx="5">
                  <c:v>Jun
2019</c:v>
                </c:pt>
                <c:pt idx="6">
                  <c:v>Jul
2019</c:v>
                </c:pt>
                <c:pt idx="7">
                  <c:v>Aug
2019</c:v>
                </c:pt>
                <c:pt idx="8">
                  <c:v>Sep
2019</c:v>
                </c:pt>
                <c:pt idx="9">
                  <c:v>Oct
2019</c:v>
                </c:pt>
                <c:pt idx="10">
                  <c:v>Nov
2019</c:v>
                </c:pt>
                <c:pt idx="11">
                  <c:v>Dec
2019</c:v>
                </c:pt>
                <c:pt idx="12">
                  <c:v>Jan
2020</c:v>
                </c:pt>
                <c:pt idx="13">
                  <c:v>Feb
2020</c:v>
                </c:pt>
                <c:pt idx="14">
                  <c:v>Mar
2020</c:v>
                </c:pt>
                <c:pt idx="15">
                  <c:v>Apr
2020</c:v>
                </c:pt>
                <c:pt idx="16">
                  <c:v>May
2020</c:v>
                </c:pt>
                <c:pt idx="17">
                  <c:v>Jun
2020</c:v>
                </c:pt>
                <c:pt idx="18">
                  <c:v>Jul
2020</c:v>
                </c:pt>
                <c:pt idx="19">
                  <c:v>Aug
2020</c:v>
                </c:pt>
                <c:pt idx="20">
                  <c:v>Sep
2020</c:v>
                </c:pt>
                <c:pt idx="21">
                  <c:v>Oct
2020</c:v>
                </c:pt>
                <c:pt idx="22">
                  <c:v>Nov
2020</c:v>
                </c:pt>
                <c:pt idx="23">
                  <c:v>Dec
2020</c:v>
                </c:pt>
                <c:pt idx="24">
                  <c:v>Jan
2021</c:v>
                </c:pt>
                <c:pt idx="25">
                  <c:v>Feb
2021</c:v>
                </c:pt>
                <c:pt idx="26">
                  <c:v>Mar
2021</c:v>
                </c:pt>
                <c:pt idx="27">
                  <c:v>Apr
2021</c:v>
                </c:pt>
                <c:pt idx="28">
                  <c:v>May
2021</c:v>
                </c:pt>
                <c:pt idx="29">
                  <c:v>Jun
2021</c:v>
                </c:pt>
                <c:pt idx="30">
                  <c:v>Jul
2021</c:v>
                </c:pt>
                <c:pt idx="31">
                  <c:v>Aug
2021</c:v>
                </c:pt>
                <c:pt idx="32">
                  <c:v>Sep
2021</c:v>
                </c:pt>
                <c:pt idx="33">
                  <c:v>Oct
2021</c:v>
                </c:pt>
                <c:pt idx="34">
                  <c:v>Nov
2021</c:v>
                </c:pt>
                <c:pt idx="35">
                  <c:v>Dec
2021</c:v>
                </c:pt>
                <c:pt idx="36">
                  <c:v>Jan
2022</c:v>
                </c:pt>
                <c:pt idx="37">
                  <c:v>Feb
2022</c:v>
                </c:pt>
                <c:pt idx="38">
                  <c:v>Mar
2022</c:v>
                </c:pt>
                <c:pt idx="39">
                  <c:v>Apr
2022</c:v>
                </c:pt>
                <c:pt idx="40">
                  <c:v>May
2022</c:v>
                </c:pt>
                <c:pt idx="41">
                  <c:v>Jun
2022</c:v>
                </c:pt>
                <c:pt idx="42">
                  <c:v>Jul
2022</c:v>
                </c:pt>
                <c:pt idx="43">
                  <c:v>Aug
2022</c:v>
                </c:pt>
              </c:strCache>
            </c:strRef>
          </c:cat>
          <c:val>
            <c:numRef>
              <c:f>'Job openings rates incl NE'!$C$5:$AT$5</c:f>
              <c:numCache>
                <c:formatCode>#0.0</c:formatCode>
                <c:ptCount val="44"/>
                <c:pt idx="0">
                  <c:v>4.7</c:v>
                </c:pt>
                <c:pt idx="1">
                  <c:v>4.5</c:v>
                </c:pt>
                <c:pt idx="2">
                  <c:v>4.5999999999999996</c:v>
                </c:pt>
                <c:pt idx="3">
                  <c:v>4.5999999999999996</c:v>
                </c:pt>
                <c:pt idx="4">
                  <c:v>4.5999999999999996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4.7</c:v>
                </c:pt>
                <c:pt idx="10">
                  <c:v>4.4000000000000004</c:v>
                </c:pt>
                <c:pt idx="11">
                  <c:v>4.3</c:v>
                </c:pt>
                <c:pt idx="12">
                  <c:v>4.5</c:v>
                </c:pt>
                <c:pt idx="13">
                  <c:v>4.4000000000000004</c:v>
                </c:pt>
                <c:pt idx="14">
                  <c:v>3.8</c:v>
                </c:pt>
                <c:pt idx="15">
                  <c:v>3.5</c:v>
                </c:pt>
                <c:pt idx="16">
                  <c:v>3.9</c:v>
                </c:pt>
                <c:pt idx="17">
                  <c:v>4.2</c:v>
                </c:pt>
                <c:pt idx="18">
                  <c:v>4.5</c:v>
                </c:pt>
                <c:pt idx="19">
                  <c:v>4.3</c:v>
                </c:pt>
                <c:pt idx="20">
                  <c:v>4.4000000000000004</c:v>
                </c:pt>
                <c:pt idx="21">
                  <c:v>4.5999999999999996</c:v>
                </c:pt>
                <c:pt idx="22">
                  <c:v>4.5999999999999996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5.2</c:v>
                </c:pt>
                <c:pt idx="26">
                  <c:v>5.5</c:v>
                </c:pt>
                <c:pt idx="27">
                  <c:v>6</c:v>
                </c:pt>
                <c:pt idx="28">
                  <c:v>6.2</c:v>
                </c:pt>
                <c:pt idx="29">
                  <c:v>6.3</c:v>
                </c:pt>
                <c:pt idx="30">
                  <c:v>6.9</c:v>
                </c:pt>
                <c:pt idx="31">
                  <c:v>6.7</c:v>
                </c:pt>
                <c:pt idx="32">
                  <c:v>6.8</c:v>
                </c:pt>
                <c:pt idx="33">
                  <c:v>7</c:v>
                </c:pt>
                <c:pt idx="34">
                  <c:v>6.8</c:v>
                </c:pt>
                <c:pt idx="35">
                  <c:v>7.1</c:v>
                </c:pt>
                <c:pt idx="36">
                  <c:v>7</c:v>
                </c:pt>
                <c:pt idx="37">
                  <c:v>7</c:v>
                </c:pt>
                <c:pt idx="38">
                  <c:v>7.3</c:v>
                </c:pt>
                <c:pt idx="39">
                  <c:v>7.2</c:v>
                </c:pt>
                <c:pt idx="40">
                  <c:v>6.9</c:v>
                </c:pt>
                <c:pt idx="41">
                  <c:v>6.8</c:v>
                </c:pt>
                <c:pt idx="42">
                  <c:v>6.8</c:v>
                </c:pt>
                <c:pt idx="43">
                  <c:v>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4F-48C8-BD52-8D68D98EFBD3}"/>
            </c:ext>
          </c:extLst>
        </c:ser>
        <c:ser>
          <c:idx val="1"/>
          <c:order val="1"/>
          <c:tx>
            <c:strRef>
              <c:f>'Job openings rates incl NE'!$B$6</c:f>
              <c:strCache>
                <c:ptCount val="1"/>
                <c:pt idx="0">
                  <c:v>Connecticut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'Job openings rates incl NE'!$C$4:$AT$4</c:f>
              <c:strCache>
                <c:ptCount val="44"/>
                <c:pt idx="0">
                  <c:v>Jan
2019</c:v>
                </c:pt>
                <c:pt idx="1">
                  <c:v>Feb
2019</c:v>
                </c:pt>
                <c:pt idx="2">
                  <c:v>Mar
2019</c:v>
                </c:pt>
                <c:pt idx="3">
                  <c:v>Apr
2019</c:v>
                </c:pt>
                <c:pt idx="4">
                  <c:v>May
2019</c:v>
                </c:pt>
                <c:pt idx="5">
                  <c:v>Jun
2019</c:v>
                </c:pt>
                <c:pt idx="6">
                  <c:v>Jul
2019</c:v>
                </c:pt>
                <c:pt idx="7">
                  <c:v>Aug
2019</c:v>
                </c:pt>
                <c:pt idx="8">
                  <c:v>Sep
2019</c:v>
                </c:pt>
                <c:pt idx="9">
                  <c:v>Oct
2019</c:v>
                </c:pt>
                <c:pt idx="10">
                  <c:v>Nov
2019</c:v>
                </c:pt>
                <c:pt idx="11">
                  <c:v>Dec
2019</c:v>
                </c:pt>
                <c:pt idx="12">
                  <c:v>Jan
2020</c:v>
                </c:pt>
                <c:pt idx="13">
                  <c:v>Feb
2020</c:v>
                </c:pt>
                <c:pt idx="14">
                  <c:v>Mar
2020</c:v>
                </c:pt>
                <c:pt idx="15">
                  <c:v>Apr
2020</c:v>
                </c:pt>
                <c:pt idx="16">
                  <c:v>May
2020</c:v>
                </c:pt>
                <c:pt idx="17">
                  <c:v>Jun
2020</c:v>
                </c:pt>
                <c:pt idx="18">
                  <c:v>Jul
2020</c:v>
                </c:pt>
                <c:pt idx="19">
                  <c:v>Aug
2020</c:v>
                </c:pt>
                <c:pt idx="20">
                  <c:v>Sep
2020</c:v>
                </c:pt>
                <c:pt idx="21">
                  <c:v>Oct
2020</c:v>
                </c:pt>
                <c:pt idx="22">
                  <c:v>Nov
2020</c:v>
                </c:pt>
                <c:pt idx="23">
                  <c:v>Dec
2020</c:v>
                </c:pt>
                <c:pt idx="24">
                  <c:v>Jan
2021</c:v>
                </c:pt>
                <c:pt idx="25">
                  <c:v>Feb
2021</c:v>
                </c:pt>
                <c:pt idx="26">
                  <c:v>Mar
2021</c:v>
                </c:pt>
                <c:pt idx="27">
                  <c:v>Apr
2021</c:v>
                </c:pt>
                <c:pt idx="28">
                  <c:v>May
2021</c:v>
                </c:pt>
                <c:pt idx="29">
                  <c:v>Jun
2021</c:v>
                </c:pt>
                <c:pt idx="30">
                  <c:v>Jul
2021</c:v>
                </c:pt>
                <c:pt idx="31">
                  <c:v>Aug
2021</c:v>
                </c:pt>
                <c:pt idx="32">
                  <c:v>Sep
2021</c:v>
                </c:pt>
                <c:pt idx="33">
                  <c:v>Oct
2021</c:v>
                </c:pt>
                <c:pt idx="34">
                  <c:v>Nov
2021</c:v>
                </c:pt>
                <c:pt idx="35">
                  <c:v>Dec
2021</c:v>
                </c:pt>
                <c:pt idx="36">
                  <c:v>Jan
2022</c:v>
                </c:pt>
                <c:pt idx="37">
                  <c:v>Feb
2022</c:v>
                </c:pt>
                <c:pt idx="38">
                  <c:v>Mar
2022</c:v>
                </c:pt>
                <c:pt idx="39">
                  <c:v>Apr
2022</c:v>
                </c:pt>
                <c:pt idx="40">
                  <c:v>May
2022</c:v>
                </c:pt>
                <c:pt idx="41">
                  <c:v>Jun
2022</c:v>
                </c:pt>
                <c:pt idx="42">
                  <c:v>Jul
2022</c:v>
                </c:pt>
                <c:pt idx="43">
                  <c:v>Aug
2022</c:v>
                </c:pt>
              </c:strCache>
            </c:strRef>
          </c:cat>
          <c:val>
            <c:numRef>
              <c:f>'Job openings rates incl NE'!$C$6:$AT$6</c:f>
              <c:numCache>
                <c:formatCode>#0.0</c:formatCode>
                <c:ptCount val="44"/>
                <c:pt idx="0">
                  <c:v>3.5</c:v>
                </c:pt>
                <c:pt idx="1">
                  <c:v>3.6</c:v>
                </c:pt>
                <c:pt idx="2">
                  <c:v>3.7</c:v>
                </c:pt>
                <c:pt idx="3">
                  <c:v>3.6</c:v>
                </c:pt>
                <c:pt idx="4">
                  <c:v>4</c:v>
                </c:pt>
                <c:pt idx="5">
                  <c:v>3.6</c:v>
                </c:pt>
                <c:pt idx="6">
                  <c:v>3.5</c:v>
                </c:pt>
                <c:pt idx="7">
                  <c:v>3.6</c:v>
                </c:pt>
                <c:pt idx="8">
                  <c:v>3.6</c:v>
                </c:pt>
                <c:pt idx="9">
                  <c:v>4.3</c:v>
                </c:pt>
                <c:pt idx="10">
                  <c:v>3.7</c:v>
                </c:pt>
                <c:pt idx="11">
                  <c:v>3.8</c:v>
                </c:pt>
                <c:pt idx="12">
                  <c:v>3.8</c:v>
                </c:pt>
                <c:pt idx="13">
                  <c:v>4</c:v>
                </c:pt>
                <c:pt idx="14">
                  <c:v>3.8</c:v>
                </c:pt>
                <c:pt idx="15">
                  <c:v>3.3</c:v>
                </c:pt>
                <c:pt idx="16">
                  <c:v>3.5</c:v>
                </c:pt>
                <c:pt idx="17">
                  <c:v>3.7</c:v>
                </c:pt>
                <c:pt idx="18">
                  <c:v>3.6</c:v>
                </c:pt>
                <c:pt idx="19">
                  <c:v>3.5</c:v>
                </c:pt>
                <c:pt idx="20">
                  <c:v>3.5</c:v>
                </c:pt>
                <c:pt idx="21">
                  <c:v>3.8</c:v>
                </c:pt>
                <c:pt idx="22">
                  <c:v>3.6</c:v>
                </c:pt>
                <c:pt idx="23">
                  <c:v>3.8</c:v>
                </c:pt>
                <c:pt idx="24">
                  <c:v>3.9</c:v>
                </c:pt>
                <c:pt idx="25">
                  <c:v>4.3</c:v>
                </c:pt>
                <c:pt idx="26">
                  <c:v>5.6</c:v>
                </c:pt>
                <c:pt idx="27">
                  <c:v>5.5</c:v>
                </c:pt>
                <c:pt idx="28">
                  <c:v>5.9</c:v>
                </c:pt>
                <c:pt idx="29">
                  <c:v>5.4</c:v>
                </c:pt>
                <c:pt idx="30">
                  <c:v>6.2</c:v>
                </c:pt>
                <c:pt idx="31">
                  <c:v>6.1</c:v>
                </c:pt>
                <c:pt idx="32">
                  <c:v>5.4</c:v>
                </c:pt>
                <c:pt idx="33">
                  <c:v>5.6</c:v>
                </c:pt>
                <c:pt idx="34">
                  <c:v>6.2</c:v>
                </c:pt>
                <c:pt idx="35">
                  <c:v>6</c:v>
                </c:pt>
                <c:pt idx="36">
                  <c:v>6.2</c:v>
                </c:pt>
                <c:pt idx="37">
                  <c:v>6.4</c:v>
                </c:pt>
                <c:pt idx="38">
                  <c:v>6.5</c:v>
                </c:pt>
                <c:pt idx="39">
                  <c:v>6.3</c:v>
                </c:pt>
                <c:pt idx="40">
                  <c:v>6.7</c:v>
                </c:pt>
                <c:pt idx="41">
                  <c:v>6.4</c:v>
                </c:pt>
                <c:pt idx="42">
                  <c:v>6.5</c:v>
                </c:pt>
                <c:pt idx="43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4F-48C8-BD52-8D68D98EFBD3}"/>
            </c:ext>
          </c:extLst>
        </c:ser>
        <c:ser>
          <c:idx val="2"/>
          <c:order val="2"/>
          <c:tx>
            <c:strRef>
              <c:f>'Job openings rates incl NE'!$B$7</c:f>
              <c:strCache>
                <c:ptCount val="1"/>
                <c:pt idx="0">
                  <c:v>Northeast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'Job openings rates incl NE'!$C$4:$AT$4</c:f>
              <c:strCache>
                <c:ptCount val="44"/>
                <c:pt idx="0">
                  <c:v>Jan
2019</c:v>
                </c:pt>
                <c:pt idx="1">
                  <c:v>Feb
2019</c:v>
                </c:pt>
                <c:pt idx="2">
                  <c:v>Mar
2019</c:v>
                </c:pt>
                <c:pt idx="3">
                  <c:v>Apr
2019</c:v>
                </c:pt>
                <c:pt idx="4">
                  <c:v>May
2019</c:v>
                </c:pt>
                <c:pt idx="5">
                  <c:v>Jun
2019</c:v>
                </c:pt>
                <c:pt idx="6">
                  <c:v>Jul
2019</c:v>
                </c:pt>
                <c:pt idx="7">
                  <c:v>Aug
2019</c:v>
                </c:pt>
                <c:pt idx="8">
                  <c:v>Sep
2019</c:v>
                </c:pt>
                <c:pt idx="9">
                  <c:v>Oct
2019</c:v>
                </c:pt>
                <c:pt idx="10">
                  <c:v>Nov
2019</c:v>
                </c:pt>
                <c:pt idx="11">
                  <c:v>Dec
2019</c:v>
                </c:pt>
                <c:pt idx="12">
                  <c:v>Jan
2020</c:v>
                </c:pt>
                <c:pt idx="13">
                  <c:v>Feb
2020</c:v>
                </c:pt>
                <c:pt idx="14">
                  <c:v>Mar
2020</c:v>
                </c:pt>
                <c:pt idx="15">
                  <c:v>Apr
2020</c:v>
                </c:pt>
                <c:pt idx="16">
                  <c:v>May
2020</c:v>
                </c:pt>
                <c:pt idx="17">
                  <c:v>Jun
2020</c:v>
                </c:pt>
                <c:pt idx="18">
                  <c:v>Jul
2020</c:v>
                </c:pt>
                <c:pt idx="19">
                  <c:v>Aug
2020</c:v>
                </c:pt>
                <c:pt idx="20">
                  <c:v>Sep
2020</c:v>
                </c:pt>
                <c:pt idx="21">
                  <c:v>Oct
2020</c:v>
                </c:pt>
                <c:pt idx="22">
                  <c:v>Nov
2020</c:v>
                </c:pt>
                <c:pt idx="23">
                  <c:v>Dec
2020</c:v>
                </c:pt>
                <c:pt idx="24">
                  <c:v>Jan
2021</c:v>
                </c:pt>
                <c:pt idx="25">
                  <c:v>Feb
2021</c:v>
                </c:pt>
                <c:pt idx="26">
                  <c:v>Mar
2021</c:v>
                </c:pt>
                <c:pt idx="27">
                  <c:v>Apr
2021</c:v>
                </c:pt>
                <c:pt idx="28">
                  <c:v>May
2021</c:v>
                </c:pt>
                <c:pt idx="29">
                  <c:v>Jun
2021</c:v>
                </c:pt>
                <c:pt idx="30">
                  <c:v>Jul
2021</c:v>
                </c:pt>
                <c:pt idx="31">
                  <c:v>Aug
2021</c:v>
                </c:pt>
                <c:pt idx="32">
                  <c:v>Sep
2021</c:v>
                </c:pt>
                <c:pt idx="33">
                  <c:v>Oct
2021</c:v>
                </c:pt>
                <c:pt idx="34">
                  <c:v>Nov
2021</c:v>
                </c:pt>
                <c:pt idx="35">
                  <c:v>Dec
2021</c:v>
                </c:pt>
                <c:pt idx="36">
                  <c:v>Jan
2022</c:v>
                </c:pt>
                <c:pt idx="37">
                  <c:v>Feb
2022</c:v>
                </c:pt>
                <c:pt idx="38">
                  <c:v>Mar
2022</c:v>
                </c:pt>
                <c:pt idx="39">
                  <c:v>Apr
2022</c:v>
                </c:pt>
                <c:pt idx="40">
                  <c:v>May
2022</c:v>
                </c:pt>
                <c:pt idx="41">
                  <c:v>Jun
2022</c:v>
                </c:pt>
                <c:pt idx="42">
                  <c:v>Jul
2022</c:v>
                </c:pt>
                <c:pt idx="43">
                  <c:v>Aug
2022</c:v>
                </c:pt>
              </c:strCache>
            </c:strRef>
          </c:cat>
          <c:val>
            <c:numRef>
              <c:f>'Job openings rates incl NE'!$C$7:$AT$7</c:f>
              <c:numCache>
                <c:formatCode>#0.0</c:formatCode>
                <c:ptCount val="44"/>
                <c:pt idx="0">
                  <c:v>4.3</c:v>
                </c:pt>
                <c:pt idx="1">
                  <c:v>4.0999999999999996</c:v>
                </c:pt>
                <c:pt idx="2">
                  <c:v>4.0999999999999996</c:v>
                </c:pt>
                <c:pt idx="3">
                  <c:v>3.9</c:v>
                </c:pt>
                <c:pt idx="4">
                  <c:v>4.3</c:v>
                </c:pt>
                <c:pt idx="5">
                  <c:v>4.2</c:v>
                </c:pt>
                <c:pt idx="6">
                  <c:v>3.8</c:v>
                </c:pt>
                <c:pt idx="7">
                  <c:v>4.3</c:v>
                </c:pt>
                <c:pt idx="8">
                  <c:v>4.0999999999999996</c:v>
                </c:pt>
                <c:pt idx="9">
                  <c:v>4.3</c:v>
                </c:pt>
                <c:pt idx="10">
                  <c:v>4</c:v>
                </c:pt>
                <c:pt idx="11">
                  <c:v>4</c:v>
                </c:pt>
                <c:pt idx="12">
                  <c:v>4.3</c:v>
                </c:pt>
                <c:pt idx="13">
                  <c:v>4.2</c:v>
                </c:pt>
                <c:pt idx="14">
                  <c:v>3.7</c:v>
                </c:pt>
                <c:pt idx="15">
                  <c:v>3.6</c:v>
                </c:pt>
                <c:pt idx="16">
                  <c:v>3.7</c:v>
                </c:pt>
                <c:pt idx="17">
                  <c:v>4.0999999999999996</c:v>
                </c:pt>
                <c:pt idx="18">
                  <c:v>4.3</c:v>
                </c:pt>
                <c:pt idx="19">
                  <c:v>3.9</c:v>
                </c:pt>
                <c:pt idx="20">
                  <c:v>4</c:v>
                </c:pt>
                <c:pt idx="21">
                  <c:v>4.3</c:v>
                </c:pt>
                <c:pt idx="22">
                  <c:v>4.2</c:v>
                </c:pt>
                <c:pt idx="23">
                  <c:v>4.2</c:v>
                </c:pt>
                <c:pt idx="24">
                  <c:v>4.2</c:v>
                </c:pt>
                <c:pt idx="25">
                  <c:v>4.8</c:v>
                </c:pt>
                <c:pt idx="26">
                  <c:v>5.6</c:v>
                </c:pt>
                <c:pt idx="27">
                  <c:v>6</c:v>
                </c:pt>
                <c:pt idx="28">
                  <c:v>6.2</c:v>
                </c:pt>
                <c:pt idx="29">
                  <c:v>6.1</c:v>
                </c:pt>
                <c:pt idx="30">
                  <c:v>6.8</c:v>
                </c:pt>
                <c:pt idx="31">
                  <c:v>6.5</c:v>
                </c:pt>
                <c:pt idx="32">
                  <c:v>6.4</c:v>
                </c:pt>
                <c:pt idx="33">
                  <c:v>6.3</c:v>
                </c:pt>
                <c:pt idx="34">
                  <c:v>6.6</c:v>
                </c:pt>
                <c:pt idx="35">
                  <c:v>6.8</c:v>
                </c:pt>
                <c:pt idx="36">
                  <c:v>6.8</c:v>
                </c:pt>
                <c:pt idx="37">
                  <c:v>6.7</c:v>
                </c:pt>
                <c:pt idx="38">
                  <c:v>6.9</c:v>
                </c:pt>
                <c:pt idx="39">
                  <c:v>6.6</c:v>
                </c:pt>
                <c:pt idx="40">
                  <c:v>6.7</c:v>
                </c:pt>
                <c:pt idx="41">
                  <c:v>6.5</c:v>
                </c:pt>
                <c:pt idx="42">
                  <c:v>6.1</c:v>
                </c:pt>
                <c:pt idx="43">
                  <c:v>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94F-48C8-BD52-8D68D98EFB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9371823"/>
        <c:axId val="1079372239"/>
      </c:lineChart>
      <c:catAx>
        <c:axId val="107937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372239"/>
        <c:crosses val="autoZero"/>
        <c:auto val="1"/>
        <c:lblAlgn val="ctr"/>
        <c:lblOffset val="100"/>
        <c:noMultiLvlLbl val="0"/>
      </c:catAx>
      <c:valAx>
        <c:axId val="1079372239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&quot;%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37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'FRED HP Bness formation'!$A$23:$A$230</c:f>
              <c:numCache>
                <c:formatCode>yyyy\-mm\-dd</c:formatCode>
                <c:ptCount val="208"/>
                <c:pt idx="0">
                  <c:v>38504</c:v>
                </c:pt>
                <c:pt idx="1">
                  <c:v>38534</c:v>
                </c:pt>
                <c:pt idx="2">
                  <c:v>38565</c:v>
                </c:pt>
                <c:pt idx="3">
                  <c:v>38596</c:v>
                </c:pt>
                <c:pt idx="4">
                  <c:v>38626</c:v>
                </c:pt>
                <c:pt idx="5">
                  <c:v>38657</c:v>
                </c:pt>
                <c:pt idx="6">
                  <c:v>38687</c:v>
                </c:pt>
                <c:pt idx="7">
                  <c:v>38718</c:v>
                </c:pt>
                <c:pt idx="8">
                  <c:v>38749</c:v>
                </c:pt>
                <c:pt idx="9">
                  <c:v>38777</c:v>
                </c:pt>
                <c:pt idx="10">
                  <c:v>38808</c:v>
                </c:pt>
                <c:pt idx="11">
                  <c:v>38838</c:v>
                </c:pt>
                <c:pt idx="12">
                  <c:v>38869</c:v>
                </c:pt>
                <c:pt idx="13">
                  <c:v>38899</c:v>
                </c:pt>
                <c:pt idx="14">
                  <c:v>38930</c:v>
                </c:pt>
                <c:pt idx="15">
                  <c:v>38961</c:v>
                </c:pt>
                <c:pt idx="16">
                  <c:v>38991</c:v>
                </c:pt>
                <c:pt idx="17">
                  <c:v>39022</c:v>
                </c:pt>
                <c:pt idx="18">
                  <c:v>39052</c:v>
                </c:pt>
                <c:pt idx="19">
                  <c:v>39083</c:v>
                </c:pt>
                <c:pt idx="20">
                  <c:v>39114</c:v>
                </c:pt>
                <c:pt idx="21">
                  <c:v>39142</c:v>
                </c:pt>
                <c:pt idx="22">
                  <c:v>39173</c:v>
                </c:pt>
                <c:pt idx="23">
                  <c:v>39203</c:v>
                </c:pt>
                <c:pt idx="24">
                  <c:v>39234</c:v>
                </c:pt>
                <c:pt idx="25">
                  <c:v>39264</c:v>
                </c:pt>
                <c:pt idx="26">
                  <c:v>39295</c:v>
                </c:pt>
                <c:pt idx="27">
                  <c:v>39326</c:v>
                </c:pt>
                <c:pt idx="28">
                  <c:v>39356</c:v>
                </c:pt>
                <c:pt idx="29">
                  <c:v>39387</c:v>
                </c:pt>
                <c:pt idx="30">
                  <c:v>39417</c:v>
                </c:pt>
                <c:pt idx="31">
                  <c:v>39448</c:v>
                </c:pt>
                <c:pt idx="32">
                  <c:v>39479</c:v>
                </c:pt>
                <c:pt idx="33">
                  <c:v>39508</c:v>
                </c:pt>
                <c:pt idx="34">
                  <c:v>39539</c:v>
                </c:pt>
                <c:pt idx="35">
                  <c:v>39569</c:v>
                </c:pt>
                <c:pt idx="36">
                  <c:v>39600</c:v>
                </c:pt>
                <c:pt idx="37">
                  <c:v>39630</c:v>
                </c:pt>
                <c:pt idx="38">
                  <c:v>39661</c:v>
                </c:pt>
                <c:pt idx="39">
                  <c:v>39692</c:v>
                </c:pt>
                <c:pt idx="40">
                  <c:v>39722</c:v>
                </c:pt>
                <c:pt idx="41">
                  <c:v>39753</c:v>
                </c:pt>
                <c:pt idx="42">
                  <c:v>39783</c:v>
                </c:pt>
                <c:pt idx="43">
                  <c:v>39814</c:v>
                </c:pt>
                <c:pt idx="44">
                  <c:v>39845</c:v>
                </c:pt>
                <c:pt idx="45">
                  <c:v>39873</c:v>
                </c:pt>
                <c:pt idx="46">
                  <c:v>39904</c:v>
                </c:pt>
                <c:pt idx="47">
                  <c:v>39934</c:v>
                </c:pt>
                <c:pt idx="48">
                  <c:v>39965</c:v>
                </c:pt>
                <c:pt idx="49">
                  <c:v>39995</c:v>
                </c:pt>
                <c:pt idx="50">
                  <c:v>40026</c:v>
                </c:pt>
                <c:pt idx="51">
                  <c:v>40057</c:v>
                </c:pt>
                <c:pt idx="52">
                  <c:v>40087</c:v>
                </c:pt>
                <c:pt idx="53">
                  <c:v>40118</c:v>
                </c:pt>
                <c:pt idx="54">
                  <c:v>40148</c:v>
                </c:pt>
                <c:pt idx="55">
                  <c:v>40179</c:v>
                </c:pt>
                <c:pt idx="56">
                  <c:v>40210</c:v>
                </c:pt>
                <c:pt idx="57">
                  <c:v>40238</c:v>
                </c:pt>
                <c:pt idx="58">
                  <c:v>40269</c:v>
                </c:pt>
                <c:pt idx="59">
                  <c:v>40299</c:v>
                </c:pt>
                <c:pt idx="60">
                  <c:v>40330</c:v>
                </c:pt>
                <c:pt idx="61">
                  <c:v>40360</c:v>
                </c:pt>
                <c:pt idx="62">
                  <c:v>40391</c:v>
                </c:pt>
                <c:pt idx="63">
                  <c:v>40422</c:v>
                </c:pt>
                <c:pt idx="64">
                  <c:v>40452</c:v>
                </c:pt>
                <c:pt idx="65">
                  <c:v>40483</c:v>
                </c:pt>
                <c:pt idx="66">
                  <c:v>40513</c:v>
                </c:pt>
                <c:pt idx="67">
                  <c:v>40544</c:v>
                </c:pt>
                <c:pt idx="68">
                  <c:v>40575</c:v>
                </c:pt>
                <c:pt idx="69">
                  <c:v>40603</c:v>
                </c:pt>
                <c:pt idx="70">
                  <c:v>40634</c:v>
                </c:pt>
                <c:pt idx="71">
                  <c:v>40664</c:v>
                </c:pt>
                <c:pt idx="72">
                  <c:v>40695</c:v>
                </c:pt>
                <c:pt idx="73">
                  <c:v>40725</c:v>
                </c:pt>
                <c:pt idx="74">
                  <c:v>40756</c:v>
                </c:pt>
                <c:pt idx="75">
                  <c:v>40787</c:v>
                </c:pt>
                <c:pt idx="76">
                  <c:v>40817</c:v>
                </c:pt>
                <c:pt idx="77">
                  <c:v>40848</c:v>
                </c:pt>
                <c:pt idx="78">
                  <c:v>40878</c:v>
                </c:pt>
                <c:pt idx="79">
                  <c:v>40909</c:v>
                </c:pt>
                <c:pt idx="80">
                  <c:v>40940</c:v>
                </c:pt>
                <c:pt idx="81">
                  <c:v>40969</c:v>
                </c:pt>
                <c:pt idx="82">
                  <c:v>41000</c:v>
                </c:pt>
                <c:pt idx="83">
                  <c:v>41030</c:v>
                </c:pt>
                <c:pt idx="84">
                  <c:v>41061</c:v>
                </c:pt>
                <c:pt idx="85">
                  <c:v>41091</c:v>
                </c:pt>
                <c:pt idx="86">
                  <c:v>41122</c:v>
                </c:pt>
                <c:pt idx="87">
                  <c:v>41153</c:v>
                </c:pt>
                <c:pt idx="88">
                  <c:v>41183</c:v>
                </c:pt>
                <c:pt idx="89">
                  <c:v>41214</c:v>
                </c:pt>
                <c:pt idx="90">
                  <c:v>41244</c:v>
                </c:pt>
                <c:pt idx="91">
                  <c:v>41275</c:v>
                </c:pt>
                <c:pt idx="92">
                  <c:v>41306</c:v>
                </c:pt>
                <c:pt idx="93">
                  <c:v>41334</c:v>
                </c:pt>
                <c:pt idx="94">
                  <c:v>41365</c:v>
                </c:pt>
                <c:pt idx="95">
                  <c:v>41395</c:v>
                </c:pt>
                <c:pt idx="96">
                  <c:v>41426</c:v>
                </c:pt>
                <c:pt idx="97">
                  <c:v>41456</c:v>
                </c:pt>
                <c:pt idx="98">
                  <c:v>41487</c:v>
                </c:pt>
                <c:pt idx="99">
                  <c:v>41518</c:v>
                </c:pt>
                <c:pt idx="100">
                  <c:v>41548</c:v>
                </c:pt>
                <c:pt idx="101">
                  <c:v>41579</c:v>
                </c:pt>
                <c:pt idx="102">
                  <c:v>41609</c:v>
                </c:pt>
                <c:pt idx="103">
                  <c:v>41640</c:v>
                </c:pt>
                <c:pt idx="104">
                  <c:v>41671</c:v>
                </c:pt>
                <c:pt idx="105">
                  <c:v>41699</c:v>
                </c:pt>
                <c:pt idx="106">
                  <c:v>41730</c:v>
                </c:pt>
                <c:pt idx="107">
                  <c:v>41760</c:v>
                </c:pt>
                <c:pt idx="108">
                  <c:v>41791</c:v>
                </c:pt>
                <c:pt idx="109">
                  <c:v>41821</c:v>
                </c:pt>
                <c:pt idx="110">
                  <c:v>41852</c:v>
                </c:pt>
                <c:pt idx="111">
                  <c:v>41883</c:v>
                </c:pt>
                <c:pt idx="112">
                  <c:v>41913</c:v>
                </c:pt>
                <c:pt idx="113">
                  <c:v>41944</c:v>
                </c:pt>
                <c:pt idx="114">
                  <c:v>41974</c:v>
                </c:pt>
                <c:pt idx="115">
                  <c:v>42005</c:v>
                </c:pt>
                <c:pt idx="116">
                  <c:v>42036</c:v>
                </c:pt>
                <c:pt idx="117">
                  <c:v>42064</c:v>
                </c:pt>
                <c:pt idx="118">
                  <c:v>42095</c:v>
                </c:pt>
                <c:pt idx="119">
                  <c:v>42125</c:v>
                </c:pt>
                <c:pt idx="120">
                  <c:v>42156</c:v>
                </c:pt>
                <c:pt idx="121">
                  <c:v>42186</c:v>
                </c:pt>
                <c:pt idx="122">
                  <c:v>42217</c:v>
                </c:pt>
                <c:pt idx="123">
                  <c:v>42248</c:v>
                </c:pt>
                <c:pt idx="124">
                  <c:v>42278</c:v>
                </c:pt>
                <c:pt idx="125">
                  <c:v>42309</c:v>
                </c:pt>
                <c:pt idx="126">
                  <c:v>42339</c:v>
                </c:pt>
                <c:pt idx="127">
                  <c:v>42370</c:v>
                </c:pt>
                <c:pt idx="128">
                  <c:v>42401</c:v>
                </c:pt>
                <c:pt idx="129">
                  <c:v>42430</c:v>
                </c:pt>
                <c:pt idx="130">
                  <c:v>42461</c:v>
                </c:pt>
                <c:pt idx="131">
                  <c:v>42491</c:v>
                </c:pt>
                <c:pt idx="132">
                  <c:v>42522</c:v>
                </c:pt>
                <c:pt idx="133">
                  <c:v>42552</c:v>
                </c:pt>
                <c:pt idx="134">
                  <c:v>42583</c:v>
                </c:pt>
                <c:pt idx="135">
                  <c:v>42614</c:v>
                </c:pt>
                <c:pt idx="136">
                  <c:v>42644</c:v>
                </c:pt>
                <c:pt idx="137">
                  <c:v>42675</c:v>
                </c:pt>
                <c:pt idx="138">
                  <c:v>42705</c:v>
                </c:pt>
                <c:pt idx="139">
                  <c:v>42736</c:v>
                </c:pt>
                <c:pt idx="140">
                  <c:v>42767</c:v>
                </c:pt>
                <c:pt idx="141">
                  <c:v>42795</c:v>
                </c:pt>
                <c:pt idx="142">
                  <c:v>42826</c:v>
                </c:pt>
                <c:pt idx="143">
                  <c:v>42856</c:v>
                </c:pt>
                <c:pt idx="144">
                  <c:v>42887</c:v>
                </c:pt>
                <c:pt idx="145">
                  <c:v>42917</c:v>
                </c:pt>
                <c:pt idx="146">
                  <c:v>42948</c:v>
                </c:pt>
                <c:pt idx="147">
                  <c:v>42979</c:v>
                </c:pt>
                <c:pt idx="148">
                  <c:v>43009</c:v>
                </c:pt>
                <c:pt idx="149">
                  <c:v>43040</c:v>
                </c:pt>
                <c:pt idx="150">
                  <c:v>43070</c:v>
                </c:pt>
                <c:pt idx="151">
                  <c:v>43101</c:v>
                </c:pt>
                <c:pt idx="152">
                  <c:v>43132</c:v>
                </c:pt>
                <c:pt idx="153">
                  <c:v>43160</c:v>
                </c:pt>
                <c:pt idx="154">
                  <c:v>43191</c:v>
                </c:pt>
                <c:pt idx="155">
                  <c:v>43221</c:v>
                </c:pt>
                <c:pt idx="156">
                  <c:v>43252</c:v>
                </c:pt>
                <c:pt idx="157">
                  <c:v>43282</c:v>
                </c:pt>
                <c:pt idx="158">
                  <c:v>43313</c:v>
                </c:pt>
                <c:pt idx="159">
                  <c:v>43344</c:v>
                </c:pt>
                <c:pt idx="160">
                  <c:v>43374</c:v>
                </c:pt>
                <c:pt idx="161">
                  <c:v>43405</c:v>
                </c:pt>
                <c:pt idx="162">
                  <c:v>43435</c:v>
                </c:pt>
                <c:pt idx="163">
                  <c:v>43466</c:v>
                </c:pt>
                <c:pt idx="164">
                  <c:v>43497</c:v>
                </c:pt>
                <c:pt idx="165">
                  <c:v>43525</c:v>
                </c:pt>
                <c:pt idx="166">
                  <c:v>43556</c:v>
                </c:pt>
                <c:pt idx="167">
                  <c:v>43586</c:v>
                </c:pt>
                <c:pt idx="168">
                  <c:v>43617</c:v>
                </c:pt>
                <c:pt idx="169">
                  <c:v>43647</c:v>
                </c:pt>
                <c:pt idx="170">
                  <c:v>43678</c:v>
                </c:pt>
                <c:pt idx="171">
                  <c:v>43709</c:v>
                </c:pt>
                <c:pt idx="172">
                  <c:v>43739</c:v>
                </c:pt>
                <c:pt idx="173">
                  <c:v>43770</c:v>
                </c:pt>
                <c:pt idx="174">
                  <c:v>43800</c:v>
                </c:pt>
                <c:pt idx="175">
                  <c:v>43831</c:v>
                </c:pt>
                <c:pt idx="176">
                  <c:v>43862</c:v>
                </c:pt>
                <c:pt idx="177">
                  <c:v>43891</c:v>
                </c:pt>
                <c:pt idx="178">
                  <c:v>43922</c:v>
                </c:pt>
                <c:pt idx="179">
                  <c:v>43952</c:v>
                </c:pt>
                <c:pt idx="180">
                  <c:v>43983</c:v>
                </c:pt>
                <c:pt idx="181">
                  <c:v>44013</c:v>
                </c:pt>
                <c:pt idx="182">
                  <c:v>44044</c:v>
                </c:pt>
                <c:pt idx="183">
                  <c:v>44075</c:v>
                </c:pt>
                <c:pt idx="184">
                  <c:v>44105</c:v>
                </c:pt>
                <c:pt idx="185">
                  <c:v>44136</c:v>
                </c:pt>
                <c:pt idx="186">
                  <c:v>44166</c:v>
                </c:pt>
                <c:pt idx="187">
                  <c:v>44197</c:v>
                </c:pt>
                <c:pt idx="188">
                  <c:v>44228</c:v>
                </c:pt>
                <c:pt idx="189">
                  <c:v>44256</c:v>
                </c:pt>
                <c:pt idx="190">
                  <c:v>44287</c:v>
                </c:pt>
                <c:pt idx="191">
                  <c:v>44317</c:v>
                </c:pt>
                <c:pt idx="192">
                  <c:v>44348</c:v>
                </c:pt>
                <c:pt idx="193">
                  <c:v>44378</c:v>
                </c:pt>
                <c:pt idx="194">
                  <c:v>44409</c:v>
                </c:pt>
                <c:pt idx="195">
                  <c:v>44440</c:v>
                </c:pt>
                <c:pt idx="196">
                  <c:v>44470</c:v>
                </c:pt>
                <c:pt idx="197">
                  <c:v>44501</c:v>
                </c:pt>
                <c:pt idx="198">
                  <c:v>44531</c:v>
                </c:pt>
                <c:pt idx="199">
                  <c:v>44562</c:v>
                </c:pt>
                <c:pt idx="200">
                  <c:v>44593</c:v>
                </c:pt>
                <c:pt idx="201">
                  <c:v>44621</c:v>
                </c:pt>
                <c:pt idx="202">
                  <c:v>44652</c:v>
                </c:pt>
                <c:pt idx="203">
                  <c:v>44682</c:v>
                </c:pt>
                <c:pt idx="204">
                  <c:v>44713</c:v>
                </c:pt>
                <c:pt idx="205">
                  <c:v>44743</c:v>
                </c:pt>
                <c:pt idx="206">
                  <c:v>44774</c:v>
                </c:pt>
                <c:pt idx="207">
                  <c:v>44805</c:v>
                </c:pt>
              </c:numCache>
            </c:numRef>
          </c:cat>
          <c:val>
            <c:numRef>
              <c:f>'FRED HP Bness formation'!$C$23:$C$230</c:f>
              <c:numCache>
                <c:formatCode>#,##0</c:formatCode>
                <c:ptCount val="208"/>
                <c:pt idx="0">
                  <c:v>1030.4166666666667</c:v>
                </c:pt>
                <c:pt idx="1">
                  <c:v>1033.1666666666667</c:v>
                </c:pt>
                <c:pt idx="2">
                  <c:v>1026.9166666666667</c:v>
                </c:pt>
                <c:pt idx="3">
                  <c:v>1040.5833333333333</c:v>
                </c:pt>
                <c:pt idx="4">
                  <c:v>1030.8333333333333</c:v>
                </c:pt>
                <c:pt idx="5">
                  <c:v>1055.9166666666667</c:v>
                </c:pt>
                <c:pt idx="6">
                  <c:v>1053</c:v>
                </c:pt>
                <c:pt idx="7">
                  <c:v>1049.9166666666667</c:v>
                </c:pt>
                <c:pt idx="8">
                  <c:v>1059.4166666666667</c:v>
                </c:pt>
                <c:pt idx="9">
                  <c:v>1069.6666666666667</c:v>
                </c:pt>
                <c:pt idx="10">
                  <c:v>1080.3333333333333</c:v>
                </c:pt>
                <c:pt idx="11">
                  <c:v>1111.8333333333333</c:v>
                </c:pt>
                <c:pt idx="12">
                  <c:v>1097.1666666666667</c:v>
                </c:pt>
                <c:pt idx="13">
                  <c:v>1099.8333333333333</c:v>
                </c:pt>
                <c:pt idx="14">
                  <c:v>1126.0833333333333</c:v>
                </c:pt>
                <c:pt idx="15">
                  <c:v>1119</c:v>
                </c:pt>
                <c:pt idx="16">
                  <c:v>1109.75</c:v>
                </c:pt>
                <c:pt idx="17">
                  <c:v>1098.3333333333333</c:v>
                </c:pt>
                <c:pt idx="18">
                  <c:v>1107.5</c:v>
                </c:pt>
                <c:pt idx="19">
                  <c:v>1108.25</c:v>
                </c:pt>
                <c:pt idx="20">
                  <c:v>1101.25</c:v>
                </c:pt>
                <c:pt idx="21">
                  <c:v>1097.8333333333333</c:v>
                </c:pt>
                <c:pt idx="22">
                  <c:v>1089.4166666666667</c:v>
                </c:pt>
                <c:pt idx="23">
                  <c:v>1066.6666666666667</c:v>
                </c:pt>
                <c:pt idx="24">
                  <c:v>1089</c:v>
                </c:pt>
                <c:pt idx="25">
                  <c:v>1090.4166666666667</c:v>
                </c:pt>
                <c:pt idx="26">
                  <c:v>1085.8333333333333</c:v>
                </c:pt>
                <c:pt idx="27">
                  <c:v>1083.8333333333333</c:v>
                </c:pt>
                <c:pt idx="28">
                  <c:v>1084.6666666666667</c:v>
                </c:pt>
                <c:pt idx="29">
                  <c:v>1078.75</c:v>
                </c:pt>
                <c:pt idx="30">
                  <c:v>1061.75</c:v>
                </c:pt>
                <c:pt idx="31">
                  <c:v>1049.5</c:v>
                </c:pt>
                <c:pt idx="32">
                  <c:v>1051.0833333333333</c:v>
                </c:pt>
                <c:pt idx="33">
                  <c:v>1018.8333333333334</c:v>
                </c:pt>
                <c:pt idx="34">
                  <c:v>1001.25</c:v>
                </c:pt>
                <c:pt idx="35">
                  <c:v>1000.4166666666666</c:v>
                </c:pt>
                <c:pt idx="36">
                  <c:v>957.16666666666663</c:v>
                </c:pt>
                <c:pt idx="37">
                  <c:v>961.75</c:v>
                </c:pt>
                <c:pt idx="38">
                  <c:v>931.5</c:v>
                </c:pt>
                <c:pt idx="39">
                  <c:v>915.83333333333337</c:v>
                </c:pt>
                <c:pt idx="40">
                  <c:v>917.75</c:v>
                </c:pt>
                <c:pt idx="41">
                  <c:v>896.41666666666663</c:v>
                </c:pt>
                <c:pt idx="42">
                  <c:v>891.25</c:v>
                </c:pt>
                <c:pt idx="43">
                  <c:v>889.16666666666663</c:v>
                </c:pt>
                <c:pt idx="44">
                  <c:v>861.75</c:v>
                </c:pt>
                <c:pt idx="45">
                  <c:v>846.41666666666663</c:v>
                </c:pt>
                <c:pt idx="46">
                  <c:v>853.33333333333337</c:v>
                </c:pt>
                <c:pt idx="47">
                  <c:v>824.41666666666663</c:v>
                </c:pt>
                <c:pt idx="48">
                  <c:v>826.91666666666663</c:v>
                </c:pt>
                <c:pt idx="49">
                  <c:v>816.91666666666663</c:v>
                </c:pt>
                <c:pt idx="50">
                  <c:v>806.5</c:v>
                </c:pt>
                <c:pt idx="51">
                  <c:v>817.25</c:v>
                </c:pt>
                <c:pt idx="52">
                  <c:v>800.75</c:v>
                </c:pt>
                <c:pt idx="53">
                  <c:v>798</c:v>
                </c:pt>
                <c:pt idx="54">
                  <c:v>796</c:v>
                </c:pt>
                <c:pt idx="55">
                  <c:v>798.25</c:v>
                </c:pt>
                <c:pt idx="56">
                  <c:v>795.66666666666663</c:v>
                </c:pt>
                <c:pt idx="57">
                  <c:v>800.75</c:v>
                </c:pt>
                <c:pt idx="58">
                  <c:v>805.66666666666663</c:v>
                </c:pt>
                <c:pt idx="59">
                  <c:v>806.58333333333337</c:v>
                </c:pt>
                <c:pt idx="60">
                  <c:v>804.91666666666663</c:v>
                </c:pt>
                <c:pt idx="61">
                  <c:v>808.16666666666663</c:v>
                </c:pt>
                <c:pt idx="62">
                  <c:v>803.58333333333337</c:v>
                </c:pt>
                <c:pt idx="63">
                  <c:v>810.25</c:v>
                </c:pt>
                <c:pt idx="64">
                  <c:v>813.16666666666663</c:v>
                </c:pt>
                <c:pt idx="65">
                  <c:v>817</c:v>
                </c:pt>
                <c:pt idx="66">
                  <c:v>820.91666666666663</c:v>
                </c:pt>
                <c:pt idx="67">
                  <c:v>817.58333333333337</c:v>
                </c:pt>
                <c:pt idx="68">
                  <c:v>820.41666666666663</c:v>
                </c:pt>
                <c:pt idx="69">
                  <c:v>820.16666666666663</c:v>
                </c:pt>
                <c:pt idx="70">
                  <c:v>821.5</c:v>
                </c:pt>
                <c:pt idx="71">
                  <c:v>816.16666666666663</c:v>
                </c:pt>
                <c:pt idx="72">
                  <c:v>818.41666666666663</c:v>
                </c:pt>
                <c:pt idx="73">
                  <c:v>818</c:v>
                </c:pt>
                <c:pt idx="74">
                  <c:v>823.91666666666663</c:v>
                </c:pt>
                <c:pt idx="75">
                  <c:v>817.58333333333337</c:v>
                </c:pt>
                <c:pt idx="76">
                  <c:v>814.83333333333337</c:v>
                </c:pt>
                <c:pt idx="77">
                  <c:v>809.08333333333337</c:v>
                </c:pt>
                <c:pt idx="78">
                  <c:v>814.66666666666663</c:v>
                </c:pt>
                <c:pt idx="79">
                  <c:v>811.75</c:v>
                </c:pt>
                <c:pt idx="80">
                  <c:v>812.91666666666663</c:v>
                </c:pt>
                <c:pt idx="81">
                  <c:v>838.83333333333337</c:v>
                </c:pt>
                <c:pt idx="82">
                  <c:v>823.75</c:v>
                </c:pt>
                <c:pt idx="83">
                  <c:v>834.41666666666663</c:v>
                </c:pt>
                <c:pt idx="84">
                  <c:v>846.91666666666663</c:v>
                </c:pt>
                <c:pt idx="85">
                  <c:v>832.25</c:v>
                </c:pt>
                <c:pt idx="86">
                  <c:v>847.5</c:v>
                </c:pt>
                <c:pt idx="87">
                  <c:v>829.16666666666663</c:v>
                </c:pt>
                <c:pt idx="88">
                  <c:v>829.66666666666663</c:v>
                </c:pt>
                <c:pt idx="89">
                  <c:v>834.5</c:v>
                </c:pt>
                <c:pt idx="90">
                  <c:v>826.58333333333337</c:v>
                </c:pt>
                <c:pt idx="91">
                  <c:v>849.33333333333337</c:v>
                </c:pt>
                <c:pt idx="92">
                  <c:v>839.91666666666663</c:v>
                </c:pt>
                <c:pt idx="93">
                  <c:v>809.16666666666663</c:v>
                </c:pt>
                <c:pt idx="94">
                  <c:v>807.25</c:v>
                </c:pt>
                <c:pt idx="95">
                  <c:v>815.41666666666663</c:v>
                </c:pt>
                <c:pt idx="96">
                  <c:v>801.5</c:v>
                </c:pt>
                <c:pt idx="97">
                  <c:v>814.58333333333337</c:v>
                </c:pt>
                <c:pt idx="98">
                  <c:v>797.66666666666663</c:v>
                </c:pt>
                <c:pt idx="99">
                  <c:v>795.5</c:v>
                </c:pt>
                <c:pt idx="100">
                  <c:v>810.33333333333337</c:v>
                </c:pt>
                <c:pt idx="101">
                  <c:v>802.08333333333337</c:v>
                </c:pt>
                <c:pt idx="102">
                  <c:v>790.16666666666663</c:v>
                </c:pt>
                <c:pt idx="103">
                  <c:v>782.58333333333337</c:v>
                </c:pt>
                <c:pt idx="104">
                  <c:v>787.83333333333337</c:v>
                </c:pt>
                <c:pt idx="105">
                  <c:v>796</c:v>
                </c:pt>
                <c:pt idx="106">
                  <c:v>795.16666666666663</c:v>
                </c:pt>
                <c:pt idx="107">
                  <c:v>797.91666666666663</c:v>
                </c:pt>
                <c:pt idx="108">
                  <c:v>795.16666666666663</c:v>
                </c:pt>
                <c:pt idx="109">
                  <c:v>793.91666666666663</c:v>
                </c:pt>
                <c:pt idx="110">
                  <c:v>797.33333333333337</c:v>
                </c:pt>
                <c:pt idx="111">
                  <c:v>801.16666666666663</c:v>
                </c:pt>
                <c:pt idx="112">
                  <c:v>794</c:v>
                </c:pt>
                <c:pt idx="113">
                  <c:v>792.83333333333337</c:v>
                </c:pt>
                <c:pt idx="114">
                  <c:v>800.16666666666663</c:v>
                </c:pt>
                <c:pt idx="115">
                  <c:v>790.83333333333337</c:v>
                </c:pt>
                <c:pt idx="116">
                  <c:v>788.33333333333337</c:v>
                </c:pt>
                <c:pt idx="117">
                  <c:v>783.5</c:v>
                </c:pt>
                <c:pt idx="118">
                  <c:v>803.25</c:v>
                </c:pt>
                <c:pt idx="119">
                  <c:v>785.08333333333337</c:v>
                </c:pt>
                <c:pt idx="120">
                  <c:v>788.08333333333337</c:v>
                </c:pt>
                <c:pt idx="121">
                  <c:v>788.5</c:v>
                </c:pt>
                <c:pt idx="122">
                  <c:v>791.58333333333337</c:v>
                </c:pt>
                <c:pt idx="123">
                  <c:v>803.08333333333337</c:v>
                </c:pt>
                <c:pt idx="124">
                  <c:v>792.75</c:v>
                </c:pt>
                <c:pt idx="125">
                  <c:v>791.41666666666663</c:v>
                </c:pt>
                <c:pt idx="126">
                  <c:v>785.75</c:v>
                </c:pt>
                <c:pt idx="127">
                  <c:v>787.91666666666663</c:v>
                </c:pt>
                <c:pt idx="128">
                  <c:v>786</c:v>
                </c:pt>
                <c:pt idx="129">
                  <c:v>801.66666666666663</c:v>
                </c:pt>
                <c:pt idx="130">
                  <c:v>776.58333333333337</c:v>
                </c:pt>
                <c:pt idx="131">
                  <c:v>775.83333333333337</c:v>
                </c:pt>
                <c:pt idx="132">
                  <c:v>774.25</c:v>
                </c:pt>
                <c:pt idx="133">
                  <c:v>765.41666666666663</c:v>
                </c:pt>
                <c:pt idx="134">
                  <c:v>772.91666666666663</c:v>
                </c:pt>
                <c:pt idx="135">
                  <c:v>763.5</c:v>
                </c:pt>
                <c:pt idx="136">
                  <c:v>760.58333333333337</c:v>
                </c:pt>
                <c:pt idx="137">
                  <c:v>777.58333333333337</c:v>
                </c:pt>
                <c:pt idx="138">
                  <c:v>770.16666666666663</c:v>
                </c:pt>
                <c:pt idx="139">
                  <c:v>771.66666666666663</c:v>
                </c:pt>
                <c:pt idx="140">
                  <c:v>771.33333333333337</c:v>
                </c:pt>
                <c:pt idx="141">
                  <c:v>767.75</c:v>
                </c:pt>
                <c:pt idx="142">
                  <c:v>768.5</c:v>
                </c:pt>
                <c:pt idx="143">
                  <c:v>781.33333333333337</c:v>
                </c:pt>
                <c:pt idx="144">
                  <c:v>779.83333333333337</c:v>
                </c:pt>
                <c:pt idx="145">
                  <c:v>774.33333333333337</c:v>
                </c:pt>
                <c:pt idx="146">
                  <c:v>778.41666666666663</c:v>
                </c:pt>
                <c:pt idx="147">
                  <c:v>780.33333333333337</c:v>
                </c:pt>
                <c:pt idx="148">
                  <c:v>784.25</c:v>
                </c:pt>
                <c:pt idx="149">
                  <c:v>784.41666666666663</c:v>
                </c:pt>
                <c:pt idx="150">
                  <c:v>785.83333333333337</c:v>
                </c:pt>
                <c:pt idx="151">
                  <c:v>791.58333333333337</c:v>
                </c:pt>
                <c:pt idx="152">
                  <c:v>802.66666666666663</c:v>
                </c:pt>
                <c:pt idx="153">
                  <c:v>811.75</c:v>
                </c:pt>
                <c:pt idx="154">
                  <c:v>816.33333333333337</c:v>
                </c:pt>
                <c:pt idx="155">
                  <c:v>821</c:v>
                </c:pt>
                <c:pt idx="156">
                  <c:v>826.58333333333337</c:v>
                </c:pt>
                <c:pt idx="157">
                  <c:v>826.91666666666663</c:v>
                </c:pt>
                <c:pt idx="158">
                  <c:v>825.08333333333337</c:v>
                </c:pt>
                <c:pt idx="159">
                  <c:v>827.33333333333337</c:v>
                </c:pt>
                <c:pt idx="160">
                  <c:v>832.5</c:v>
                </c:pt>
                <c:pt idx="161">
                  <c:v>830.58333333333337</c:v>
                </c:pt>
                <c:pt idx="162">
                  <c:v>836</c:v>
                </c:pt>
                <c:pt idx="163">
                  <c:v>849.5</c:v>
                </c:pt>
                <c:pt idx="164">
                  <c:v>849.41666666666663</c:v>
                </c:pt>
                <c:pt idx="165">
                  <c:v>832.41666666666663</c:v>
                </c:pt>
                <c:pt idx="166">
                  <c:v>839.41666666666663</c:v>
                </c:pt>
                <c:pt idx="167">
                  <c:v>847.08333333333337</c:v>
                </c:pt>
                <c:pt idx="168">
                  <c:v>845.83333333333337</c:v>
                </c:pt>
                <c:pt idx="169">
                  <c:v>842</c:v>
                </c:pt>
                <c:pt idx="170">
                  <c:v>847.91666666666663</c:v>
                </c:pt>
                <c:pt idx="171">
                  <c:v>846</c:v>
                </c:pt>
                <c:pt idx="172">
                  <c:v>865.75</c:v>
                </c:pt>
                <c:pt idx="173">
                  <c:v>857.41666666666663</c:v>
                </c:pt>
                <c:pt idx="174">
                  <c:v>855.08333333333337</c:v>
                </c:pt>
                <c:pt idx="175">
                  <c:v>848.08333333333337</c:v>
                </c:pt>
                <c:pt idx="176">
                  <c:v>846.16666666666663</c:v>
                </c:pt>
                <c:pt idx="177">
                  <c:v>836.16666666666663</c:v>
                </c:pt>
                <c:pt idx="178">
                  <c:v>816.33333333333337</c:v>
                </c:pt>
                <c:pt idx="179">
                  <c:v>787.41666666666663</c:v>
                </c:pt>
                <c:pt idx="180">
                  <c:v>792.41666666666663</c:v>
                </c:pt>
                <c:pt idx="181">
                  <c:v>839.16666666666663</c:v>
                </c:pt>
                <c:pt idx="182">
                  <c:v>839.33333333333337</c:v>
                </c:pt>
                <c:pt idx="183">
                  <c:v>875</c:v>
                </c:pt>
                <c:pt idx="184">
                  <c:v>865.75</c:v>
                </c:pt>
                <c:pt idx="185">
                  <c:v>874.08333333333337</c:v>
                </c:pt>
                <c:pt idx="186">
                  <c:v>879.58333333333337</c:v>
                </c:pt>
                <c:pt idx="187">
                  <c:v>903.25</c:v>
                </c:pt>
                <c:pt idx="188">
                  <c:v>922.75</c:v>
                </c:pt>
                <c:pt idx="189">
                  <c:v>980.08333333333337</c:v>
                </c:pt>
                <c:pt idx="190">
                  <c:v>1020.4166666666666</c:v>
                </c:pt>
                <c:pt idx="191">
                  <c:v>1053.3333333333333</c:v>
                </c:pt>
                <c:pt idx="192">
                  <c:v>1084.3333333333333</c:v>
                </c:pt>
                <c:pt idx="193">
                  <c:v>1060.8333333333333</c:v>
                </c:pt>
                <c:pt idx="194">
                  <c:v>1068.1666666666667</c:v>
                </c:pt>
                <c:pt idx="195">
                  <c:v>1072.4166666666667</c:v>
                </c:pt>
                <c:pt idx="196">
                  <c:v>1078.4166666666667</c:v>
                </c:pt>
                <c:pt idx="197">
                  <c:v>1085.5833333333333</c:v>
                </c:pt>
                <c:pt idx="198">
                  <c:v>1117</c:v>
                </c:pt>
                <c:pt idx="199">
                  <c:v>1106.4166666666667</c:v>
                </c:pt>
                <c:pt idx="200">
                  <c:v>1111.5</c:v>
                </c:pt>
                <c:pt idx="201">
                  <c:v>1107.75</c:v>
                </c:pt>
                <c:pt idx="202">
                  <c:v>1109.3333333333333</c:v>
                </c:pt>
                <c:pt idx="203">
                  <c:v>1102.75</c:v>
                </c:pt>
                <c:pt idx="204">
                  <c:v>1101.6666666666667</c:v>
                </c:pt>
                <c:pt idx="205">
                  <c:v>1098.4166666666667</c:v>
                </c:pt>
                <c:pt idx="206">
                  <c:v>1110.5833333333333</c:v>
                </c:pt>
                <c:pt idx="207">
                  <c:v>1093.5833333333333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F5-4C96-B794-717350DAD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56188143"/>
        <c:axId val="1"/>
      </c:lineChart>
      <c:dateAx>
        <c:axId val="1156188143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months"/>
        <c:majorUnit val="6"/>
        <c:majorTimeUnit val="months"/>
      </c:dateAx>
      <c:valAx>
        <c:axId val="1"/>
        <c:scaling>
          <c:orientation val="minMax"/>
          <c:min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188143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E629C_6915CB4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63DE11-E530-451B-ACC9-6348D726F48F}" authorId="{E40E971C-60EC-8252-128F-0503A4C709B6}" created="2022-07-27T16:43:15.174">
    <pc:sldMkLst xmlns:pc="http://schemas.microsoft.com/office/powerpoint/2013/main/command">
      <pc:docMk/>
      <pc:sldMk cId="1763035977" sldId="2147377820"/>
    </pc:sldMkLst>
    <p188:txBody>
      <a:bodyPr/>
      <a:lstStyle/>
      <a:p>
        <a:r>
          <a:rPr lang="en-US"/>
          <a:t>Add orange box around each one--make it look easier to read.</a:t>
        </a:r>
      </a:p>
    </p188:txBody>
  </p188:cm>
</p188:cmLst>
</file>

<file path=ppt/comments/modernComment_7FFE62B5_8EF21F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A080C2-905D-4F91-BA14-F1FACB7B5672}" authorId="{883AF2DB-3B27-0F55-110E-7B4AF5D3DEC6}" created="2022-06-22T15:17:25.260">
    <pc:sldMkLst xmlns:pc="http://schemas.microsoft.com/office/powerpoint/2013/main/command">
      <pc:docMk/>
      <pc:sldMk cId="3466855214" sldId="2147377826"/>
    </pc:sldMkLst>
    <p188:txBody>
      <a:bodyPr/>
      <a:lstStyle/>
      <a:p>
        <a:r>
          <a:rPr lang="en-US"/>
          <a:t>State can: 1) get more workers in the state 2) childcare 3) support challenges preventing employees from "full" return</a:t>
        </a:r>
      </a:p>
    </p188:txBody>
  </p188:cm>
</p188:cmLst>
</file>

<file path=ppt/comments/modernComment_7FFE62B6_1B3A4C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BB85013-8109-48F8-834F-641A516204A0}" authorId="{883AF2DB-3B27-0F55-110E-7B4AF5D3DEC6}" created="2022-06-22T15:21:39.043">
    <pc:sldMkLst xmlns:pc="http://schemas.microsoft.com/office/powerpoint/2013/main/command">
      <pc:docMk/>
      <pc:sldMk cId="3848761868" sldId="2147377836"/>
    </pc:sldMkLst>
    <p188:replyLst>
      <p188:reply id="{494A3E61-2D0F-42F0-9875-1984B7DFDB46}" authorId="{F1F3986A-9AE4-9F26-A873-A48E8B76E5E9}" created="2022-07-29T15:17:32.524">
        <p188:txBody>
          <a:bodyPr/>
          <a:lstStyle/>
          <a:p>
            <a:r>
              <a:rPr lang="en-US"/>
              <a:t>[@Prakash, Nandika] are you changing this graph? or making it bigger to fit the whole page?</a:t>
            </a:r>
          </a:p>
        </p188:txBody>
      </p188:reply>
    </p188:replyLst>
    <p188:txBody>
      <a:bodyPr/>
      <a:lstStyle/>
      <a:p>
        <a:r>
          <a:rPr lang="en-US"/>
          <a:t>1) More businesses opening 2) more jobs being created 3) impact on labor participation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FCFBB-6D15-D34C-BE78-D15C6E643CE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38E2B-4CB1-2A44-846B-39E1DFFB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0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38E2B-4CB1-2A44-846B-39E1DFFBD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32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headlines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38E2B-4CB1-2A44-846B-39E1DFFBDF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6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raft&#10;&#10;Description automatically generated">
            <a:extLst>
              <a:ext uri="{FF2B5EF4-FFF2-40B4-BE49-F238E27FC236}">
                <a16:creationId xmlns:a16="http://schemas.microsoft.com/office/drawing/2014/main" id="{FEA69C6E-59B8-BC41-8B0C-AB4ED5178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46756"/>
            <a:ext cx="12192001" cy="54112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077375-D036-B94B-9F1D-427C5D8889A6}"/>
              </a:ext>
            </a:extLst>
          </p:cNvPr>
          <p:cNvSpPr/>
          <p:nvPr userDrawn="1"/>
        </p:nvSpPr>
        <p:spPr>
          <a:xfrm>
            <a:off x="0" y="1"/>
            <a:ext cx="12192000" cy="1446756"/>
          </a:xfrm>
          <a:prstGeom prst="rect">
            <a:avLst/>
          </a:prstGeom>
          <a:solidFill>
            <a:srgbClr val="3C3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60E69-B893-DD4A-AD86-3325267B51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0385" y="795944"/>
            <a:ext cx="5033537" cy="507831"/>
          </a:xfrm>
        </p:spPr>
        <p:txBody>
          <a:bodyPr wrap="square" anchor="t">
            <a:spAutoFit/>
          </a:bodyPr>
          <a:lstStyle>
            <a:lvl1pPr algn="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D5FCE-F447-E64A-9439-AC2D082954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32294" y="383752"/>
            <a:ext cx="5033537" cy="452432"/>
          </a:xfrm>
        </p:spPr>
        <p:txBody>
          <a:bodyPr wrap="square">
            <a:spAutoFit/>
          </a:bodyPr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State of Connecticut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4F73C-8959-0746-8C8B-35870EDC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971C-036F-AA49-9C6A-71398922917D}" type="datetime1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2B5EF-9176-C64C-96B3-51CA6D80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DB4DC5-7103-8778-B3E3-85AF8B450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3064" y="383752"/>
            <a:ext cx="2870947" cy="6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69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74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B4D2-8098-1F4C-AE5E-75C9F83BE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542CD-0B30-E848-BE7D-AEE6D48A8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255" y="1253331"/>
            <a:ext cx="10515600" cy="2318583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79C82-1344-DF43-B4E9-E10B51D15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DCF3-FFAA-214E-9E0C-728915D7BC33}" type="datetime1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FE82-F571-7C45-8A6A-601DC209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7570-4CFB-C740-A9DF-33D2AECD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0BFC-6687-5F4A-9899-25F95CAF87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DD47C-66D9-0783-523D-73B2A3218E5A}"/>
              </a:ext>
            </a:extLst>
          </p:cNvPr>
          <p:cNvSpPr/>
          <p:nvPr userDrawn="1"/>
        </p:nvSpPr>
        <p:spPr>
          <a:xfrm>
            <a:off x="0" y="1"/>
            <a:ext cx="12192000" cy="833480"/>
          </a:xfrm>
          <a:prstGeom prst="rect">
            <a:avLst/>
          </a:prstGeom>
          <a:solidFill>
            <a:srgbClr val="3C3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79212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933CF91-6A2D-364C-90D7-F3BFC4876F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5671" y="829800"/>
            <a:ext cx="4726329" cy="554410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BB4D2-8098-1F4C-AE5E-75C9F83BE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542CD-0B30-E848-BE7D-AEE6D48A8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255" y="1253331"/>
            <a:ext cx="6460816" cy="2041585"/>
          </a:xfrm>
        </p:spPr>
        <p:txBody>
          <a:bodyPr/>
          <a:lstStyle>
            <a:lvl1pPr>
              <a:defRPr sz="2000">
                <a:latin typeface="+mn-lt"/>
                <a:cs typeface="Calibri" panose="020F0502020204030204" pitchFamily="34" charset="0"/>
              </a:defRPr>
            </a:lvl1pPr>
            <a:lvl2pPr>
              <a:defRPr sz="2000">
                <a:latin typeface="+mn-lt"/>
                <a:cs typeface="Calibri" panose="020F0502020204030204" pitchFamily="34" charset="0"/>
              </a:defRPr>
            </a:lvl2pPr>
            <a:lvl3pPr>
              <a:defRPr sz="2000">
                <a:latin typeface="+mn-lt"/>
                <a:cs typeface="Calibri" panose="020F0502020204030204" pitchFamily="34" charset="0"/>
              </a:defRPr>
            </a:lvl3pPr>
            <a:lvl4pPr>
              <a:defRPr sz="2000">
                <a:latin typeface="+mn-lt"/>
                <a:cs typeface="Calibri" panose="020F0502020204030204" pitchFamily="34" charset="0"/>
              </a:defRPr>
            </a:lvl4pPr>
            <a:lvl5pPr>
              <a:defRPr sz="2000"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79C82-1344-DF43-B4E9-E10B51D15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ABA1-0641-BF45-A9B3-0862F0C8BE23}" type="datetime1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FE82-F571-7C45-8A6A-601DC209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7570-4CFB-C740-A9DF-33D2AECD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2663" y="6428867"/>
            <a:ext cx="586674" cy="365125"/>
          </a:xfrm>
        </p:spPr>
        <p:txBody>
          <a:bodyPr/>
          <a:lstStyle>
            <a:lvl1pPr>
              <a:defRPr sz="90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758983-78B3-9BB4-988A-B68AD51C902D}"/>
              </a:ext>
            </a:extLst>
          </p:cNvPr>
          <p:cNvSpPr/>
          <p:nvPr userDrawn="1"/>
        </p:nvSpPr>
        <p:spPr>
          <a:xfrm>
            <a:off x="0" y="1"/>
            <a:ext cx="12192000" cy="833480"/>
          </a:xfrm>
          <a:prstGeom prst="rect">
            <a:avLst/>
          </a:prstGeom>
          <a:solidFill>
            <a:srgbClr val="3C3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74395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89460E-BA5C-1544-8F91-B57B414C7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44952"/>
            <a:ext cx="12192000" cy="55674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97A75-3075-1544-AC4C-E1E0702A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4322521" y="151844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DE8E9-F1E3-494D-B526-6631BBF2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473-26BA-D44F-9485-1E7C6B2DF8F5}" type="datetime1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27577-2DCA-2047-BFAA-26B3D07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43D4F-3D77-C74A-9773-2C1DD6F8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6F6A-9FF5-EA4B-B76C-CE824AFF39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2B7C79B-8B08-F84C-9996-FAE29CA5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5" y="287638"/>
            <a:ext cx="10515600" cy="4801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D49350-692E-C8F1-3AB3-CF5AEBCAC9B1}"/>
              </a:ext>
            </a:extLst>
          </p:cNvPr>
          <p:cNvSpPr/>
          <p:nvPr userDrawn="1"/>
        </p:nvSpPr>
        <p:spPr>
          <a:xfrm>
            <a:off x="0" y="1"/>
            <a:ext cx="12192000" cy="833480"/>
          </a:xfrm>
          <a:prstGeom prst="rect">
            <a:avLst/>
          </a:prstGeom>
          <a:solidFill>
            <a:srgbClr val="3C3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26725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97A75-3075-1544-AC4C-E1E0702A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4322521" y="151844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DE8E9-F1E3-494D-B526-6631BBF2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473-26BA-D44F-9485-1E7C6B2DF8F5}" type="datetime1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27577-2DCA-2047-BFAA-26B3D071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43D4F-3D77-C74A-9773-2C1DD6F8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6F6A-9FF5-EA4B-B76C-CE824AFF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68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B47E5E-085F-142B-DE3F-F4A484F2204C}"/>
              </a:ext>
            </a:extLst>
          </p:cNvPr>
          <p:cNvSpPr/>
          <p:nvPr userDrawn="1"/>
        </p:nvSpPr>
        <p:spPr>
          <a:xfrm>
            <a:off x="0" y="6377868"/>
            <a:ext cx="12192000" cy="480132"/>
          </a:xfrm>
          <a:prstGeom prst="rect">
            <a:avLst/>
          </a:prstGeom>
          <a:solidFill>
            <a:srgbClr val="3C3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9EEBC-C79F-1B42-B53A-75ABC932A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255" y="1253331"/>
            <a:ext cx="10515600" cy="204158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85B89-A691-1246-84C2-C0EA14E31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9794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60971-8E8D-1946-8215-C2C2BB5FF02F}" type="datetime1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AB183-4B6D-1444-AF75-F50F4F8BE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03608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C6C8D-8175-3D4B-903E-F341FD24C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2663" y="6423959"/>
            <a:ext cx="58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C58A0BFC-6687-5F4A-9899-25F95CAF87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BA716-023F-034A-9168-C9A9FD8C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5" y="287638"/>
            <a:ext cx="10515600" cy="4801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4B5826-88FE-8226-48E1-0F2B3AD761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664577" y="6471341"/>
            <a:ext cx="1212351" cy="2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6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33363" indent="-22542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0375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pple Symbols" panose="02000000000000000000" pitchFamily="2" charset="-79"/>
        <a:buChar char="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87388" indent="-2270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pple Symbols" panose="02000000000000000000" pitchFamily="2" charset="-79"/>
        <a:buChar char="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20750" indent="-22542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pple Symbols" panose="02000000000000000000" pitchFamily="2" charset="-79"/>
        <a:buChar char="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visit.com/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ooseCT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E629C_6915CB4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microsoft.com/office/2018/10/relationships/comments" Target="../comments/modernComment_7FFE62B5_8EF21F9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2B6_1B3A4C7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tags" Target="../tags/tag3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44941-126A-2BDA-8900-758158E06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385" y="795944"/>
            <a:ext cx="5033537" cy="424732"/>
          </a:xfrm>
        </p:spPr>
        <p:txBody>
          <a:bodyPr/>
          <a:lstStyle/>
          <a:p>
            <a:r>
              <a:rPr lang="en-US" sz="2400" b="0" dirty="0">
                <a:cs typeface="Arial"/>
              </a:rPr>
              <a:t>October 2022</a:t>
            </a:r>
            <a:endParaRPr lang="en-US" sz="24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22A5B9-B2F0-505A-D412-17978E52A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9585" y="383752"/>
            <a:ext cx="6950826" cy="452432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>
                <a:cs typeface="Arial"/>
              </a:rPr>
              <a:t>Economic Update</a:t>
            </a:r>
          </a:p>
        </p:txBody>
      </p:sp>
      <p:pic>
        <p:nvPicPr>
          <p:cNvPr id="5" name="Picture 6" descr="study-yale_0-2_1.jpg">
            <a:extLst>
              <a:ext uri="{FF2B5EF4-FFF2-40B4-BE49-F238E27FC236}">
                <a16:creationId xmlns:a16="http://schemas.microsoft.com/office/drawing/2014/main" id="{98BFDE7F-427E-DD80-E7DE-BBD7369A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0" r="1530"/>
          <a:stretch/>
        </p:blipFill>
        <p:spPr>
          <a:xfrm>
            <a:off x="0" y="1406927"/>
            <a:ext cx="12192000" cy="556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8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F043F-C081-5998-9C35-4E34977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0BFC-6687-5F4A-9899-25F95CAF874C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CBCDE6-FE57-CDD3-F7E9-2F01EA6192AA}"/>
              </a:ext>
            </a:extLst>
          </p:cNvPr>
          <p:cNvSpPr txBox="1"/>
          <p:nvPr/>
        </p:nvSpPr>
        <p:spPr>
          <a:xfrm>
            <a:off x="6155821" y="2166891"/>
            <a:ext cx="5752646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b="1" spc="-20">
                <a:latin typeface="Arial"/>
                <a:ea typeface="League Spartan" charset="0"/>
                <a:cs typeface="Arial"/>
              </a:rPr>
              <a:t>Connecticut Communities Challenge</a:t>
            </a:r>
            <a:r>
              <a:rPr lang="en-US" sz="1400" spc="-20">
                <a:latin typeface="Arial"/>
                <a:ea typeface="League Spartan" charset="0"/>
                <a:cs typeface="Arial"/>
              </a:rPr>
              <a:t> Competitive grant program to spur investment and vibrancy in CT's main streets through high-quality, transit-oriented development</a:t>
            </a:r>
          </a:p>
          <a:p>
            <a:endParaRPr lang="en-US" sz="1400" spc="-2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  <a:p>
            <a:r>
              <a:rPr lang="en-US" sz="1400" b="1" spc="-20">
                <a:latin typeface="Arial"/>
                <a:ea typeface="Lato Light"/>
                <a:cs typeface="Arial"/>
              </a:rPr>
              <a:t>Community Investment Fund </a:t>
            </a:r>
            <a:r>
              <a:rPr lang="en-US" sz="1400" spc="-20">
                <a:latin typeface="Arial"/>
                <a:ea typeface="Lato Light"/>
                <a:cs typeface="Arial"/>
              </a:rPr>
              <a:t>Five-year, $875M bonding to fund qualifying projects for municipalities, community development corporations, and nonprofits</a:t>
            </a:r>
            <a:endParaRPr lang="en-US" sz="1400" spc="-2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1400" spc="-2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400" b="1" spc="-20">
                <a:latin typeface="Arial"/>
                <a:ea typeface="Lato Light"/>
                <a:cs typeface="Arial"/>
              </a:rPr>
              <a:t>Brownfield Redevelopment </a:t>
            </a:r>
            <a:r>
              <a:rPr lang="en-US" sz="1400" spc="-20">
                <a:latin typeface="Arial"/>
                <a:ea typeface="Lato Light"/>
                <a:cs typeface="Arial"/>
              </a:rPr>
              <a:t>Returning sites across the state to productive re-use, including mixed-use, residential, commercial, industrial, retail and open space</a:t>
            </a:r>
          </a:p>
          <a:p>
            <a:pPr>
              <a:spcAft>
                <a:spcPts val="1200"/>
              </a:spcAft>
            </a:pPr>
            <a:r>
              <a:rPr lang="en-US" sz="1400" b="1" spc="-20">
                <a:latin typeface="Arial"/>
                <a:ea typeface="Lato Light"/>
                <a:cs typeface="Arial"/>
              </a:rPr>
              <a:t>Tourism, Marketing, Arts &amp; Culture </a:t>
            </a:r>
            <a:r>
              <a:rPr lang="en-US" sz="1400" spc="-20">
                <a:latin typeface="Arial"/>
                <a:ea typeface="Lato Light"/>
                <a:cs typeface="Arial"/>
              </a:rPr>
              <a:t>Create a new, youthful and vibrant, diverse perception of the state</a:t>
            </a:r>
            <a:r>
              <a:rPr lang="en-US" sz="1400" b="1" spc="-20">
                <a:latin typeface="Arial"/>
                <a:ea typeface="Lato Light"/>
                <a:cs typeface="Arial"/>
              </a:rPr>
              <a:t>,</a:t>
            </a:r>
            <a:r>
              <a:rPr lang="en-US" sz="1400" spc="-20">
                <a:latin typeface="Arial"/>
                <a:ea typeface="Lato Light"/>
                <a:cs typeface="Arial"/>
              </a:rPr>
              <a:t> fund arts and other entertainment organizations that add vibrancy to Connecticut communities.</a:t>
            </a:r>
          </a:p>
          <a:p>
            <a:pPr>
              <a:spcAft>
                <a:spcPts val="1200"/>
              </a:spcAft>
            </a:pPr>
            <a:endParaRPr lang="en-US" sz="1400" spc="-2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182509-6E3C-E062-6A5E-6A6969628334}"/>
              </a:ext>
            </a:extLst>
          </p:cNvPr>
          <p:cNvSpPr/>
          <p:nvPr/>
        </p:nvSpPr>
        <p:spPr>
          <a:xfrm>
            <a:off x="4117642" y="1949370"/>
            <a:ext cx="1490481" cy="1205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904700-B6FF-8EC6-1FBF-F10C9355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886" y="1064065"/>
            <a:ext cx="827987" cy="677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298400-040C-97B5-9130-F9F7763929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85357" y="1238495"/>
            <a:ext cx="719957" cy="6307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43787C-D52E-9618-3E19-E4D42E0BC6B5}"/>
              </a:ext>
            </a:extLst>
          </p:cNvPr>
          <p:cNvSpPr/>
          <p:nvPr/>
        </p:nvSpPr>
        <p:spPr>
          <a:xfrm>
            <a:off x="1100096" y="1959625"/>
            <a:ext cx="1490481" cy="120546"/>
          </a:xfrm>
          <a:prstGeom prst="rect">
            <a:avLst/>
          </a:prstGeom>
          <a:solidFill>
            <a:srgbClr val="FF5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1C9E8-3550-5CDE-DFB7-E2F303011F29}"/>
              </a:ext>
            </a:extLst>
          </p:cNvPr>
          <p:cNvSpPr/>
          <p:nvPr/>
        </p:nvSpPr>
        <p:spPr>
          <a:xfrm>
            <a:off x="8308117" y="1914585"/>
            <a:ext cx="1837479" cy="120546"/>
          </a:xfrm>
          <a:prstGeom prst="rect">
            <a:avLst/>
          </a:prstGeom>
          <a:solidFill>
            <a:srgbClr val="FF5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DBF0B8-46B4-4364-278B-0F0D5B7D1781}"/>
              </a:ext>
            </a:extLst>
          </p:cNvPr>
          <p:cNvSpPr txBox="1"/>
          <p:nvPr/>
        </p:nvSpPr>
        <p:spPr>
          <a:xfrm>
            <a:off x="395084" y="2250764"/>
            <a:ext cx="4986819" cy="35291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b="1" err="1"/>
              <a:t>JobsCT</a:t>
            </a:r>
            <a:r>
              <a:rPr lang="en-US" sz="1400" b="1"/>
              <a:t> </a:t>
            </a:r>
            <a:r>
              <a:rPr lang="en-US" sz="1400"/>
              <a:t>Support business attraction &amp; expansion; reward employers that locate and grow in CT</a:t>
            </a: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sz="1400" b="1" spc="-20">
              <a:solidFill>
                <a:srgbClr val="000000"/>
              </a:solidFill>
              <a:ea typeface="Lato Light" panose="020F0502020204030203" pitchFamily="34" charset="0"/>
              <a:cs typeface="Arial" panose="020B0604020202020204" pitchFamily="34" charset="0"/>
            </a:endParaRPr>
          </a:p>
          <a:p>
            <a:pPr defTabSz="457200">
              <a:spcAft>
                <a:spcPts val="1200"/>
              </a:spcAft>
            </a:pPr>
            <a:r>
              <a:rPr lang="en-US" sz="1400" b="1" spc="-20">
                <a:solidFill>
                  <a:srgbClr val="000000"/>
                </a:solidFill>
                <a:ea typeface="Lato Light"/>
                <a:cs typeface="Arial"/>
              </a:rPr>
              <a:t>Small Business Express 2.0 </a:t>
            </a:r>
            <a:r>
              <a:rPr lang="en-US" sz="1400" spc="-20">
                <a:solidFill>
                  <a:srgbClr val="000000"/>
                </a:solidFill>
                <a:ea typeface="Lato Light"/>
                <a:cs typeface="Arial"/>
              </a:rPr>
              <a:t>Public &amp; private matching funds to support small businesses, creating/retaining jobs via loans and grants, 50% for underbanked and underrepresented business owners</a:t>
            </a:r>
          </a:p>
          <a:p>
            <a:pPr defTabSz="457200">
              <a:spcAft>
                <a:spcPts val="1200"/>
              </a:spcAft>
            </a:pPr>
            <a:r>
              <a:rPr lang="en-US" sz="1400" b="1" spc="-20">
                <a:solidFill>
                  <a:srgbClr val="000000"/>
                </a:solidFill>
                <a:ea typeface="Lato Light"/>
                <a:cs typeface="Arial"/>
              </a:rPr>
              <a:t>Innovation Corridor </a:t>
            </a:r>
            <a:r>
              <a:rPr lang="en-US" sz="1400" spc="-20">
                <a:solidFill>
                  <a:srgbClr val="000000"/>
                </a:solidFill>
                <a:ea typeface="Lato Light"/>
                <a:cs typeface="Arial"/>
              </a:rPr>
              <a:t>Public &amp; private matching funds to seed up to three transformational projects to drive jobs, innovation, and business formation in our largest cities</a:t>
            </a:r>
          </a:p>
          <a:p>
            <a:pPr defTabSz="457200">
              <a:spcAft>
                <a:spcPts val="1200"/>
              </a:spcAft>
            </a:pPr>
            <a:r>
              <a:rPr lang="en-US" sz="1400" b="1" spc="-20">
                <a:solidFill>
                  <a:srgbClr val="000000"/>
                </a:solidFill>
                <a:ea typeface="Lato Light"/>
                <a:cs typeface="Arial"/>
              </a:rPr>
              <a:t>Smart Manufacturing </a:t>
            </a:r>
            <a:r>
              <a:rPr lang="en-US" sz="1400" spc="-20">
                <a:solidFill>
                  <a:srgbClr val="000000"/>
                </a:solidFill>
                <a:ea typeface="Lato Light"/>
                <a:cs typeface="Arial"/>
              </a:rPr>
              <a:t>Creating &amp; retaining thousands of jobs through training and other programs via recapitalization of Manufacturing Innovation Fund</a:t>
            </a:r>
          </a:p>
          <a:p>
            <a:pPr defTabSz="457200">
              <a:spcAft>
                <a:spcPts val="1200"/>
              </a:spcAft>
            </a:pPr>
            <a:endParaRPr lang="en-US" sz="1400" spc="-20">
              <a:solidFill>
                <a:srgbClr val="000000"/>
              </a:solidFill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486A82C8-B0A7-D5EF-788D-5E747155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38" y="287338"/>
            <a:ext cx="10515600" cy="481012"/>
          </a:xfrm>
        </p:spPr>
        <p:txBody>
          <a:bodyPr/>
          <a:lstStyle/>
          <a:p>
            <a:r>
              <a:rPr lang="en-US"/>
              <a:t>DECD Priorities | Communities and Businesses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81371690-F825-D626-A1E1-761A602167BE}"/>
              </a:ext>
            </a:extLst>
          </p:cNvPr>
          <p:cNvSpPr txBox="1">
            <a:spLocks/>
          </p:cNvSpPr>
          <p:nvPr/>
        </p:nvSpPr>
        <p:spPr>
          <a:xfrm>
            <a:off x="3052286" y="5678024"/>
            <a:ext cx="5111673" cy="674031"/>
          </a:xfrm>
          <a:prstGeom prst="rect">
            <a:avLst/>
          </a:prstGeom>
          <a:ln>
            <a:solidFill>
              <a:srgbClr val="FF5F0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F57226"/>
                </a:solidFill>
              </a:rPr>
              <a:t>DECD “earn as you grow” incentives reduce reliance on bonding while providing transparent support to businesses looking to grow jobs in Connecticut</a:t>
            </a:r>
            <a:endParaRPr lang="en-US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39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C2B4830-F863-89D0-D469-A672B4C10F09}"/>
              </a:ext>
            </a:extLst>
          </p:cNvPr>
          <p:cNvGrpSpPr/>
          <p:nvPr/>
        </p:nvGrpSpPr>
        <p:grpSpPr>
          <a:xfrm>
            <a:off x="6905047" y="0"/>
            <a:ext cx="5290212" cy="6404471"/>
            <a:chOff x="6691874" y="984546"/>
            <a:chExt cx="4473495" cy="59204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95FD92-E5D9-4EF9-8D13-392B569ED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458" t="54019" r="14705" b="15678"/>
            <a:stretch/>
          </p:blipFill>
          <p:spPr>
            <a:xfrm>
              <a:off x="6691874" y="3435105"/>
              <a:ext cx="4473495" cy="3469855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BF6F8A-3F05-9633-A701-2B4314254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272" t="31723" r="14891" b="41430"/>
            <a:stretch/>
          </p:blipFill>
          <p:spPr>
            <a:xfrm>
              <a:off x="6691874" y="984546"/>
              <a:ext cx="4473495" cy="3074200"/>
            </a:xfrm>
            <a:prstGeom prst="rect">
              <a:avLst/>
            </a:prstGeom>
            <a:ln w="6350">
              <a:noFill/>
            </a:ln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2A98-21C0-194C-A859-A2E067AED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71" y="1472174"/>
            <a:ext cx="6357969" cy="4569969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233680" lvl="2" indent="0">
              <a:buNone/>
            </a:pPr>
            <a:r>
              <a:rPr lang="en-US" sz="1600">
                <a:ea typeface="+mn-lt"/>
                <a:cs typeface="+mn-lt"/>
              </a:rPr>
              <a:t>Complete revamp of </a:t>
            </a:r>
            <a:r>
              <a:rPr lang="en-US" sz="1600" b="1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www.CTvisit.com</a:t>
            </a:r>
            <a:r>
              <a:rPr lang="en-US" sz="1600">
                <a:ea typeface="+mn-lt"/>
                <a:cs typeface="+mn-lt"/>
              </a:rPr>
              <a:t> and </a:t>
            </a:r>
            <a:r>
              <a:rPr lang="en-US" sz="1600" b="1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www.ChooseCT.com</a:t>
            </a:r>
            <a:endParaRPr lang="en-US">
              <a:ea typeface="+mn-lt"/>
              <a:cs typeface="+mn-lt"/>
            </a:endParaRPr>
          </a:p>
          <a:p>
            <a:pPr marL="233680" lvl="2" indent="0">
              <a:buNone/>
            </a:pPr>
            <a:r>
              <a:rPr lang="en-US" sz="1600">
                <a:ea typeface="+mn-lt"/>
                <a:cs typeface="+mn-lt"/>
              </a:rPr>
              <a:t>Reimagine</a:t>
            </a:r>
            <a:r>
              <a:rPr lang="en-US" sz="1600">
                <a:cs typeface="Arial"/>
              </a:rPr>
              <a:t> and rehabilitate</a:t>
            </a:r>
            <a:r>
              <a:rPr lang="en-US" sz="1600" b="1">
                <a:cs typeface="Arial"/>
              </a:rPr>
              <a:t> CT Welcome Centers</a:t>
            </a:r>
            <a:endParaRPr lang="en-US">
              <a:cs typeface="Arial" panose="020B0604020202020204"/>
            </a:endParaRPr>
          </a:p>
          <a:p>
            <a:pPr marL="233680" lvl="2" indent="0">
              <a:buNone/>
            </a:pPr>
            <a:r>
              <a:rPr lang="en-US" sz="1600" b="1">
                <a:solidFill>
                  <a:srgbClr val="3B3838"/>
                </a:solidFill>
                <a:ea typeface="+mn-lt"/>
                <a:cs typeface="+mn-lt"/>
              </a:rPr>
              <a:t>Promote mix of experiences </a:t>
            </a:r>
            <a:r>
              <a:rPr lang="en-US" sz="1600">
                <a:solidFill>
                  <a:srgbClr val="3B3838"/>
                </a:solidFill>
                <a:ea typeface="+mn-lt"/>
                <a:cs typeface="+mn-lt"/>
              </a:rPr>
              <a:t>both well-known/traditional and </a:t>
            </a:r>
            <a:r>
              <a:rPr lang="en-US" sz="1600">
                <a:ea typeface="+mn-lt"/>
                <a:cs typeface="+mn-lt"/>
              </a:rPr>
              <a:t>new/unexpected </a:t>
            </a:r>
            <a:endParaRPr lang="en-US" sz="1600" b="1">
              <a:solidFill>
                <a:srgbClr val="3B3E41"/>
              </a:solidFill>
              <a:cs typeface="Arial"/>
            </a:endParaRPr>
          </a:p>
          <a:p>
            <a:pPr marL="233680" lvl="2" indent="0">
              <a:buNone/>
            </a:pPr>
            <a:r>
              <a:rPr lang="en-US" sz="1600" b="1">
                <a:solidFill>
                  <a:srgbClr val="3B3838"/>
                </a:solidFill>
                <a:ea typeface="+mn-lt"/>
                <a:cs typeface="+mn-lt"/>
              </a:rPr>
              <a:t>Strengthen industry relationships</a:t>
            </a:r>
            <a:r>
              <a:rPr lang="en-US" sz="1600">
                <a:solidFill>
                  <a:srgbClr val="3B3838"/>
                </a:solidFill>
                <a:ea typeface="+mn-lt"/>
                <a:cs typeface="+mn-lt"/>
              </a:rPr>
              <a:t>, including airports, associations and </a:t>
            </a:r>
            <a:r>
              <a:rPr lang="en-US" sz="1600">
                <a:ea typeface="+mn-lt"/>
                <a:cs typeface="+mn-lt"/>
              </a:rPr>
              <a:t>partners of all sizes</a:t>
            </a:r>
            <a:endParaRPr lang="en-US" sz="1600">
              <a:solidFill>
                <a:srgbClr val="3B3E41"/>
              </a:solidFill>
              <a:cs typeface="Arial"/>
            </a:endParaRPr>
          </a:p>
          <a:p>
            <a:pPr marL="233680" lvl="2" indent="0">
              <a:buNone/>
            </a:pPr>
            <a:r>
              <a:rPr lang="en-US" sz="1600" b="1">
                <a:solidFill>
                  <a:schemeClr val="bg2">
                    <a:lumMod val="25000"/>
                  </a:schemeClr>
                </a:solidFill>
                <a:cs typeface="Arial"/>
              </a:rPr>
              <a:t>Refine CTForMe.com 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  <a:cs typeface="Arial"/>
              </a:rPr>
              <a:t>first-person stories from young residents, over 300 local businesses to attract talent and show cool things to do</a:t>
            </a:r>
            <a:endParaRPr lang="en-US" sz="1600" b="1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233680" lvl="2" indent="0">
              <a:buNone/>
            </a:pPr>
            <a:r>
              <a:rPr lang="en-US" sz="1600" b="1">
                <a:ea typeface="+mn-lt"/>
                <a:cs typeface="+mn-lt"/>
              </a:rPr>
              <a:t>Fund Arts </a:t>
            </a:r>
            <a:r>
              <a:rPr lang="en-US" sz="1600">
                <a:ea typeface="+mn-lt"/>
                <a:cs typeface="+mn-lt"/>
              </a:rPr>
              <a:t>and organizations experiencing pandemic-related economic impact </a:t>
            </a:r>
            <a:r>
              <a:rPr lang="en-US" sz="1600" err="1">
                <a:ea typeface="+mn-lt"/>
                <a:cs typeface="+mn-lt"/>
              </a:rPr>
              <a:t>i.e</a:t>
            </a:r>
            <a:r>
              <a:rPr lang="en-US" sz="1600">
                <a:ea typeface="+mn-lt"/>
                <a:cs typeface="+mn-lt"/>
              </a:rPr>
              <a:t>, </a:t>
            </a:r>
            <a:r>
              <a:rPr lang="en-US" sz="1600" b="1">
                <a:ea typeface="+mn-lt"/>
                <a:cs typeface="+mn-lt"/>
              </a:rPr>
              <a:t>CT Summer Museums </a:t>
            </a:r>
            <a:r>
              <a:rPr lang="en-US" sz="1600">
                <a:ea typeface="+mn-lt"/>
                <a:cs typeface="+mn-lt"/>
              </a:rPr>
              <a:t>offering free admission to kids</a:t>
            </a:r>
          </a:p>
          <a:p>
            <a:pPr marL="7620" lvl="1" indent="0">
              <a:buNone/>
            </a:pPr>
            <a:endParaRPr lang="en-US" sz="220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  <a:p>
            <a:pPr marL="233045" lvl="1"/>
            <a:endParaRPr lang="en-US" sz="220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1FB216-516F-AE4E-B97B-67019021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0BFC-6687-5F4A-9899-25F95CAF874C}" type="slidenum">
              <a:rPr lang="en-US" smtClean="0"/>
              <a:t>10</a:t>
            </a:fld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99591DA3-8B27-C902-060C-B37AEB8F7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93" y="287338"/>
            <a:ext cx="10515600" cy="481012"/>
          </a:xfrm>
        </p:spPr>
        <p:txBody>
          <a:bodyPr/>
          <a:lstStyle/>
          <a:p>
            <a:r>
              <a:rPr lang="en-US"/>
              <a:t>DECD Priorities | Change Perception</a:t>
            </a:r>
          </a:p>
        </p:txBody>
      </p:sp>
    </p:spTree>
    <p:extLst>
      <p:ext uri="{BB962C8B-B14F-4D97-AF65-F5344CB8AC3E}">
        <p14:creationId xmlns:p14="http://schemas.microsoft.com/office/powerpoint/2010/main" val="260137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1FB216-516F-AE4E-B97B-67019021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0BFC-6687-5F4A-9899-25F95CAF874C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9D8D27-9DAC-89D3-491E-A01B4757026A}"/>
              </a:ext>
            </a:extLst>
          </p:cNvPr>
          <p:cNvGrpSpPr/>
          <p:nvPr/>
        </p:nvGrpSpPr>
        <p:grpSpPr>
          <a:xfrm>
            <a:off x="801955" y="1850742"/>
            <a:ext cx="9811405" cy="2664504"/>
            <a:chOff x="396375" y="1469742"/>
            <a:chExt cx="11359985" cy="4200793"/>
          </a:xfrm>
        </p:grpSpPr>
        <p:pic>
          <p:nvPicPr>
            <p:cNvPr id="44" name="Picture 43" descr="A person holding a sandwich&#10;&#10;Description automatically generated with low confidence">
              <a:extLst>
                <a:ext uri="{FF2B5EF4-FFF2-40B4-BE49-F238E27FC236}">
                  <a16:creationId xmlns:a16="http://schemas.microsoft.com/office/drawing/2014/main" id="{42B1ECE9-3048-93FF-D74B-B9DFDE19B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5003382" y="1545402"/>
              <a:ext cx="2137328" cy="2303857"/>
            </a:xfrm>
            <a:prstGeom prst="rect">
              <a:avLst/>
            </a:prstGeom>
          </p:spPr>
        </p:pic>
        <p:pic>
          <p:nvPicPr>
            <p:cNvPr id="40" name="Picture 39" descr="A person playing a guitar&#10;&#10;Description automatically generated">
              <a:extLst>
                <a:ext uri="{FF2B5EF4-FFF2-40B4-BE49-F238E27FC236}">
                  <a16:creationId xmlns:a16="http://schemas.microsoft.com/office/drawing/2014/main" id="{521754C0-51CA-F28F-E204-B9C1A2290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10431" y="1558822"/>
              <a:ext cx="2145929" cy="2277437"/>
            </a:xfrm>
            <a:prstGeom prst="rect">
              <a:avLst/>
            </a:prstGeom>
          </p:spPr>
        </p:pic>
        <p:pic>
          <p:nvPicPr>
            <p:cNvPr id="38" name="Picture 37" descr="A picture containing sky, outdoor, nature, shore&#10;&#10;Description automatically generated">
              <a:extLst>
                <a:ext uri="{FF2B5EF4-FFF2-40B4-BE49-F238E27FC236}">
                  <a16:creationId xmlns:a16="http://schemas.microsoft.com/office/drawing/2014/main" id="{EA19E216-97B0-2902-7C01-C7B29E3BC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4090" y="1563926"/>
              <a:ext cx="2161973" cy="2255266"/>
            </a:xfrm>
            <a:prstGeom prst="rect">
              <a:avLst/>
            </a:prstGeom>
          </p:spPr>
        </p:pic>
        <p:pic>
          <p:nvPicPr>
            <p:cNvPr id="21" name="Picture 20" descr="A group of women walking&#10;&#10;Description automatically generated with medium confidence">
              <a:extLst>
                <a:ext uri="{FF2B5EF4-FFF2-40B4-BE49-F238E27FC236}">
                  <a16:creationId xmlns:a16="http://schemas.microsoft.com/office/drawing/2014/main" id="{C9594376-1E7A-0F56-E9B8-4173F788B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1" t="-4562"/>
            <a:stretch/>
          </p:blipFill>
          <p:spPr>
            <a:xfrm>
              <a:off x="2715937" y="1469742"/>
              <a:ext cx="2130136" cy="2361672"/>
            </a:xfrm>
            <a:prstGeom prst="rect">
              <a:avLst/>
            </a:prstGeom>
          </p:spPr>
        </p:pic>
        <p:pic>
          <p:nvPicPr>
            <p:cNvPr id="19" name="Picture 18" descr="A group of people playing instruments on a stage&#10;&#10;Description automatically generated with medium confidence">
              <a:extLst>
                <a:ext uri="{FF2B5EF4-FFF2-40B4-BE49-F238E27FC236}">
                  <a16:creationId xmlns:a16="http://schemas.microsoft.com/office/drawing/2014/main" id="{E304DF35-6EB4-9242-AB61-A60B074F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32"/>
            <a:stretch/>
          </p:blipFill>
          <p:spPr>
            <a:xfrm>
              <a:off x="409793" y="1561823"/>
              <a:ext cx="2144271" cy="226547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B7A38A-02C0-1E31-6DE7-AA9891AA6A1A}"/>
                </a:ext>
              </a:extLst>
            </p:cNvPr>
            <p:cNvSpPr txBox="1"/>
            <p:nvPr/>
          </p:nvSpPr>
          <p:spPr>
            <a:xfrm>
              <a:off x="7306601" y="3965572"/>
              <a:ext cx="2151760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+22%</a:t>
              </a:r>
              <a:b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increase in occupancy YOY; RevPAR up 63%</a:t>
              </a:r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73000D0-5C2C-AB34-03F6-99361112174A}"/>
                </a:ext>
              </a:extLst>
            </p:cNvPr>
            <p:cNvSpPr txBox="1">
              <a:spLocks/>
            </p:cNvSpPr>
            <p:nvPr/>
          </p:nvSpPr>
          <p:spPr>
            <a:xfrm>
              <a:off x="396375" y="2576935"/>
              <a:ext cx="2144271" cy="4801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3363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0375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7388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0750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938" lvl="1" indent="0" algn="ctr">
                <a:buNone/>
              </a:pPr>
              <a:r>
                <a:rPr lang="en-US" sz="2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IMPACT</a:t>
              </a:r>
              <a:endPara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24C078-082D-00A7-4B00-494715B6B138}"/>
                </a:ext>
              </a:extLst>
            </p:cNvPr>
            <p:cNvSpPr txBox="1"/>
            <p:nvPr/>
          </p:nvSpPr>
          <p:spPr>
            <a:xfrm>
              <a:off x="409793" y="3977764"/>
              <a:ext cx="1862609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$15.5B </a:t>
              </a:r>
              <a:b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total economic impact supported by traveler spending</a:t>
              </a:r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89BB30-0932-916C-01FD-F778EC6E112D}"/>
                </a:ext>
              </a:extLst>
            </p:cNvPr>
            <p:cNvSpPr txBox="1"/>
            <p:nvPr/>
          </p:nvSpPr>
          <p:spPr>
            <a:xfrm>
              <a:off x="2715138" y="3977764"/>
              <a:ext cx="2130935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$2.2B </a:t>
              </a:r>
              <a:b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tax revenues</a:t>
              </a: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5C7465-893A-9D93-58CB-32D4BA75E13F}"/>
                </a:ext>
              </a:extLst>
            </p:cNvPr>
            <p:cNvSpPr txBox="1"/>
            <p:nvPr/>
          </p:nvSpPr>
          <p:spPr>
            <a:xfrm>
              <a:off x="5253992" y="3928531"/>
              <a:ext cx="1694433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147.5K</a:t>
              </a:r>
              <a:b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leisure/</a:t>
              </a:r>
              <a:br>
                <a:rPr lang="en-US" sz="18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hospitality jobs; up 16% YOY</a:t>
              </a:r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C45995-AD7E-9CD3-946C-C521F5A2E24D}"/>
                </a:ext>
              </a:extLst>
            </p:cNvPr>
            <p:cNvSpPr txBox="1"/>
            <p:nvPr/>
          </p:nvSpPr>
          <p:spPr>
            <a:xfrm>
              <a:off x="9612089" y="3977764"/>
              <a:ext cx="2144271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~7M</a:t>
              </a:r>
              <a:b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CTvisit.com </a:t>
              </a:r>
              <a:br>
                <a:rPr lang="en-US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visitors per year; up 43% YOY</a:t>
              </a:r>
              <a:endParaRPr lang="en-US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BE374F7C-E63B-3AE0-B012-886412895D53}"/>
                </a:ext>
              </a:extLst>
            </p:cNvPr>
            <p:cNvSpPr txBox="1">
              <a:spLocks/>
            </p:cNvSpPr>
            <p:nvPr/>
          </p:nvSpPr>
          <p:spPr>
            <a:xfrm>
              <a:off x="2690090" y="2576932"/>
              <a:ext cx="2118305" cy="4801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3363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0375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7388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0750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938" lvl="1" indent="0" algn="ctr">
                <a:buNone/>
              </a:pPr>
              <a:r>
                <a:rPr lang="en-US" sz="2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TAXES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011A78F5-67B4-9F8F-F8BA-6B5040544F6D}"/>
                </a:ext>
              </a:extLst>
            </p:cNvPr>
            <p:cNvSpPr txBox="1">
              <a:spLocks/>
            </p:cNvSpPr>
            <p:nvPr/>
          </p:nvSpPr>
          <p:spPr>
            <a:xfrm>
              <a:off x="5042057" y="2576934"/>
              <a:ext cx="2118305" cy="4801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3363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0375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7388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0750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938" lvl="1" indent="0" algn="ctr">
                <a:buNone/>
              </a:pPr>
              <a:r>
                <a:rPr lang="en-US" sz="2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JOBS</a:t>
              </a: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A14CBA08-6FD5-D017-F885-2AC6A00B853C}"/>
                </a:ext>
              </a:extLst>
            </p:cNvPr>
            <p:cNvSpPr txBox="1">
              <a:spLocks/>
            </p:cNvSpPr>
            <p:nvPr/>
          </p:nvSpPr>
          <p:spPr>
            <a:xfrm>
              <a:off x="7275077" y="2576933"/>
              <a:ext cx="2280178" cy="6696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3363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0375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7388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0750" indent="-225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pple Symbols" panose="02000000000000000000" pitchFamily="2" charset="-79"/>
                <a:buChar char="⎻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938" lvl="1" indent="0" algn="ctr">
                <a:buNone/>
              </a:pPr>
              <a:r>
                <a:rPr lang="en-US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OVERNIGHTS</a:t>
              </a:r>
            </a:p>
          </p:txBody>
        </p: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3B1A771-80D8-768F-356D-C1BDC0E117FC}"/>
              </a:ext>
            </a:extLst>
          </p:cNvPr>
          <p:cNvSpPr txBox="1">
            <a:spLocks/>
          </p:cNvSpPr>
          <p:nvPr/>
        </p:nvSpPr>
        <p:spPr>
          <a:xfrm>
            <a:off x="8536816" y="2527772"/>
            <a:ext cx="2280178" cy="480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 algn="ctr">
              <a:buNone/>
            </a:pPr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VISITS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885FE-389D-50FA-FF15-2557EBFC7A9D}"/>
              </a:ext>
            </a:extLst>
          </p:cNvPr>
          <p:cNvSpPr txBox="1"/>
          <p:nvPr/>
        </p:nvSpPr>
        <p:spPr>
          <a:xfrm>
            <a:off x="463657" y="5918742"/>
            <a:ext cx="1754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/>
              <a:t>Source: 2019 Tourism Economics study.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3CF428-92A4-B998-ABBC-0E4A596B65DA}"/>
              </a:ext>
            </a:extLst>
          </p:cNvPr>
          <p:cNvSpPr txBox="1"/>
          <p:nvPr/>
        </p:nvSpPr>
        <p:spPr>
          <a:xfrm>
            <a:off x="2903165" y="5918742"/>
            <a:ext cx="1754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/>
              <a:t>Source: 2019 Tourism Economics study.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20497D-6284-28B9-68F2-9D0869001874}"/>
              </a:ext>
            </a:extLst>
          </p:cNvPr>
          <p:cNvSpPr txBox="1"/>
          <p:nvPr/>
        </p:nvSpPr>
        <p:spPr>
          <a:xfrm>
            <a:off x="5218560" y="5918742"/>
            <a:ext cx="1754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/>
              <a:t>Source: April 2022            CT Dept. of Labor.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CEA827-440B-FB86-27DB-D0BB6BDFF986}"/>
              </a:ext>
            </a:extLst>
          </p:cNvPr>
          <p:cNvSpPr txBox="1"/>
          <p:nvPr/>
        </p:nvSpPr>
        <p:spPr>
          <a:xfrm>
            <a:off x="7537726" y="5918742"/>
            <a:ext cx="1754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/>
              <a:t>Source: STR               January-April 2022.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6D436A-0D98-D5B2-CC50-C15D753C516A}"/>
              </a:ext>
            </a:extLst>
          </p:cNvPr>
          <p:cNvSpPr txBox="1"/>
          <p:nvPr/>
        </p:nvSpPr>
        <p:spPr>
          <a:xfrm>
            <a:off x="9819562" y="5918742"/>
            <a:ext cx="1754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/>
              <a:t>Source: January- May, 2022 Google Analytics.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81FA1203-577E-5B76-DF2C-E53E0AAE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38" y="287338"/>
            <a:ext cx="10515600" cy="481012"/>
          </a:xfrm>
        </p:spPr>
        <p:txBody>
          <a:bodyPr/>
          <a:lstStyle/>
          <a:p>
            <a:r>
              <a:rPr lang="en-US"/>
              <a:t>DECD Priorities | Expand Tourism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34783-14D6-3A76-BA5F-BF7DCCA9F680}"/>
              </a:ext>
            </a:extLst>
          </p:cNvPr>
          <p:cNvSpPr txBox="1"/>
          <p:nvPr/>
        </p:nvSpPr>
        <p:spPr>
          <a:xfrm>
            <a:off x="723257" y="1117230"/>
            <a:ext cx="11031085" cy="400110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5F00"/>
                </a:solidFill>
                <a:latin typeface="Arial" panose="020B0604020202020204"/>
                <a:cs typeface="Arial"/>
              </a:rPr>
              <a:t>Broaden our reach in international, domestic, drive markets, with year-round campaigns</a:t>
            </a:r>
            <a:r>
              <a:rPr lang="en-US" sz="2000" b="1">
                <a:solidFill>
                  <a:schemeClr val="bg2">
                    <a:lumMod val="25000"/>
                  </a:schemeClr>
                </a:solidFill>
                <a:latin typeface="Arial" panose="020B0604020202020204"/>
                <a:cs typeface="Arial"/>
              </a:rPr>
              <a:t> </a:t>
            </a:r>
            <a:endParaRPr lang="en-US" sz="2000" b="1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912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C92AA2-6FC4-3852-ABCE-7A14534B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0BFC-6687-5F4A-9899-25F95CAF874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54B0A344-8A4A-2EC4-189A-D1F2C3455660}"/>
              </a:ext>
            </a:extLst>
          </p:cNvPr>
          <p:cNvSpPr txBox="1">
            <a:spLocks/>
          </p:cNvSpPr>
          <p:nvPr/>
        </p:nvSpPr>
        <p:spPr>
          <a:xfrm>
            <a:off x="430399" y="150731"/>
            <a:ext cx="1147806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DECD Priorities | Partnership with CT Innovations &amp; AdvanceCT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909C7-B337-89D4-7929-6F5DE44D5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824"/>
            <a:ext cx="4984077" cy="650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BB130-BD0E-CD23-9AAE-540376035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83" y="926480"/>
            <a:ext cx="1345023" cy="345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DD110F-4273-7333-F6F7-BE99635A9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007" y="1253570"/>
            <a:ext cx="6752798" cy="4801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B10D2F-40D0-EEA0-971C-73E481978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481" y="838276"/>
            <a:ext cx="2297515" cy="4152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CF9157-2022-0B84-3E14-361A77BFE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007" y="1801148"/>
            <a:ext cx="3472302" cy="28233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D5D5F3-FC26-8511-5452-A0A91F9233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59" y="2679670"/>
            <a:ext cx="4053030" cy="32518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22360-DB31-224B-6E9F-6D511C91CB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561" y="2121417"/>
            <a:ext cx="1800225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8789C6-77C8-CD63-56B4-C76BA43474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2934" y="4310079"/>
            <a:ext cx="1542073" cy="2624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B3DD7E-93D4-C8C8-05AE-65C8AAB954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9576" y="4614672"/>
            <a:ext cx="5352848" cy="7895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F0202D-E208-4358-D52A-FC28F7F3E4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8149" y="1801148"/>
            <a:ext cx="3367308" cy="1250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2568CE-FF14-52A7-68B7-A5DA160356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3762" y="5404217"/>
            <a:ext cx="5862438" cy="820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E8785A-B6EC-9CFB-AA97-D2D97E4C9F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8239" y="3938798"/>
            <a:ext cx="3492408" cy="23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734C73-8E6E-6343-A8FF-FDAAB7A3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Budget | Fiscal Stability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C92AA2-6FC4-3852-ABCE-7A14534B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0BFC-6687-5F4A-9899-25F95CAF874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00AA8BA-CC33-8338-45F8-E1E3849B7D3A}"/>
              </a:ext>
            </a:extLst>
          </p:cNvPr>
          <p:cNvSpPr txBox="1">
            <a:spLocks/>
          </p:cNvSpPr>
          <p:nvPr/>
        </p:nvSpPr>
        <p:spPr>
          <a:xfrm>
            <a:off x="505548" y="998321"/>
            <a:ext cx="11071783" cy="22036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F57226"/>
                </a:solidFill>
                <a:cs typeface="Calibri"/>
              </a:rPr>
              <a:t>Strong financial governance puts Connecticut in a solid position to weather potential economic downturns</a:t>
            </a:r>
          </a:p>
          <a:p>
            <a:endParaRPr lang="en-US">
              <a:solidFill>
                <a:srgbClr val="F57226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4286DAFD-BAA1-61F0-899D-9ECF29E0F1B5}"/>
              </a:ext>
            </a:extLst>
          </p:cNvPr>
          <p:cNvSpPr txBox="1">
            <a:spLocks/>
          </p:cNvSpPr>
          <p:nvPr/>
        </p:nvSpPr>
        <p:spPr>
          <a:xfrm>
            <a:off x="493257" y="1926018"/>
            <a:ext cx="11071783" cy="35804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350"/>
              </a:spcAft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Closing FY 22 with a budget surplus of $1.3 billion (6.1% of General Fund),</a:t>
            </a:r>
            <a:r>
              <a:rPr lang="en-US" b="1" dirty="0">
                <a:cs typeface="Calibri"/>
              </a:rPr>
              <a:t> for the fourth consecutive year</a:t>
            </a:r>
            <a:endParaRPr lang="en-US" dirty="0"/>
          </a:p>
          <a:p>
            <a:pPr marL="342900" indent="-342900">
              <a:spcBef>
                <a:spcPts val="0"/>
              </a:spcBef>
              <a:spcAft>
                <a:spcPts val="1350"/>
              </a:spcAft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Midterm adjustments provided tax relief totaling over $600 million</a:t>
            </a:r>
            <a:r>
              <a:rPr lang="en-US" b="1" dirty="0">
                <a:cs typeface="Calibri"/>
              </a:rPr>
              <a:t>—the largest tax cut in state history</a:t>
            </a:r>
          </a:p>
          <a:p>
            <a:pPr marL="342900" indent="-342900">
              <a:spcBef>
                <a:spcPts val="0"/>
              </a:spcBef>
              <a:spcAft>
                <a:spcPts val="135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cs typeface="Calibri"/>
              </a:rPr>
              <a:t>The “rainy-day” fund is maxed out </a:t>
            </a:r>
            <a:r>
              <a:rPr lang="en-US" dirty="0">
                <a:cs typeface="Calibri"/>
              </a:rPr>
              <a:t>at its statutory cap of 15% General Fund or $3.3 billion</a:t>
            </a:r>
          </a:p>
          <a:p>
            <a:pPr marL="342900" indent="-342900">
              <a:spcBef>
                <a:spcPts val="0"/>
              </a:spcBef>
              <a:spcAft>
                <a:spcPts val="1350"/>
              </a:spcAft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Strong savings have allowed the state to contribute </a:t>
            </a:r>
            <a:r>
              <a:rPr lang="en-US" b="1" dirty="0">
                <a:cs typeface="Calibri"/>
              </a:rPr>
              <a:t>an additional $5.8 billion in supplemental payments towards unfunded pension liabilities, </a:t>
            </a:r>
            <a:r>
              <a:rPr lang="en-US" dirty="0">
                <a:cs typeface="Calibri"/>
              </a:rPr>
              <a:t>saving taxpayers $500 million per year and $12 billion over the next 25 years </a:t>
            </a:r>
          </a:p>
          <a:p>
            <a:pPr marL="342900" indent="-342900">
              <a:spcBef>
                <a:spcPts val="0"/>
              </a:spcBef>
              <a:spcAft>
                <a:spcPts val="135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latin typeface="Arial"/>
                <a:cs typeface="Calibri"/>
              </a:rPr>
              <a:t>All four credit agencies upgraded our ratings</a:t>
            </a:r>
            <a:r>
              <a:rPr lang="en-US" dirty="0">
                <a:latin typeface="Arial"/>
                <a:cs typeface="Calibri"/>
              </a:rPr>
              <a:t> in the last 18 months, including Moody's for the first time in 20 years</a:t>
            </a:r>
          </a:p>
        </p:txBody>
      </p:sp>
    </p:spTree>
    <p:extLst>
      <p:ext uri="{BB962C8B-B14F-4D97-AF65-F5344CB8AC3E}">
        <p14:creationId xmlns:p14="http://schemas.microsoft.com/office/powerpoint/2010/main" val="18913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734C73-8E6E-6343-A8FF-FDAAB7A3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State Budget | Over $600 million in Tax Cuts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C92AA2-6FC4-3852-ABCE-7A14534B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0BFC-6687-5F4A-9899-25F95CAF874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00AA8BA-CC33-8338-45F8-E1E3849B7D3A}"/>
              </a:ext>
            </a:extLst>
          </p:cNvPr>
          <p:cNvSpPr txBox="1">
            <a:spLocks/>
          </p:cNvSpPr>
          <p:nvPr/>
        </p:nvSpPr>
        <p:spPr>
          <a:xfrm>
            <a:off x="222836" y="979455"/>
            <a:ext cx="11780654" cy="4247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57226"/>
                </a:solidFill>
                <a:cs typeface="Calibri"/>
              </a:rPr>
              <a:t> Largest Tax Cut in CT history</a:t>
            </a:r>
            <a:endParaRPr lang="en-US" sz="2400">
              <a:cs typeface="Calibri"/>
            </a:endParaRP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4286DAFD-BAA1-61F0-899D-9ECF29E0F1B5}"/>
              </a:ext>
            </a:extLst>
          </p:cNvPr>
          <p:cNvSpPr txBox="1">
            <a:spLocks/>
          </p:cNvSpPr>
          <p:nvPr/>
        </p:nvSpPr>
        <p:spPr>
          <a:xfrm>
            <a:off x="178720" y="1847733"/>
            <a:ext cx="5917278" cy="29649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b="1" dirty="0">
                <a:latin typeface="Calibri"/>
                <a:cs typeface="Calibri"/>
              </a:rPr>
              <a:t>Gas Tax </a:t>
            </a:r>
            <a:r>
              <a:rPr lang="en-US" dirty="0">
                <a:latin typeface="Calibri"/>
                <a:cs typeface="Calibri"/>
              </a:rPr>
              <a:t>Suspended through November 30,</a:t>
            </a:r>
            <a:r>
              <a:rPr lang="en-US" dirty="0">
                <a:latin typeface="Calibri"/>
                <a:cs typeface="Arial"/>
              </a:rPr>
              <a:t> </a:t>
            </a:r>
            <a:r>
              <a:rPr lang="en-US" dirty="0">
                <a:latin typeface="Calibri"/>
                <a:ea typeface="+mn-lt"/>
                <a:cs typeface="+mn-lt"/>
              </a:rPr>
              <a:t>saving residents $0.25/gallon each time at the pump</a:t>
            </a:r>
            <a:endParaRPr lang="en-US" dirty="0">
              <a:latin typeface="Calibri"/>
              <a:cs typeface="Arial"/>
            </a:endParaRP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dirty="0">
              <a:latin typeface="Calibri"/>
              <a:cs typeface="Arial"/>
            </a:endParaRP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b="1" dirty="0">
                <a:latin typeface="Calibri"/>
                <a:cs typeface="Calibri"/>
              </a:rPr>
              <a:t>Child Tax Rebate </a:t>
            </a:r>
            <a:r>
              <a:rPr lang="en-US" dirty="0">
                <a:latin typeface="Calibri"/>
                <a:ea typeface="+mn-lt"/>
                <a:cs typeface="+mn-lt"/>
              </a:rPr>
              <a:t>$250 per-child for lower and middle-earning families </a:t>
            </a:r>
            <a:endParaRPr lang="en-US" dirty="0">
              <a:latin typeface="Calibri"/>
              <a:cs typeface="Arial"/>
            </a:endParaRP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b="1" dirty="0">
              <a:latin typeface="Calibri"/>
              <a:cs typeface="Calibri"/>
            </a:endParaRP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b="1" dirty="0">
                <a:latin typeface="Calibri"/>
                <a:cs typeface="Calibri"/>
              </a:rPr>
              <a:t>Car Taxes </a:t>
            </a:r>
            <a:r>
              <a:rPr lang="en-US" dirty="0">
                <a:latin typeface="Calibri"/>
                <a:cs typeface="Calibri"/>
              </a:rPr>
              <a:t>Lowers the mill rate from 45 mills to 29 mills, giving property tax relief for an additional 1.7 million vehicles in 103 cities/towns</a:t>
            </a:r>
            <a:endParaRPr lang="en-US" dirty="0">
              <a:latin typeface="Calibri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1212F99-27A6-5348-ACF7-F776E90621FE}"/>
              </a:ext>
            </a:extLst>
          </p:cNvPr>
          <p:cNvSpPr txBox="1">
            <a:spLocks/>
          </p:cNvSpPr>
          <p:nvPr/>
        </p:nvSpPr>
        <p:spPr>
          <a:xfrm>
            <a:off x="6095998" y="1735594"/>
            <a:ext cx="5917278" cy="32983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b="1">
                <a:latin typeface="Calibri"/>
                <a:cs typeface="Calibri"/>
              </a:rPr>
              <a:t>Property Tax Credit Increase </a:t>
            </a:r>
            <a:r>
              <a:rPr lang="en-US">
                <a:latin typeface="Calibri"/>
                <a:ea typeface="+mn-lt"/>
                <a:cs typeface="+mn-lt"/>
              </a:rPr>
              <a:t>The credit will be increased from $200 to $300, available to more people and no longer limited to those over 65</a:t>
            </a: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b="1">
              <a:latin typeface="Calibri" panose="020F0502020204030204" pitchFamily="34" charset="0"/>
            </a:endParaRP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b="1">
                <a:latin typeface="Calibri"/>
                <a:cs typeface="Calibri"/>
              </a:rPr>
              <a:t>Pension &amp; Annuity Income Tax Elimination </a:t>
            </a:r>
            <a:r>
              <a:rPr lang="en-US">
                <a:latin typeface="Calibri"/>
                <a:cs typeface="Calibri"/>
              </a:rPr>
              <a:t>There will be no more income taxes on pension &amp; annuities </a:t>
            </a: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b="1">
              <a:latin typeface="Calibri"/>
              <a:cs typeface="Calibri"/>
            </a:endParaRP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b="1">
                <a:latin typeface="Calibri"/>
                <a:cs typeface="Calibri"/>
              </a:rPr>
              <a:t>Earned Income Tax Credit (EITC) </a:t>
            </a:r>
            <a:r>
              <a:rPr lang="en-US">
                <a:latin typeface="Calibri"/>
                <a:ea typeface="+mn-lt"/>
                <a:cs typeface="+mn-lt"/>
              </a:rPr>
              <a:t>The credit will increase from 30.5% to 41.5%</a:t>
            </a:r>
            <a:endParaRPr lang="en-US">
              <a:latin typeface="Calibri"/>
            </a:endParaRP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734C73-8E6E-6343-A8FF-FDAAB7A3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5" y="287638"/>
            <a:ext cx="11205713" cy="480131"/>
          </a:xfrm>
        </p:spPr>
        <p:txBody>
          <a:bodyPr/>
          <a:lstStyle/>
          <a:p>
            <a:r>
              <a:rPr lang="en-US">
                <a:cs typeface="Calibri"/>
              </a:rPr>
              <a:t>State Budget | Investments to Drive Business Development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C92AA2-6FC4-3852-ABCE-7A14534B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0BFC-6687-5F4A-9899-25F95CAF874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F3B1327-C7A6-3A30-1E37-5D0A15129E32}"/>
              </a:ext>
            </a:extLst>
          </p:cNvPr>
          <p:cNvSpPr txBox="1">
            <a:spLocks/>
          </p:cNvSpPr>
          <p:nvPr/>
        </p:nvSpPr>
        <p:spPr>
          <a:xfrm>
            <a:off x="579254" y="1005891"/>
            <a:ext cx="11092045" cy="4247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F57226"/>
                </a:solidFill>
                <a:cs typeface="Calibri"/>
              </a:rPr>
              <a:t>Strategic investments in workforce development, technology and childcare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AB218-4C20-DC5D-9462-CEF8DD8D9524}"/>
              </a:ext>
            </a:extLst>
          </p:cNvPr>
          <p:cNvSpPr txBox="1"/>
          <p:nvPr/>
        </p:nvSpPr>
        <p:spPr>
          <a:xfrm>
            <a:off x="178720" y="1763021"/>
            <a:ext cx="5917279" cy="35189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b="1" dirty="0">
                <a:latin typeface="Calibri"/>
                <a:cs typeface="Calibri"/>
              </a:rPr>
              <a:t>Workforce Development </a:t>
            </a:r>
            <a:r>
              <a:rPr lang="en-US" dirty="0">
                <a:latin typeface="Calibri"/>
                <a:cs typeface="Calibri"/>
              </a:rPr>
              <a:t>$145 million to expand the </a:t>
            </a:r>
            <a:r>
              <a:rPr lang="en-US" dirty="0" err="1">
                <a:latin typeface="Calibri"/>
                <a:cs typeface="Calibri"/>
              </a:rPr>
              <a:t>CareerConnect</a:t>
            </a:r>
            <a:r>
              <a:rPr lang="en-US" dirty="0">
                <a:latin typeface="Calibri"/>
                <a:cs typeface="Calibri"/>
              </a:rPr>
              <a:t> program, provide wrap around services for workers, and address the shortage of nurses and mental health professionals </a:t>
            </a:r>
          </a:p>
          <a:p>
            <a:pPr>
              <a:spcAft>
                <a:spcPts val="200"/>
              </a:spcAft>
            </a:pPr>
            <a:endParaRPr lang="en-US" b="1" dirty="0">
              <a:latin typeface="Calibri"/>
              <a:cs typeface="Calibri"/>
            </a:endParaRPr>
          </a:p>
          <a:p>
            <a:pPr>
              <a:spcAft>
                <a:spcPts val="200"/>
              </a:spcAft>
            </a:pPr>
            <a:r>
              <a:rPr lang="en-US" b="1" dirty="0">
                <a:latin typeface="Calibri"/>
                <a:cs typeface="Calibri"/>
              </a:rPr>
              <a:t>Child Care &amp; Mental Health </a:t>
            </a:r>
            <a:r>
              <a:rPr lang="en-US" dirty="0">
                <a:latin typeface="Calibri"/>
                <a:cs typeface="Calibri"/>
              </a:rPr>
              <a:t>Approximately $100 million in new investments in childcare and $28 million for mental health-related grants</a:t>
            </a:r>
            <a:endParaRPr lang="en-US" dirty="0">
              <a:cs typeface="Arial"/>
            </a:endParaRPr>
          </a:p>
          <a:p>
            <a:pPr>
              <a:spcAft>
                <a:spcPts val="200"/>
              </a:spcAft>
            </a:pPr>
            <a:endParaRPr lang="en-US" b="1" dirty="0">
              <a:latin typeface="Calibri"/>
              <a:cs typeface="Calibri"/>
            </a:endParaRPr>
          </a:p>
          <a:p>
            <a:pPr>
              <a:spcAft>
                <a:spcPts val="200"/>
              </a:spcAft>
            </a:pPr>
            <a:r>
              <a:rPr lang="en-US" b="1" dirty="0">
                <a:latin typeface="Calibri"/>
                <a:cs typeface="Calibri"/>
              </a:rPr>
              <a:t>Broadband &amp; Technology</a:t>
            </a:r>
            <a:r>
              <a:rPr lang="en-US" dirty="0">
                <a:latin typeface="Calibri"/>
                <a:cs typeface="Calibri"/>
              </a:rPr>
              <a:t> Expands capacity and resiliency of CEN, provides rail commuters with on-board, high-speed internet access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3CDE17F-27EC-CA66-1F8F-3919D5119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9552337"/>
              </p:ext>
            </p:extLst>
          </p:nvPr>
        </p:nvGraphicFramePr>
        <p:xfrm>
          <a:off x="6389337" y="2293191"/>
          <a:ext cx="5399390" cy="4277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348571D0-D0B2-C416-8DF2-7B51D719B21F}"/>
              </a:ext>
            </a:extLst>
          </p:cNvPr>
          <p:cNvSpPr txBox="1">
            <a:spLocks/>
          </p:cNvSpPr>
          <p:nvPr/>
        </p:nvSpPr>
        <p:spPr>
          <a:xfrm>
            <a:off x="7276484" y="1538741"/>
            <a:ext cx="4053064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57226"/>
                </a:solidFill>
              </a:rPr>
              <a:t>Federal Infrastructure Bill    </a:t>
            </a:r>
            <a:r>
              <a:rPr lang="en-US" dirty="0">
                <a:solidFill>
                  <a:srgbClr val="F57226"/>
                </a:solidFill>
              </a:rPr>
              <a:t>$6.04 billion over 5 years to CT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7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D11944C-C1AF-4EBF-E76D-456C31EB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48065" y="6492875"/>
            <a:ext cx="58667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8A0BFC-6687-5F4A-9899-25F95CAF874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6338A4F-13BA-CD6D-9A3B-522CE965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5" y="287638"/>
            <a:ext cx="10515600" cy="480131"/>
          </a:xfrm>
        </p:spPr>
        <p:txBody>
          <a:bodyPr/>
          <a:lstStyle/>
          <a:p>
            <a:r>
              <a:rPr lang="en-US">
                <a:cs typeface="Calibri"/>
              </a:rPr>
              <a:t>Overall Trends | Employment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CAC41C-A6FE-C6B7-BA00-94A97236CABC}"/>
              </a:ext>
            </a:extLst>
          </p:cNvPr>
          <p:cNvSpPr/>
          <p:nvPr/>
        </p:nvSpPr>
        <p:spPr>
          <a:xfrm>
            <a:off x="178720" y="6448565"/>
            <a:ext cx="4624099" cy="24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Lato Light" panose="020F0502020204030203" pitchFamily="34" charset="0"/>
                <a:cs typeface="Mukta ExtraLight" panose="020B0000000000000000" pitchFamily="34" charset="77"/>
              </a:rPr>
              <a:t>Source: CT Dept of Labor and Bureau of Labor Statistics, seasonally adjusted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B3170-9F61-1137-3D58-83728E5C4BE3}"/>
              </a:ext>
            </a:extLst>
          </p:cNvPr>
          <p:cNvSpPr txBox="1"/>
          <p:nvPr/>
        </p:nvSpPr>
        <p:spPr>
          <a:xfrm>
            <a:off x="636714" y="1145137"/>
            <a:ext cx="11443433" cy="461665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Unemployment rate continues to decline, keeping pace with the region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3F1884-00B8-073A-D448-4D01ACFE2A6D}"/>
              </a:ext>
            </a:extLst>
          </p:cNvPr>
          <p:cNvSpPr txBox="1">
            <a:spLocks/>
          </p:cNvSpPr>
          <p:nvPr/>
        </p:nvSpPr>
        <p:spPr>
          <a:xfrm>
            <a:off x="3520063" y="1716235"/>
            <a:ext cx="5139074" cy="12046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3"/>
              </a:buClr>
              <a:buSzPct val="107000"/>
              <a:buFont typeface="Arial Unicode MS" panose="020B0604020202020204" pitchFamily="34" charset="-128"/>
              <a:buChar char="■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0700" indent="-2349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713" indent="-227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pple Symbols" panose="02000000000000000000" pitchFamily="2" charset="-79"/>
              <a:buChar char="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Unemployment Rate vs US and Region</a:t>
            </a:r>
            <a:endParaRPr lang="en-US" sz="1200" b="0" dirty="0">
              <a:solidFill>
                <a:srgbClr val="000000"/>
              </a:solidFill>
              <a:latin typeface="Arial" panose="020B0604020202020204"/>
            </a:endParaRPr>
          </a:p>
          <a:p>
            <a:pPr marL="0" marR="0" lvl="0" indent="0" algn="ctr" defTabSz="914400">
              <a:lnSpc>
                <a:spcPts val="1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(January 2021 - September 2022)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CBAD7D2-1A76-4F7B-9745-9D2E65DEAC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391359"/>
              </p:ext>
            </p:extLst>
          </p:nvPr>
        </p:nvGraphicFramePr>
        <p:xfrm>
          <a:off x="3352800" y="2447636"/>
          <a:ext cx="5486400" cy="363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75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810A03B3-CBA1-4C87-73F5-BE03527980AF}"/>
              </a:ext>
            </a:extLst>
          </p:cNvPr>
          <p:cNvSpPr txBox="1">
            <a:spLocks/>
          </p:cNvSpPr>
          <p:nvPr/>
        </p:nvSpPr>
        <p:spPr>
          <a:xfrm>
            <a:off x="440580" y="1904398"/>
            <a:ext cx="5108308" cy="37959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Connecticut’s labor force participation rate is currently 2.3% above the US rate (compared to approximately 4.0 % pre COVID), but it </a:t>
            </a:r>
            <a:r>
              <a:rPr lang="en-US" sz="1800" dirty="0">
                <a:solidFill>
                  <a:srgbClr val="3B3E41"/>
                </a:solidFill>
                <a:latin typeface="Calibri"/>
                <a:cs typeface="Calibri"/>
              </a:rPr>
              <a:t>continues to grow steadily. </a:t>
            </a:r>
          </a:p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Opportunity: Workforce development, increase childcare funding, Paid Family Medical Leave for all help get residents back into the labor force.</a:t>
            </a: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CT's labor force participation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lt"/>
                <a:cs typeface="Arial" panose="020B0604020202020204"/>
              </a:rPr>
              <a:t>to get back to pre-COVID levels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relative to the US, another 41,000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lt"/>
                <a:cs typeface="Arial" panose="020B0604020202020204"/>
              </a:rPr>
              <a:t>employees and job-seekers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need to enter our labor force.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D11944C-C1AF-4EBF-E76D-456C31EB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48065" y="6492875"/>
            <a:ext cx="58667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8A0BFC-6687-5F4A-9899-25F95CAF874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7474A3-CB53-0789-0C77-8A34AAE2CCB9}"/>
              </a:ext>
            </a:extLst>
          </p:cNvPr>
          <p:cNvSpPr txBox="1"/>
          <p:nvPr/>
        </p:nvSpPr>
        <p:spPr>
          <a:xfrm>
            <a:off x="440580" y="920585"/>
            <a:ext cx="10748408" cy="830997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CT's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labor force participation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rate continues to increase and outperform the nation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6338A4F-13BA-CD6D-9A3B-522CE965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5" y="287638"/>
            <a:ext cx="10515600" cy="480131"/>
          </a:xfrm>
        </p:spPr>
        <p:txBody>
          <a:bodyPr/>
          <a:lstStyle/>
          <a:p>
            <a:r>
              <a:rPr lang="en-US">
                <a:cs typeface="Calibri"/>
              </a:rPr>
              <a:t>Overall Trends | Labor Force Participation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2F8E95C-3421-E00B-7C2C-A4A623456910}"/>
              </a:ext>
            </a:extLst>
          </p:cNvPr>
          <p:cNvSpPr txBox="1">
            <a:spLocks/>
          </p:cNvSpPr>
          <p:nvPr/>
        </p:nvSpPr>
        <p:spPr>
          <a:xfrm>
            <a:off x="6299013" y="1568823"/>
            <a:ext cx="5611418" cy="12046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3"/>
              </a:buClr>
              <a:buSzPct val="107000"/>
              <a:buFont typeface="Arial Unicode MS" panose="020B0604020202020204" pitchFamily="34" charset="-128"/>
              <a:buChar char="■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0700" indent="-2349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713" indent="-227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pple Symbols" panose="02000000000000000000" pitchFamily="2" charset="-79"/>
              <a:buChar char="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Labor Force Participation Rates*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(January 2021 - </a:t>
            </a:r>
            <a:r>
              <a:rPr lang="en-US" sz="1200" b="0" dirty="0">
                <a:solidFill>
                  <a:srgbClr val="000000"/>
                </a:solidFill>
                <a:latin typeface="Arial" panose="020B0604020202020204"/>
              </a:rPr>
              <a:t>September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614C30-3DC5-6C1C-BC2B-3C11530EBA00}"/>
              </a:ext>
            </a:extLst>
          </p:cNvPr>
          <p:cNvSpPr/>
          <p:nvPr/>
        </p:nvSpPr>
        <p:spPr>
          <a:xfrm>
            <a:off x="280893" y="6493922"/>
            <a:ext cx="4376832" cy="2435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Lato Light"/>
                <a:cs typeface="Mukta ExtraLight" panose="020B0000000000000000" pitchFamily="34" charset="77"/>
              </a:rPr>
              <a:t>Source: Bureau of Labor Statistics, seasonally adjusted data 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29F2D8-EAFC-A984-8CEC-D32D2612BED9}"/>
              </a:ext>
            </a:extLst>
          </p:cNvPr>
          <p:cNvSpPr txBox="1"/>
          <p:nvPr/>
        </p:nvSpPr>
        <p:spPr>
          <a:xfrm>
            <a:off x="480269" y="5937415"/>
            <a:ext cx="5356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*The LFPR is the percentage of the working-age population that is either working or actively looking for work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4398C23-EDDA-4807-9781-71437A6013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6490666"/>
              </p:ext>
            </p:extLst>
          </p:nvPr>
        </p:nvGraphicFramePr>
        <p:xfrm>
          <a:off x="6299013" y="2278118"/>
          <a:ext cx="5108308" cy="3659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82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D11944C-C1AF-4EBF-E76D-456C31EB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48065" y="6492875"/>
            <a:ext cx="58667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8A0BFC-6687-5F4A-9899-25F95CAF874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7474A3-CB53-0789-0C77-8A34AAE2CCB9}"/>
              </a:ext>
            </a:extLst>
          </p:cNvPr>
          <p:cNvSpPr txBox="1"/>
          <p:nvPr/>
        </p:nvSpPr>
        <p:spPr>
          <a:xfrm>
            <a:off x="280324" y="983009"/>
            <a:ext cx="11566566" cy="461665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CT’s job openings rate exceeded the national rate in August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6338A4F-13BA-CD6D-9A3B-522CE965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5" y="287638"/>
            <a:ext cx="10515600" cy="480131"/>
          </a:xfrm>
        </p:spPr>
        <p:txBody>
          <a:bodyPr/>
          <a:lstStyle/>
          <a:p>
            <a:r>
              <a:rPr lang="en-US">
                <a:cs typeface="Calibri"/>
              </a:rPr>
              <a:t>Challenges | Job Vacancies </a:t>
            </a:r>
            <a:endParaRPr lang="en-US" i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60F9CA-04E6-4B78-373B-F17B815C5DCD}"/>
              </a:ext>
            </a:extLst>
          </p:cNvPr>
          <p:cNvSpPr/>
          <p:nvPr/>
        </p:nvSpPr>
        <p:spPr>
          <a:xfrm>
            <a:off x="67112" y="6431844"/>
            <a:ext cx="4174067" cy="24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Lato Light" panose="020F0502020204030203" pitchFamily="34" charset="0"/>
                <a:cs typeface="Mukta ExtraLight" panose="020B0000000000000000" pitchFamily="34" charset="77"/>
              </a:rPr>
              <a:t>Source: Seasonally adjusted JOLTS data, Bureau of Labor Statistics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41EDD51-60AC-9E1A-8959-6D4F0DB05580}"/>
              </a:ext>
            </a:extLst>
          </p:cNvPr>
          <p:cNvSpPr txBox="1">
            <a:spLocks/>
          </p:cNvSpPr>
          <p:nvPr/>
        </p:nvSpPr>
        <p:spPr>
          <a:xfrm>
            <a:off x="5837055" y="1461379"/>
            <a:ext cx="5849779" cy="12046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3"/>
              </a:buClr>
              <a:buSzPct val="107000"/>
              <a:buFont typeface="Arial Unicode MS" panose="020B0604020202020204" pitchFamily="34" charset="-128"/>
              <a:buChar char="■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0700" indent="-2349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713" indent="-227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pple Symbols" panose="02000000000000000000" pitchFamily="2" charset="-79"/>
              <a:buChar char="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Job Openings Rate*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(January 2019-August 2022)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8E69855-F0E4-3CA9-415D-32750EDE7791}"/>
              </a:ext>
            </a:extLst>
          </p:cNvPr>
          <p:cNvSpPr txBox="1">
            <a:spLocks/>
          </p:cNvSpPr>
          <p:nvPr/>
        </p:nvSpPr>
        <p:spPr>
          <a:xfrm>
            <a:off x="505166" y="2063691"/>
            <a:ext cx="4647636" cy="35804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Connecticut’s job </a:t>
            </a:r>
            <a:r>
              <a:rPr lang="en-US" dirty="0">
                <a:solidFill>
                  <a:srgbClr val="3B3E41"/>
                </a:solidFill>
                <a:latin typeface="Calibri"/>
                <a:cs typeface="Calibri"/>
              </a:rPr>
              <a:t>openings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rate is on an upward trend and raises the </a:t>
            </a:r>
            <a:r>
              <a:rPr lang="en-US" dirty="0">
                <a:solidFill>
                  <a:srgbClr val="3B3E41"/>
                </a:solidFill>
                <a:latin typeface="Calibri"/>
                <a:cs typeface="Calibri"/>
              </a:rPr>
              <a:t>need to expand our labor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force.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Opportunity: Recent budget invests $110 million in workforce development, training residents to fill open jobs in fields such as manufacturing, healthcare, IT, construction, clean energy, and bioscience.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717AE9A-EA3F-41E5-8FEB-F7FC6FD127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157066"/>
              </p:ext>
            </p:extLst>
          </p:nvPr>
        </p:nvGraphicFramePr>
        <p:xfrm>
          <a:off x="6063607" y="2178232"/>
          <a:ext cx="5383395" cy="368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DA1195B-ADA6-09BA-330B-6EAF9B5BAC9F}"/>
              </a:ext>
            </a:extLst>
          </p:cNvPr>
          <p:cNvSpPr txBox="1"/>
          <p:nvPr/>
        </p:nvSpPr>
        <p:spPr>
          <a:xfrm>
            <a:off x="67112" y="6016954"/>
            <a:ext cx="5356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*The job openings rate is the number of job openings as a percent of total jobs.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9A9B599-EC7E-4295-ACDB-E42D240644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579734"/>
              </p:ext>
            </p:extLst>
          </p:nvPr>
        </p:nvGraphicFramePr>
        <p:xfrm>
          <a:off x="4328045" y="2047395"/>
          <a:ext cx="6621004" cy="383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D11944C-C1AF-4EBF-E76D-456C31EB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48065" y="6492875"/>
            <a:ext cx="58667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8A0BFC-6687-5F4A-9899-25F95CAF874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7474A3-CB53-0789-0C77-8A34AAE2CCB9}"/>
              </a:ext>
            </a:extLst>
          </p:cNvPr>
          <p:cNvSpPr txBox="1"/>
          <p:nvPr/>
        </p:nvSpPr>
        <p:spPr>
          <a:xfrm>
            <a:off x="560535" y="980125"/>
            <a:ext cx="10748408" cy="461665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Business formation is up 40% since pre-pandemic - highest since </a:t>
            </a:r>
            <a:r>
              <a:rPr lang="en-US" sz="2400" b="1">
                <a:solidFill>
                  <a:srgbClr val="ED7D31"/>
                </a:solidFill>
                <a:latin typeface="Arial" panose="020B0604020202020204"/>
                <a:cs typeface="Calibri"/>
              </a:rPr>
              <a:t>2006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6ECC19-6495-25B6-DBEC-A3290100258B}"/>
              </a:ext>
            </a:extLst>
          </p:cNvPr>
          <p:cNvSpPr txBox="1"/>
          <p:nvPr/>
        </p:nvSpPr>
        <p:spPr>
          <a:xfrm>
            <a:off x="2980214" y="1482854"/>
            <a:ext cx="9223646" cy="584775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High Propensity Business applications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*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climb from around 800 to over 1,100 per month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June 2005 – September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6338A4F-13BA-CD6D-9A3B-522CE965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5" y="287638"/>
            <a:ext cx="10515600" cy="480131"/>
          </a:xfrm>
        </p:spPr>
        <p:txBody>
          <a:bodyPr/>
          <a:lstStyle/>
          <a:p>
            <a:r>
              <a:rPr lang="en-US" dirty="0">
                <a:cs typeface="Calibri"/>
              </a:rPr>
              <a:t>Momentum | Record New Business Growth 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456A63-EC3D-4D42-049F-83EDB072CEE7}"/>
              </a:ext>
            </a:extLst>
          </p:cNvPr>
          <p:cNvSpPr txBox="1"/>
          <p:nvPr/>
        </p:nvSpPr>
        <p:spPr>
          <a:xfrm>
            <a:off x="8391258" y="2635877"/>
            <a:ext cx="115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40% Increase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B452E9-B280-6EF0-5CBD-104ED1CA1386}"/>
              </a:ext>
            </a:extLst>
          </p:cNvPr>
          <p:cNvCxnSpPr>
            <a:cxnSpLocks/>
          </p:cNvCxnSpPr>
          <p:nvPr/>
        </p:nvCxnSpPr>
        <p:spPr>
          <a:xfrm flipV="1">
            <a:off x="9355111" y="2638721"/>
            <a:ext cx="376382" cy="13106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810A03B3-CBA1-4C87-73F5-BE03527980AF}"/>
              </a:ext>
            </a:extLst>
          </p:cNvPr>
          <p:cNvSpPr txBox="1">
            <a:spLocks/>
          </p:cNvSpPr>
          <p:nvPr/>
        </p:nvSpPr>
        <p:spPr>
          <a:xfrm>
            <a:off x="101755" y="5918938"/>
            <a:ext cx="7490282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3336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46037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68738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9207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pple Symbols" panose="02000000000000000000" pitchFamily="2" charset="-79"/>
              <a:buChar char="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</a:rPr>
              <a:t>*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 panose="020F0502020204030204" pitchFamily="34" charset="0"/>
              </a:rPr>
              <a:t>High propensity businesses are those with a high likelihood of hiring employees, and include those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 that i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lt"/>
                <a:cs typeface="Arial" panose="020B0604020202020204"/>
              </a:rPr>
              <a:t>ndicate they are hiring, purchasing a business or changing organizational type, or are in m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anufacturing, retail, health care or restaurant/food services (US Census definition).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B3E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6F514E-8E02-6AB7-BA7D-BB42E49A6222}"/>
              </a:ext>
            </a:extLst>
          </p:cNvPr>
          <p:cNvSpPr/>
          <p:nvPr/>
        </p:nvSpPr>
        <p:spPr>
          <a:xfrm>
            <a:off x="101755" y="6392362"/>
            <a:ext cx="5419287" cy="4103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257175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Lato Light"/>
                <a:cs typeface="Mukta ExtraLight" panose="020B0000000000000000" pitchFamily="34" charset="77"/>
              </a:rPr>
              <a:t>Source: DECD calculations of US Census HPB application data retrieved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the St. Louis Federal Reserve Bank (FRED) database. Not seasonally adjusted, 12-month moving average.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Lato Light"/>
                <a:cs typeface="+mn-cs"/>
              </a:rPr>
              <a:t> 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A8E2F-AAAC-52EA-0E86-44444F3FDD68}"/>
              </a:ext>
            </a:extLst>
          </p:cNvPr>
          <p:cNvSpPr txBox="1"/>
          <p:nvPr/>
        </p:nvSpPr>
        <p:spPr>
          <a:xfrm>
            <a:off x="579255" y="2406178"/>
            <a:ext cx="331100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B3E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formation is the highest since before the 2007-2008 financial crisis 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3B3E4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68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D11944C-C1AF-4EBF-E76D-456C31EB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48065" y="6492875"/>
            <a:ext cx="586674" cy="365125"/>
          </a:xfrm>
        </p:spPr>
        <p:txBody>
          <a:bodyPr/>
          <a:lstStyle/>
          <a:p>
            <a:fld id="{C58A0BFC-6687-5F4A-9899-25F95CAF874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6338A4F-13BA-CD6D-9A3B-522CE965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5" y="287638"/>
            <a:ext cx="10515600" cy="480131"/>
          </a:xfrm>
        </p:spPr>
        <p:txBody>
          <a:bodyPr/>
          <a:lstStyle/>
          <a:p>
            <a:r>
              <a:rPr lang="en-US">
                <a:cs typeface="Calibri"/>
              </a:rPr>
              <a:t>DECD Priorities | Communities and Businesses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D44A2F-17BF-805A-89E0-17AC2F4010CB}"/>
              </a:ext>
            </a:extLst>
          </p:cNvPr>
          <p:cNvCxnSpPr>
            <a:stCxn id="29" idx="6"/>
            <a:endCxn id="41" idx="2"/>
          </p:cNvCxnSpPr>
          <p:nvPr/>
        </p:nvCxnSpPr>
        <p:spPr>
          <a:xfrm>
            <a:off x="2051918" y="1929213"/>
            <a:ext cx="1797473" cy="2875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AF3C12-234E-3E21-3243-5264C3516A3D}"/>
              </a:ext>
            </a:extLst>
          </p:cNvPr>
          <p:cNvCxnSpPr>
            <a:cxnSpLocks/>
            <a:stCxn id="30" idx="6"/>
            <a:endCxn id="22" idx="2"/>
          </p:cNvCxnSpPr>
          <p:nvPr/>
        </p:nvCxnSpPr>
        <p:spPr>
          <a:xfrm>
            <a:off x="2705445" y="3052130"/>
            <a:ext cx="1143946" cy="9369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55BE15-C440-CE48-44AD-C2F3CBD775AC}"/>
              </a:ext>
            </a:extLst>
          </p:cNvPr>
          <p:cNvCxnSpPr>
            <a:cxnSpLocks/>
            <a:stCxn id="31" idx="6"/>
            <a:endCxn id="38" idx="2"/>
          </p:cNvCxnSpPr>
          <p:nvPr/>
        </p:nvCxnSpPr>
        <p:spPr>
          <a:xfrm>
            <a:off x="2785505" y="4412737"/>
            <a:ext cx="1063886" cy="0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B151D-4498-DE1C-4647-C00931FB95DD}"/>
              </a:ext>
            </a:extLst>
          </p:cNvPr>
          <p:cNvCxnSpPr>
            <a:cxnSpLocks/>
            <a:stCxn id="32" idx="6"/>
            <a:endCxn id="35" idx="2"/>
          </p:cNvCxnSpPr>
          <p:nvPr/>
        </p:nvCxnSpPr>
        <p:spPr>
          <a:xfrm flipV="1">
            <a:off x="2149865" y="5543450"/>
            <a:ext cx="1699526" cy="3449"/>
          </a:xfrm>
          <a:prstGeom prst="line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EAB3B5F-84F6-B23A-B084-FA64E547192F}"/>
              </a:ext>
            </a:extLst>
          </p:cNvPr>
          <p:cNvSpPr/>
          <p:nvPr/>
        </p:nvSpPr>
        <p:spPr>
          <a:xfrm>
            <a:off x="174801" y="3225406"/>
            <a:ext cx="1725575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Clr>
                <a:schemeClr val="tx2"/>
              </a:buClr>
            </a:pPr>
            <a:r>
              <a:rPr lang="en-US" sz="2000" b="1"/>
              <a:t>A thriving, </a:t>
            </a:r>
            <a:br>
              <a:rPr lang="en-US" sz="2000" b="1"/>
            </a:br>
            <a:r>
              <a:rPr lang="en-US" sz="2000" b="1"/>
              <a:t>inclusive </a:t>
            </a:r>
            <a:br>
              <a:rPr lang="en-US" sz="2000" b="1"/>
            </a:br>
            <a:r>
              <a:rPr lang="en-US" sz="2000" b="1"/>
              <a:t>CT economy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6B444A-06E2-A033-9483-D73098630FF2}"/>
              </a:ext>
            </a:extLst>
          </p:cNvPr>
          <p:cNvSpPr/>
          <p:nvPr/>
        </p:nvSpPr>
        <p:spPr>
          <a:xfrm>
            <a:off x="3849391" y="2764319"/>
            <a:ext cx="594360" cy="594360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925A0-C2B5-55E8-EBA3-D022A79DF8E1}"/>
              </a:ext>
            </a:extLst>
          </p:cNvPr>
          <p:cNvSpPr txBox="1">
            <a:spLocks/>
          </p:cNvSpPr>
          <p:nvPr/>
        </p:nvSpPr>
        <p:spPr>
          <a:xfrm>
            <a:off x="4765184" y="5305612"/>
            <a:ext cx="7250077" cy="53501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1pPr>
            <a:lvl2pPr marL="233363" lvl="1" indent="-233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2pPr>
            <a:lvl3pPr marL="457200" lvl="2" indent="-223838">
              <a:lnSpc>
                <a:spcPct val="90000"/>
              </a:lnSpc>
              <a:spcBef>
                <a:spcPts val="500"/>
              </a:spcBef>
              <a:buFont typeface="Segoe UI Semilight" panose="020B0402040204020203" pitchFamily="34" charset="0"/>
              <a:buChar char="–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3pPr>
            <a:lvl4pPr marL="746125" lvl="3" indent="-233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4pPr>
            <a:lvl5pPr marL="969963" lvl="4" indent="-2238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1" indent="0">
              <a:buNone/>
            </a:pPr>
            <a:r>
              <a:rPr lang="en-US" sz="1800" b="1">
                <a:latin typeface="+mn-lt"/>
              </a:rPr>
              <a:t>Business Environment</a:t>
            </a:r>
          </a:p>
          <a:p>
            <a:pPr marL="0" lvl="1" indent="0">
              <a:buNone/>
            </a:pPr>
            <a:r>
              <a:rPr lang="en-US">
                <a:latin typeface="+mn-lt"/>
              </a:rPr>
              <a:t>Improve CT’s environment and reputation for starting and growing businesses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9A1D01-6D8C-8B7B-681E-934DABEF30F0}"/>
              </a:ext>
            </a:extLst>
          </p:cNvPr>
          <p:cNvSpPr txBox="1">
            <a:spLocks/>
          </p:cNvSpPr>
          <p:nvPr/>
        </p:nvSpPr>
        <p:spPr>
          <a:xfrm>
            <a:off x="4765184" y="3953557"/>
            <a:ext cx="7250077" cy="75661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1pPr>
            <a:lvl2pPr marL="233363" lvl="1" indent="-233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2pPr>
            <a:lvl3pPr marL="457200" lvl="2" indent="-223838">
              <a:lnSpc>
                <a:spcPct val="90000"/>
              </a:lnSpc>
              <a:spcBef>
                <a:spcPts val="500"/>
              </a:spcBef>
              <a:buFont typeface="Segoe UI Semilight" panose="020B0402040204020203" pitchFamily="34" charset="0"/>
              <a:buChar char="–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3pPr>
            <a:lvl4pPr marL="746125" lvl="3" indent="-233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4pPr>
            <a:lvl5pPr marL="969963" lvl="4" indent="-2238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1" indent="0">
              <a:buNone/>
            </a:pPr>
            <a:r>
              <a:rPr lang="en-US" sz="1800" b="1">
                <a:latin typeface="+mn-lt"/>
              </a:rPr>
              <a:t>Innovation</a:t>
            </a:r>
          </a:p>
          <a:p>
            <a:pPr marL="0" lvl="1" indent="0">
              <a:buNone/>
            </a:pPr>
            <a:r>
              <a:rPr lang="en-US">
                <a:latin typeface="+mn-lt"/>
              </a:rPr>
              <a:t>Support growth and generate inclusive economic opportunity within CT’s most innovative and specialized industries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DBF64E-79DD-4F18-6F4A-8473B667E427}"/>
              </a:ext>
            </a:extLst>
          </p:cNvPr>
          <p:cNvSpPr txBox="1">
            <a:spLocks/>
          </p:cNvSpPr>
          <p:nvPr/>
        </p:nvSpPr>
        <p:spPr>
          <a:xfrm>
            <a:off x="4765184" y="1659319"/>
            <a:ext cx="7250077" cy="53501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1pPr>
            <a:lvl2pPr marL="233363" lvl="1" indent="-233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2pPr>
            <a:lvl3pPr marL="457200" lvl="2" indent="-223838">
              <a:lnSpc>
                <a:spcPct val="90000"/>
              </a:lnSpc>
              <a:spcBef>
                <a:spcPts val="500"/>
              </a:spcBef>
              <a:buFont typeface="Segoe UI Semilight" panose="020B0402040204020203" pitchFamily="34" charset="0"/>
              <a:buChar char="–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3pPr>
            <a:lvl4pPr marL="746125" lvl="3" indent="-233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4pPr>
            <a:lvl5pPr marL="969963" lvl="4" indent="-2238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1" indent="0">
              <a:buNone/>
            </a:pPr>
            <a:r>
              <a:rPr lang="en-US" sz="1800" b="1">
                <a:latin typeface="+mn-lt"/>
              </a:rPr>
              <a:t>Workforce</a:t>
            </a:r>
          </a:p>
          <a:p>
            <a:pPr marL="0" lvl="1" indent="0">
              <a:buNone/>
            </a:pPr>
            <a:r>
              <a:rPr lang="en-US">
                <a:latin typeface="+mn-lt"/>
              </a:rPr>
              <a:t>Broaden the base of skilled workers to meet increasing industry demand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3CFBAB-C6AD-43AC-1705-E93EC0EEE028}"/>
              </a:ext>
            </a:extLst>
          </p:cNvPr>
          <p:cNvSpPr txBox="1">
            <a:spLocks/>
          </p:cNvSpPr>
          <p:nvPr/>
        </p:nvSpPr>
        <p:spPr>
          <a:xfrm>
            <a:off x="4765184" y="2806438"/>
            <a:ext cx="7250077" cy="53501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1pPr>
            <a:lvl2pPr marL="233363" lvl="1" indent="-233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2pPr>
            <a:lvl3pPr marL="457200" lvl="2" indent="-223838">
              <a:lnSpc>
                <a:spcPct val="90000"/>
              </a:lnSpc>
              <a:spcBef>
                <a:spcPts val="500"/>
              </a:spcBef>
              <a:buFont typeface="Segoe UI Semilight" panose="020B0402040204020203" pitchFamily="34" charset="0"/>
              <a:buChar char="–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3pPr>
            <a:lvl4pPr marL="746125" lvl="3" indent="-233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4pPr>
            <a:lvl5pPr marL="969963" lvl="4" indent="-2238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>
                <a:latin typeface="Akzidenz-Grotesk Std Regular" panose="02000503030000020003" pitchFamily="50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1" indent="0">
              <a:buNone/>
            </a:pPr>
            <a:r>
              <a:rPr lang="en-US" sz="1800" b="1">
                <a:latin typeface="+mn-lt"/>
              </a:rPr>
              <a:t>Communities</a:t>
            </a:r>
          </a:p>
          <a:p>
            <a:pPr marL="0" lvl="1" indent="0">
              <a:buNone/>
            </a:pPr>
            <a:r>
              <a:rPr lang="en-US">
                <a:latin typeface="+mn-lt"/>
              </a:rPr>
              <a:t>Attract and retain talent by investing in vibrant and affordable communities for all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B2B1C1-F4FF-76F2-D84C-4CA1E846128C}"/>
              </a:ext>
            </a:extLst>
          </p:cNvPr>
          <p:cNvSpPr/>
          <p:nvPr/>
        </p:nvSpPr>
        <p:spPr>
          <a:xfrm>
            <a:off x="1748834" y="1777671"/>
            <a:ext cx="303084" cy="30308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r>
              <a:rPr lang="en-US" sz="160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6E3307E-647A-1EA1-BA82-21966DFF151E}"/>
              </a:ext>
            </a:extLst>
          </p:cNvPr>
          <p:cNvSpPr/>
          <p:nvPr/>
        </p:nvSpPr>
        <p:spPr>
          <a:xfrm>
            <a:off x="2402361" y="2900588"/>
            <a:ext cx="303084" cy="30308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r>
              <a:rPr lang="en-US" sz="160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8FA859C-3574-821C-A784-1995EDFE5660}"/>
              </a:ext>
            </a:extLst>
          </p:cNvPr>
          <p:cNvSpPr/>
          <p:nvPr/>
        </p:nvSpPr>
        <p:spPr>
          <a:xfrm>
            <a:off x="2482421" y="4261195"/>
            <a:ext cx="303084" cy="30308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r>
              <a:rPr lang="en-US" sz="16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4926660-879D-3DEA-CD58-43E7439C607A}"/>
              </a:ext>
            </a:extLst>
          </p:cNvPr>
          <p:cNvSpPr/>
          <p:nvPr/>
        </p:nvSpPr>
        <p:spPr>
          <a:xfrm>
            <a:off x="1846781" y="5395357"/>
            <a:ext cx="303084" cy="30308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r>
              <a:rPr lang="en-US" sz="1600">
                <a:solidFill>
                  <a:schemeClr val="accent2"/>
                </a:solidFill>
              </a:rPr>
              <a:t>4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A63CA5-890B-A67B-FBC4-8B393BD0B99E}"/>
              </a:ext>
            </a:extLst>
          </p:cNvPr>
          <p:cNvGrpSpPr/>
          <p:nvPr/>
        </p:nvGrpSpPr>
        <p:grpSpPr>
          <a:xfrm>
            <a:off x="3849391" y="5246270"/>
            <a:ext cx="594360" cy="594360"/>
            <a:chOff x="3812540" y="5027765"/>
            <a:chExt cx="594360" cy="59436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CA6F89C-4F7B-C05D-60CF-54101053979B}"/>
                </a:ext>
              </a:extLst>
            </p:cNvPr>
            <p:cNvSpPr/>
            <p:nvPr/>
          </p:nvSpPr>
          <p:spPr>
            <a:xfrm>
              <a:off x="3812540" y="5027765"/>
              <a:ext cx="594360" cy="5943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bg1"/>
                </a:buClr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  <p:pic>
          <p:nvPicPr>
            <p:cNvPr id="36" name="CustomIcon">
              <a:extLst>
                <a:ext uri="{FF2B5EF4-FFF2-40B4-BE49-F238E27FC236}">
                  <a16:creationId xmlns:a16="http://schemas.microsoft.com/office/drawing/2014/main" id="{19FEA4EB-5019-37A8-2731-1F2B6C86392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37000" y="5152225"/>
              <a:ext cx="345440" cy="34544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93ADF6-5F86-A459-543E-AAAC90E27794}"/>
              </a:ext>
            </a:extLst>
          </p:cNvPr>
          <p:cNvGrpSpPr/>
          <p:nvPr/>
        </p:nvGrpSpPr>
        <p:grpSpPr>
          <a:xfrm>
            <a:off x="3849391" y="4115557"/>
            <a:ext cx="594360" cy="594360"/>
            <a:chOff x="3812540" y="3137405"/>
            <a:chExt cx="594360" cy="59436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196409A-CBEA-AC8B-ED23-E3E3EC822162}"/>
                </a:ext>
              </a:extLst>
            </p:cNvPr>
            <p:cNvSpPr/>
            <p:nvPr/>
          </p:nvSpPr>
          <p:spPr>
            <a:xfrm>
              <a:off x="3812540" y="3137405"/>
              <a:ext cx="594360" cy="5943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bg1"/>
                </a:buClr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  <p:pic>
          <p:nvPicPr>
            <p:cNvPr id="39" name="CustomIcon">
              <a:extLst>
                <a:ext uri="{FF2B5EF4-FFF2-40B4-BE49-F238E27FC236}">
                  <a16:creationId xmlns:a16="http://schemas.microsoft.com/office/drawing/2014/main" id="{3CF0E79A-14EA-632D-7FDE-6F8D18FC129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37000" y="3261865"/>
              <a:ext cx="345440" cy="34544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73F222-6247-0F43-AA9F-7524852BFF71}"/>
              </a:ext>
            </a:extLst>
          </p:cNvPr>
          <p:cNvGrpSpPr/>
          <p:nvPr/>
        </p:nvGrpSpPr>
        <p:grpSpPr>
          <a:xfrm>
            <a:off x="3849391" y="1634908"/>
            <a:ext cx="594360" cy="594360"/>
            <a:chOff x="3812540" y="1208303"/>
            <a:chExt cx="594360" cy="59436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3CF26D2-23E1-F59E-2BD1-CF1387803845}"/>
                </a:ext>
              </a:extLst>
            </p:cNvPr>
            <p:cNvSpPr/>
            <p:nvPr/>
          </p:nvSpPr>
          <p:spPr>
            <a:xfrm>
              <a:off x="3812540" y="1208303"/>
              <a:ext cx="594360" cy="5943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bg1"/>
                </a:buClr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  <p:pic>
          <p:nvPicPr>
            <p:cNvPr id="42" name="CustomIcon">
              <a:extLst>
                <a:ext uri="{FF2B5EF4-FFF2-40B4-BE49-F238E27FC236}">
                  <a16:creationId xmlns:a16="http://schemas.microsoft.com/office/drawing/2014/main" id="{7A2D7208-0F67-3654-4C12-E17DDD7E072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37000" y="1312883"/>
              <a:ext cx="345440" cy="345440"/>
            </a:xfrm>
            <a:prstGeom prst="rect">
              <a:avLst/>
            </a:prstGeom>
          </p:spPr>
        </p:pic>
      </p:grpSp>
      <p:pic>
        <p:nvPicPr>
          <p:cNvPr id="43" name="CustomIcon">
            <a:extLst>
              <a:ext uri="{FF2B5EF4-FFF2-40B4-BE49-F238E27FC236}">
                <a16:creationId xmlns:a16="http://schemas.microsoft.com/office/drawing/2014/main" id="{06037DDB-61EC-0FBE-31D1-A4937CF87F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73851" y="2900588"/>
            <a:ext cx="345440" cy="345440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312BD47-9BF8-5637-161D-9854A4B06ED1}"/>
              </a:ext>
            </a:extLst>
          </p:cNvPr>
          <p:cNvSpPr/>
          <p:nvPr/>
        </p:nvSpPr>
        <p:spPr>
          <a:xfrm>
            <a:off x="7979" y="1439289"/>
            <a:ext cx="2465268" cy="4846320"/>
          </a:xfrm>
          <a:custGeom>
            <a:avLst/>
            <a:gdLst>
              <a:gd name="connsiteX0" fmla="*/ 42108 w 2465268"/>
              <a:gd name="connsiteY0" fmla="*/ 0 h 4846320"/>
              <a:gd name="connsiteX1" fmla="*/ 2465268 w 2465268"/>
              <a:gd name="connsiteY1" fmla="*/ 2423160 h 4846320"/>
              <a:gd name="connsiteX2" fmla="*/ 42108 w 2465268"/>
              <a:gd name="connsiteY2" fmla="*/ 4846320 h 4846320"/>
              <a:gd name="connsiteX3" fmla="*/ 0 w 2465268"/>
              <a:gd name="connsiteY3" fmla="*/ 4844724 h 4846320"/>
              <a:gd name="connsiteX4" fmla="*/ 0 w 2465268"/>
              <a:gd name="connsiteY4" fmla="*/ 1596 h 484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5268" h="4846320">
                <a:moveTo>
                  <a:pt x="42108" y="0"/>
                </a:moveTo>
                <a:cubicBezTo>
                  <a:pt x="1380382" y="0"/>
                  <a:pt x="2465268" y="1084886"/>
                  <a:pt x="2465268" y="2423160"/>
                </a:cubicBezTo>
                <a:cubicBezTo>
                  <a:pt x="2465268" y="3761434"/>
                  <a:pt x="1380382" y="4846320"/>
                  <a:pt x="42108" y="4846320"/>
                </a:cubicBezTo>
                <a:lnTo>
                  <a:pt x="0" y="4844724"/>
                </a:lnTo>
                <a:lnTo>
                  <a:pt x="0" y="1596"/>
                </a:lnTo>
                <a:close/>
              </a:path>
            </a:pathLst>
          </a:custGeom>
          <a:noFill/>
          <a:ln w="190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heme/theme1.xml><?xml version="1.0" encoding="utf-8"?>
<a:theme xmlns:a="http://schemas.openxmlformats.org/drawingml/2006/main" name="Office Theme">
  <a:themeElements>
    <a:clrScheme name="State of CT 1">
      <a:dk1>
        <a:srgbClr val="3B3E41"/>
      </a:dk1>
      <a:lt1>
        <a:srgbClr val="FFFFFF"/>
      </a:lt1>
      <a:dk2>
        <a:srgbClr val="FEFFFF"/>
      </a:dk2>
      <a:lt2>
        <a:srgbClr val="E7E6E6"/>
      </a:lt2>
      <a:accent1>
        <a:srgbClr val="3B3E41"/>
      </a:accent1>
      <a:accent2>
        <a:srgbClr val="ED7D31"/>
      </a:accent2>
      <a:accent3>
        <a:srgbClr val="A5A5A5"/>
      </a:accent3>
      <a:accent4>
        <a:srgbClr val="FF9200"/>
      </a:accent4>
      <a:accent5>
        <a:srgbClr val="C0C0C0"/>
      </a:accent5>
      <a:accent6>
        <a:srgbClr val="929292"/>
      </a:accent6>
      <a:hlink>
        <a:srgbClr val="3B3E41"/>
      </a:hlink>
      <a:folHlink>
        <a:srgbClr val="FF92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10648</TotalTime>
  <Words>1365</Words>
  <Application>Microsoft Office PowerPoint</Application>
  <PresentationFormat>Widescreen</PresentationFormat>
  <Paragraphs>140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Apple Symbols</vt:lpstr>
      <vt:lpstr>Arial</vt:lpstr>
      <vt:lpstr>Calibri</vt:lpstr>
      <vt:lpstr>Wingdings</vt:lpstr>
      <vt:lpstr>Office Theme</vt:lpstr>
      <vt:lpstr>October 2022</vt:lpstr>
      <vt:lpstr>State Budget | Fiscal Stability</vt:lpstr>
      <vt:lpstr>State Budget | Over $600 million in Tax Cuts</vt:lpstr>
      <vt:lpstr>State Budget | Investments to Drive Business Development</vt:lpstr>
      <vt:lpstr>Overall Trends | Employment</vt:lpstr>
      <vt:lpstr>Overall Trends | Labor Force Participation</vt:lpstr>
      <vt:lpstr>Challenges | Job Vacancies </vt:lpstr>
      <vt:lpstr>Momentum | Record New Business Growth </vt:lpstr>
      <vt:lpstr>DECD Priorities | Communities and Businesses</vt:lpstr>
      <vt:lpstr>DECD Priorities | Communities and Businesses</vt:lpstr>
      <vt:lpstr>DECD Priorities | Change Perception</vt:lpstr>
      <vt:lpstr>DECD Priorities | Expand Tourism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Barch</dc:creator>
  <cp:lastModifiedBy>Elizabeth Gara</cp:lastModifiedBy>
  <cp:revision>17</cp:revision>
  <cp:lastPrinted>2022-05-11T22:22:21Z</cp:lastPrinted>
  <dcterms:created xsi:type="dcterms:W3CDTF">2022-03-18T15:56:33Z</dcterms:created>
  <dcterms:modified xsi:type="dcterms:W3CDTF">2022-11-16T18:02:25Z</dcterms:modified>
</cp:coreProperties>
</file>