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56" r:id="rId5"/>
    <p:sldId id="312" r:id="rId6"/>
    <p:sldId id="320" r:id="rId7"/>
    <p:sldId id="321" r:id="rId8"/>
    <p:sldId id="297" r:id="rId9"/>
    <p:sldId id="313" r:id="rId10"/>
    <p:sldId id="318" r:id="rId11"/>
    <p:sldId id="314" r:id="rId12"/>
    <p:sldId id="316" r:id="rId13"/>
    <p:sldId id="315" r:id="rId14"/>
    <p:sldId id="317" r:id="rId15"/>
    <p:sldId id="319" r:id="rId16"/>
    <p:sldId id="262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245"/>
    <a:srgbClr val="FF9CB3"/>
    <a:srgbClr val="FAD15F"/>
    <a:srgbClr val="8AB2B3"/>
    <a:srgbClr val="91B1ED"/>
    <a:srgbClr val="3A3838"/>
    <a:srgbClr val="E1B200"/>
    <a:srgbClr val="AEABAB"/>
    <a:srgbClr val="1F666E"/>
    <a:srgbClr val="002B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Gara" userId="3965aeaeca78df18" providerId="LiveId" clId="{7D768D5A-26FC-4EF4-8ABF-FBA5C7086D2C}"/>
    <pc:docChg chg="modSld">
      <pc:chgData name="Elizabeth Gara" userId="3965aeaeca78df18" providerId="LiveId" clId="{7D768D5A-26FC-4EF4-8ABF-FBA5C7086D2C}" dt="2022-11-17T22:05:02.981" v="0" actId="1076"/>
      <pc:docMkLst>
        <pc:docMk/>
      </pc:docMkLst>
      <pc:sldChg chg="modSp mod">
        <pc:chgData name="Elizabeth Gara" userId="3965aeaeca78df18" providerId="LiveId" clId="{7D768D5A-26FC-4EF4-8ABF-FBA5C7086D2C}" dt="2022-11-17T22:05:02.981" v="0" actId="1076"/>
        <pc:sldMkLst>
          <pc:docMk/>
          <pc:sldMk cId="2006428511" sldId="319"/>
        </pc:sldMkLst>
        <pc:spChg chg="mod">
          <ac:chgData name="Elizabeth Gara" userId="3965aeaeca78df18" providerId="LiveId" clId="{7D768D5A-26FC-4EF4-8ABF-FBA5C7086D2C}" dt="2022-11-17T22:05:02.981" v="0" actId="1076"/>
          <ac:spMkLst>
            <pc:docMk/>
            <pc:sldMk cId="2006428511" sldId="319"/>
            <ac:spMk id="2" creationId="{F5D3455B-9AB6-4A51-9842-7E638ECC018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580A22-1096-4D67-B17D-1016B8C1928C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7BFA25B-CBAE-46E3-B2E0-E667A82508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45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/>
            </a:lvl1pPr>
          </a:lstStyle>
          <a:p>
            <a:fld id="{846CE7D5-CF57-46EF-B807-FDD0502418D4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/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  <a:ea typeface="Verdana" panose="020B0604030504040204" pitchFamily="34" charset="0"/>
              </a:defRPr>
            </a:lvl1pPr>
          </a:lstStyle>
          <a:p>
            <a:fld id="{846CE7D5-CF57-46EF-B807-FDD0502418D4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kbona@crcog.or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80696B26-4C00-4301-B78D-5D5321BADD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4402" y="5848433"/>
            <a:ext cx="12195424" cy="794798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A4940DC5-5C77-4618-A824-5DB24506D2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12" y="335335"/>
            <a:ext cx="12195425" cy="56223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3E4CA2E-E2D0-47ED-B410-46AB497BCFE6}"/>
              </a:ext>
            </a:extLst>
          </p:cNvPr>
          <p:cNvSpPr txBox="1"/>
          <p:nvPr/>
        </p:nvSpPr>
        <p:spPr>
          <a:xfrm>
            <a:off x="-498037" y="1134991"/>
            <a:ext cx="12834415" cy="21236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 b="1" dirty="0">
                <a:latin typeface="Georgia" panose="02040502050405020303" pitchFamily="18" charset="0"/>
              </a:rPr>
              <a:t>CRCOG Infrastructure Resources: LOTCIP and </a:t>
            </a:r>
            <a:r>
              <a:rPr lang="en-US" sz="3200" b="1" dirty="0" err="1">
                <a:latin typeface="Georgia" panose="02040502050405020303" pitchFamily="18" charset="0"/>
              </a:rPr>
              <a:t>ezIQC</a:t>
            </a:r>
            <a:endParaRPr lang="en-US" sz="3200" b="1" dirty="0">
              <a:latin typeface="Georgia" panose="02040502050405020303" pitchFamily="18" charset="0"/>
            </a:endParaRPr>
          </a:p>
          <a:p>
            <a:pPr algn="ctr"/>
            <a:endParaRPr lang="en-US" sz="3200" b="1" dirty="0">
              <a:latin typeface="Georgia" panose="02040502050405020303" pitchFamily="18" charset="0"/>
            </a:endParaRP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Kim Bona, CRCOG</a:t>
            </a:r>
          </a:p>
          <a:p>
            <a:pPr algn="ctr"/>
            <a:endParaRPr lang="en-US" sz="3200" b="1" dirty="0">
              <a:solidFill>
                <a:schemeClr val="bg2">
                  <a:lumMod val="25000"/>
                </a:schemeClr>
              </a:solidFill>
              <a:latin typeface="Georgia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68E03D-D357-49AF-BDE2-61E1023F06EE}"/>
              </a:ext>
            </a:extLst>
          </p:cNvPr>
          <p:cNvSpPr/>
          <p:nvPr/>
        </p:nvSpPr>
        <p:spPr>
          <a:xfrm>
            <a:off x="1949200" y="3246312"/>
            <a:ext cx="7705616" cy="51371"/>
          </a:xfrm>
          <a:prstGeom prst="rect">
            <a:avLst/>
          </a:prstGeom>
          <a:ln>
            <a:solidFill>
              <a:srgbClr val="91B1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6DD418-E66C-44EB-AA2F-49E1DD6E0676}"/>
              </a:ext>
            </a:extLst>
          </p:cNvPr>
          <p:cNvSpPr txBox="1"/>
          <p:nvPr/>
        </p:nvSpPr>
        <p:spPr>
          <a:xfrm>
            <a:off x="3735513" y="5386768"/>
            <a:ext cx="4720973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>
                <a:latin typeface="Georgia" panose="02040502050405020303" pitchFamily="18" charset="0"/>
                <a:ea typeface="Verdana"/>
              </a:rPr>
              <a:t>November 17, 2022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655C50-F79C-02D5-1248-9E4FBBF28583}"/>
              </a:ext>
            </a:extLst>
          </p:cNvPr>
          <p:cNvSpPr txBox="1"/>
          <p:nvPr/>
        </p:nvSpPr>
        <p:spPr>
          <a:xfrm>
            <a:off x="369232" y="3855611"/>
            <a:ext cx="11328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Georgia" panose="02040502050405020303" pitchFamily="18" charset="0"/>
              </a:rPr>
              <a:t>COST Planning &amp; Development Conference 2022 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A4940DC5-5C77-4618-A824-5DB24506D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12" y="5900504"/>
            <a:ext cx="12195425" cy="56223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5D3455B-9AB6-4A51-9842-7E638ECC0186}"/>
              </a:ext>
            </a:extLst>
          </p:cNvPr>
          <p:cNvSpPr/>
          <p:nvPr/>
        </p:nvSpPr>
        <p:spPr>
          <a:xfrm>
            <a:off x="-3425" y="856"/>
            <a:ext cx="196922" cy="89899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B7C"/>
              </a:solidFill>
              <a:cs typeface="Calibri"/>
            </a:endParaRPr>
          </a:p>
        </p:txBody>
      </p:sp>
      <p:pic>
        <p:nvPicPr>
          <p:cNvPr id="4" name="Picture 3" descr="Map&#10;&#10;Description automatically generated">
            <a:extLst>
              <a:ext uri="{FF2B5EF4-FFF2-40B4-BE49-F238E27FC236}">
                <a16:creationId xmlns:a16="http://schemas.microsoft.com/office/drawing/2014/main" id="{C02106C2-6A84-FA20-9AE1-8D3B45A3C2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0651" y="796352"/>
            <a:ext cx="7207727" cy="50854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F6A06C5-49A6-2EE6-EE55-AFF985A6B74C}"/>
              </a:ext>
            </a:extLst>
          </p:cNvPr>
          <p:cNvSpPr txBox="1"/>
          <p:nvPr/>
        </p:nvSpPr>
        <p:spPr>
          <a:xfrm>
            <a:off x="985652" y="273132"/>
            <a:ext cx="100821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Georgia" panose="02040502050405020303" pitchFamily="18" charset="0"/>
              </a:rPr>
              <a:t>ezIQC</a:t>
            </a:r>
            <a:r>
              <a:rPr lang="en-US" sz="2800">
                <a:latin typeface="Georgia" panose="02040502050405020303" pitchFamily="18" charset="0"/>
              </a:rPr>
              <a:t> in Connecticut – CRCOG – Roads and Bridges</a:t>
            </a:r>
          </a:p>
        </p:txBody>
      </p:sp>
    </p:spTree>
    <p:extLst>
      <p:ext uri="{BB962C8B-B14F-4D97-AF65-F5344CB8AC3E}">
        <p14:creationId xmlns:p14="http://schemas.microsoft.com/office/powerpoint/2010/main" val="787497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A4940DC5-5C77-4618-A824-5DB24506D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12" y="5900504"/>
            <a:ext cx="12195425" cy="56223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5D3455B-9AB6-4A51-9842-7E638ECC0186}"/>
              </a:ext>
            </a:extLst>
          </p:cNvPr>
          <p:cNvSpPr/>
          <p:nvPr/>
        </p:nvSpPr>
        <p:spPr>
          <a:xfrm>
            <a:off x="-3425" y="856"/>
            <a:ext cx="196922" cy="89899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B7C"/>
              </a:solidFill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6ED6D6-CBC8-A5A2-C408-86F56A3A5484}"/>
              </a:ext>
            </a:extLst>
          </p:cNvPr>
          <p:cNvSpPr txBox="1"/>
          <p:nvPr/>
        </p:nvSpPr>
        <p:spPr>
          <a:xfrm>
            <a:off x="555578" y="324369"/>
            <a:ext cx="10464723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3600" b="1">
                <a:latin typeface="Georgia"/>
              </a:rPr>
              <a:t>Program Advantages</a:t>
            </a:r>
          </a:p>
          <a:p>
            <a:r>
              <a:rPr lang="en-US" sz="2000" b="1">
                <a:latin typeface="Georgia"/>
              </a:rPr>
              <a:t>FASTER AND SIMPLER COMPETITIVE SAVINGS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504C4A-BECE-9DDB-FC7B-23B735460A62}"/>
              </a:ext>
            </a:extLst>
          </p:cNvPr>
          <p:cNvSpPr txBox="1"/>
          <p:nvPr/>
        </p:nvSpPr>
        <p:spPr>
          <a:xfrm>
            <a:off x="528841" y="1351116"/>
            <a:ext cx="11124504" cy="437042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Georgia"/>
              </a:rPr>
              <a:t>Multiple projects with a single competitively bid contract. </a:t>
            </a:r>
            <a:endParaRPr lang="en-US" sz="2800" dirty="0">
              <a:latin typeface="Georgia" panose="02040502050405020303" pitchFamily="18" charset="0"/>
            </a:endParaRPr>
          </a:p>
          <a:p>
            <a:endParaRPr lang="en-US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Georgia"/>
              </a:rPr>
              <a:t>Compare prices easily and clearly.</a:t>
            </a:r>
          </a:p>
          <a:p>
            <a:endParaRPr lang="en-US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Georgia"/>
              </a:rPr>
              <a:t>On-call contractors for maintenance, repair, upgrades for variety of projects. i.e., guiderails, paving, sidewalks, airline trails, underground storage tank (UST) removal, and more.</a:t>
            </a:r>
          </a:p>
          <a:p>
            <a:endParaRPr lang="en-US" sz="2800" dirty="0">
              <a:latin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Georgia"/>
              </a:rPr>
              <a:t>Minimal change orders.</a:t>
            </a:r>
            <a:endParaRPr lang="en-US" sz="2800" dirty="0">
              <a:latin typeface="Georgia" panose="02040502050405020303" pitchFamily="18" charset="0"/>
            </a:endParaRPr>
          </a:p>
          <a:p>
            <a:endParaRPr lang="en-US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Georgia"/>
              </a:rPr>
              <a:t>Saves time and money on procurement procedures!</a:t>
            </a:r>
          </a:p>
        </p:txBody>
      </p:sp>
    </p:spTree>
    <p:extLst>
      <p:ext uri="{BB962C8B-B14F-4D97-AF65-F5344CB8AC3E}">
        <p14:creationId xmlns:p14="http://schemas.microsoft.com/office/powerpoint/2010/main" val="496347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A4940DC5-5C77-4618-A824-5DB24506D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12" y="5900504"/>
            <a:ext cx="12195425" cy="56223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5D3455B-9AB6-4A51-9842-7E638ECC0186}"/>
              </a:ext>
            </a:extLst>
          </p:cNvPr>
          <p:cNvSpPr/>
          <p:nvPr/>
        </p:nvSpPr>
        <p:spPr>
          <a:xfrm>
            <a:off x="-1712" y="416457"/>
            <a:ext cx="196922" cy="89899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B7C"/>
              </a:solidFill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6ED6D6-CBC8-A5A2-C408-86F56A3A5484}"/>
              </a:ext>
            </a:extLst>
          </p:cNvPr>
          <p:cNvSpPr txBox="1"/>
          <p:nvPr/>
        </p:nvSpPr>
        <p:spPr>
          <a:xfrm>
            <a:off x="555578" y="324369"/>
            <a:ext cx="10464723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>
                <a:latin typeface="Georgia" panose="02040502050405020303" pitchFamily="18" charset="0"/>
              </a:rPr>
              <a:t>Questions?</a:t>
            </a:r>
          </a:p>
          <a:p>
            <a:endParaRPr lang="en-US" sz="3600">
              <a:latin typeface="Georgia" panose="02040502050405020303" pitchFamily="18" charset="0"/>
            </a:endParaRPr>
          </a:p>
          <a:p>
            <a:endParaRPr lang="en-US" sz="3600">
              <a:latin typeface="Georgia" panose="02040502050405020303" pitchFamily="18" charset="0"/>
            </a:endParaRPr>
          </a:p>
          <a:p>
            <a:pPr algn="ctr"/>
            <a:r>
              <a:rPr lang="en-US" sz="3600">
                <a:latin typeface="Georgia" panose="02040502050405020303" pitchFamily="18" charset="0"/>
              </a:rPr>
              <a:t>Kim Bona</a:t>
            </a:r>
          </a:p>
          <a:p>
            <a:pPr algn="ctr"/>
            <a:r>
              <a:rPr lang="en-US" sz="3600">
                <a:latin typeface="Georgia" panose="02040502050405020303" pitchFamily="18" charset="0"/>
              </a:rPr>
              <a:t>(860) 724-4292</a:t>
            </a:r>
          </a:p>
          <a:p>
            <a:pPr algn="ctr"/>
            <a:r>
              <a:rPr lang="en-US" sz="3600">
                <a:latin typeface="Georgia" panose="02040502050405020303" pitchFamily="18" charset="0"/>
                <a:hlinkClick r:id="rId3"/>
              </a:rPr>
              <a:t>kbona@crcog.org</a:t>
            </a:r>
            <a:endParaRPr lang="en-US" sz="360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428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80696B26-4C00-4301-B78D-5D5321BADD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12" y="5848433"/>
            <a:ext cx="12195424" cy="79479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3CF4837-15EA-4B76-89C8-1469A958C5BA}"/>
              </a:ext>
            </a:extLst>
          </p:cNvPr>
          <p:cNvSpPr txBox="1"/>
          <p:nvPr/>
        </p:nvSpPr>
        <p:spPr>
          <a:xfrm>
            <a:off x="6428197" y="2746624"/>
            <a:ext cx="1621605" cy="2237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BB91CB-9793-43B4-93B3-EF860C191FFE}"/>
              </a:ext>
            </a:extLst>
          </p:cNvPr>
          <p:cNvSpPr/>
          <p:nvPr/>
        </p:nvSpPr>
        <p:spPr>
          <a:xfrm>
            <a:off x="-3424" y="523126"/>
            <a:ext cx="12191998" cy="736315"/>
          </a:xfrm>
          <a:prstGeom prst="rect">
            <a:avLst/>
          </a:prstGeom>
          <a:solidFill>
            <a:srgbClr val="8AB2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B07A5F-A5C6-4EA9-9F34-CD164A20E8D7}"/>
              </a:ext>
            </a:extLst>
          </p:cNvPr>
          <p:cNvSpPr/>
          <p:nvPr/>
        </p:nvSpPr>
        <p:spPr>
          <a:xfrm>
            <a:off x="-3425" y="1576226"/>
            <a:ext cx="12191998" cy="736315"/>
          </a:xfrm>
          <a:prstGeom prst="rect">
            <a:avLst/>
          </a:prstGeom>
          <a:solidFill>
            <a:srgbClr val="91B1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2B022D-F032-44D7-8BB5-9000168AEC22}"/>
              </a:ext>
            </a:extLst>
          </p:cNvPr>
          <p:cNvSpPr/>
          <p:nvPr/>
        </p:nvSpPr>
        <p:spPr>
          <a:xfrm>
            <a:off x="-3424" y="2655014"/>
            <a:ext cx="12191998" cy="736315"/>
          </a:xfrm>
          <a:prstGeom prst="rect">
            <a:avLst/>
          </a:prstGeom>
          <a:solidFill>
            <a:srgbClr val="8AB2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58F73D1-9102-4B2D-8207-5155AB1C03FB}"/>
              </a:ext>
            </a:extLst>
          </p:cNvPr>
          <p:cNvSpPr/>
          <p:nvPr/>
        </p:nvSpPr>
        <p:spPr>
          <a:xfrm>
            <a:off x="-3424" y="3725237"/>
            <a:ext cx="12191998" cy="73631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A39DF4C-3E58-4991-A18F-19187D4E5EB7}"/>
              </a:ext>
            </a:extLst>
          </p:cNvPr>
          <p:cNvSpPr/>
          <p:nvPr/>
        </p:nvSpPr>
        <p:spPr>
          <a:xfrm>
            <a:off x="-3424" y="4795463"/>
            <a:ext cx="12191998" cy="736315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0CF31E-EA57-48A1-8C1C-DB5CA1F61B3C}"/>
              </a:ext>
            </a:extLst>
          </p:cNvPr>
          <p:cNvSpPr txBox="1"/>
          <p:nvPr/>
        </p:nvSpPr>
        <p:spPr>
          <a:xfrm>
            <a:off x="3833974" y="2661006"/>
            <a:ext cx="3890479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400">
                <a:solidFill>
                  <a:srgbClr val="3A3838"/>
                </a:solidFill>
                <a:latin typeface="Georgia"/>
                <a:cs typeface="Calibri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105600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80696B26-4C00-4301-B78D-5D5321BADD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12" y="5848433"/>
            <a:ext cx="12195424" cy="794798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A4940DC5-5C77-4618-A824-5DB24506D2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12" y="335335"/>
            <a:ext cx="12195425" cy="56223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2A5FD19-8E72-3E38-D8F2-469C66E7FB15}"/>
              </a:ext>
            </a:extLst>
          </p:cNvPr>
          <p:cNvSpPr txBox="1"/>
          <p:nvPr/>
        </p:nvSpPr>
        <p:spPr>
          <a:xfrm>
            <a:off x="680852" y="1163782"/>
            <a:ext cx="10830295" cy="32624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dirty="0">
              <a:latin typeface="Georgia" panose="02040502050405020303" pitchFamily="18" charset="0"/>
            </a:endParaRPr>
          </a:p>
          <a:p>
            <a:r>
              <a:rPr lang="en-US" sz="4000" b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  <a:cs typeface="Calibri"/>
              </a:rPr>
              <a:t>State &amp; Local Infrastructure Resources</a:t>
            </a:r>
          </a:p>
          <a:p>
            <a:endParaRPr lang="en-US" dirty="0">
              <a:latin typeface="Georgia" panose="02040502050405020303" pitchFamily="18" charset="0"/>
            </a:endParaRPr>
          </a:p>
          <a:p>
            <a:endParaRPr lang="en-US" b="1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Georgia"/>
              </a:rPr>
              <a:t>LOTCIP (Local Transportation Capital Improvement Program)</a:t>
            </a:r>
          </a:p>
          <a:p>
            <a:endParaRPr lang="en-US" sz="2800" b="1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Georgia" panose="02040502050405020303" pitchFamily="18" charset="0"/>
              </a:rPr>
              <a:t>ezIQC</a:t>
            </a:r>
            <a:r>
              <a:rPr lang="en-US" sz="2800" b="1" dirty="0">
                <a:latin typeface="Georgia" panose="02040502050405020303" pitchFamily="18" charset="0"/>
              </a:rPr>
              <a:t> (Indefinite Quantity Construction)</a:t>
            </a:r>
          </a:p>
        </p:txBody>
      </p:sp>
    </p:spTree>
    <p:extLst>
      <p:ext uri="{BB962C8B-B14F-4D97-AF65-F5344CB8AC3E}">
        <p14:creationId xmlns:p14="http://schemas.microsoft.com/office/powerpoint/2010/main" val="411867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80696B26-4C00-4301-B78D-5D5321BADD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12" y="5848433"/>
            <a:ext cx="12195424" cy="794798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A4940DC5-5C77-4618-A824-5DB24506D2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12" y="335335"/>
            <a:ext cx="12195425" cy="56223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2A5FD19-8E72-3E38-D8F2-469C66E7FB15}"/>
              </a:ext>
            </a:extLst>
          </p:cNvPr>
          <p:cNvSpPr txBox="1"/>
          <p:nvPr/>
        </p:nvSpPr>
        <p:spPr>
          <a:xfrm>
            <a:off x="427512" y="897566"/>
            <a:ext cx="11083635" cy="44012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latin typeface="Georgia" panose="02040502050405020303" pitchFamily="18" charset="0"/>
              </a:rPr>
              <a:t>LOCAL TRANSPORTATION CAPITAL IMPROVEMENT PROGRAM (LOTCIP)</a:t>
            </a:r>
          </a:p>
          <a:p>
            <a:endParaRPr lang="en-US" sz="2000" b="1" dirty="0">
              <a:latin typeface="Georgia" panose="02040502050405020303" pitchFamily="18" charset="0"/>
            </a:endParaRPr>
          </a:p>
          <a:p>
            <a:r>
              <a:rPr lang="en-US" sz="2800" b="1" dirty="0">
                <a:latin typeface="Georgia"/>
              </a:rPr>
              <a:t>State funding through CRCOG for transportation projects:</a:t>
            </a:r>
          </a:p>
          <a:p>
            <a:endParaRPr lang="en-US" sz="2800" b="1" dirty="0">
              <a:latin typeface="Georgi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Georgia"/>
              </a:rPr>
              <a:t>Reconstruction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Georgia"/>
              </a:rPr>
              <a:t>Pavement rehabilitation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Georgia"/>
              </a:rPr>
              <a:t>Sidewalk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Georgia"/>
              </a:rPr>
              <a:t>Bridge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Georgia"/>
              </a:rPr>
              <a:t>Multi-trail projects </a:t>
            </a:r>
            <a:endParaRPr lang="en-US" sz="2800" dirty="0">
              <a:latin typeface="Georgia" panose="02040502050405020303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118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80696B26-4C00-4301-B78D-5D5321BADD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12" y="5848433"/>
            <a:ext cx="12195424" cy="794798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A4940DC5-5C77-4618-A824-5DB24506D2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3281"/>
            <a:ext cx="12195425" cy="56223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2A5FD19-8E72-3E38-D8F2-469C66E7FB15}"/>
              </a:ext>
            </a:extLst>
          </p:cNvPr>
          <p:cNvSpPr txBox="1"/>
          <p:nvPr/>
        </p:nvSpPr>
        <p:spPr>
          <a:xfrm>
            <a:off x="427512" y="765512"/>
            <a:ext cx="11083635" cy="55092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latin typeface="Georgia" panose="02040502050405020303" pitchFamily="18" charset="0"/>
              </a:rPr>
              <a:t>LOCAL TRANSPORTATION CAPITAL IMPROVEMENT PROGRAM (LOTCIP)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600" dirty="0">
              <a:latin typeface="Georgia" panose="02040502050405020303" pitchFamily="18" charset="0"/>
            </a:endParaRPr>
          </a:p>
          <a:p>
            <a:r>
              <a:rPr lang="en-US" sz="2400" b="1" dirty="0">
                <a:latin typeface="Georgia"/>
              </a:rPr>
              <a:t>Eligibility requirements:</a:t>
            </a:r>
          </a:p>
          <a:p>
            <a:endParaRPr lang="en-US" sz="2400" b="1" dirty="0">
              <a:latin typeface="Georgia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333333"/>
                </a:solidFill>
                <a:effectLst/>
                <a:latin typeface="Georgia"/>
              </a:rPr>
              <a:t>LOTCIP projects – must be located on roadways functionally classified as urban collector or higher. </a:t>
            </a:r>
            <a:br>
              <a:rPr lang="en-US" sz="2400" dirty="0">
                <a:solidFill>
                  <a:srgbClr val="333333"/>
                </a:solidFill>
                <a:latin typeface="Georgia"/>
              </a:rPr>
            </a:br>
            <a:endParaRPr lang="en-US" sz="1600" b="0" i="0" dirty="0">
              <a:solidFill>
                <a:srgbClr val="333333"/>
              </a:solidFill>
              <a:effectLst/>
              <a:latin typeface="Georgia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333333"/>
                </a:solidFill>
                <a:effectLst/>
                <a:latin typeface="Georgia"/>
              </a:rPr>
              <a:t>Bridge improvements - eligible on any roadway classification, however bridges on minor collectors and local roads must have length of 20 feet or more.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sz="2400" b="0" i="0" dirty="0">
              <a:solidFill>
                <a:srgbClr val="333333"/>
              </a:solidFill>
              <a:effectLst/>
              <a:latin typeface="Georgia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333333"/>
                </a:solidFill>
                <a:effectLst/>
                <a:latin typeface="Georgia"/>
              </a:rPr>
              <a:t>Stand-alone sidewalk projects and pedestrian improvements – may be located on roadways of any classification.</a:t>
            </a:r>
          </a:p>
          <a:p>
            <a:pPr algn="l"/>
            <a:endParaRPr lang="en-US" sz="16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333333"/>
                </a:solidFill>
                <a:effectLst/>
                <a:latin typeface="Georgia"/>
              </a:rPr>
              <a:t>Minimum project cost estimate of $300,000.</a:t>
            </a:r>
          </a:p>
          <a:p>
            <a:endParaRPr lang="en-US" sz="1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384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A4940DC5-5C77-4618-A824-5DB24506D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12" y="5900504"/>
            <a:ext cx="12195425" cy="56223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5D3455B-9AB6-4A51-9842-7E638ECC0186}"/>
              </a:ext>
            </a:extLst>
          </p:cNvPr>
          <p:cNvSpPr/>
          <p:nvPr/>
        </p:nvSpPr>
        <p:spPr>
          <a:xfrm>
            <a:off x="-3425" y="856"/>
            <a:ext cx="196922" cy="89899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B7C"/>
              </a:solidFill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DDE5D0-273F-4996-A79C-3F6EDFEF97B0}"/>
              </a:ext>
            </a:extLst>
          </p:cNvPr>
          <p:cNvSpPr txBox="1"/>
          <p:nvPr/>
        </p:nvSpPr>
        <p:spPr>
          <a:xfrm>
            <a:off x="715132" y="395265"/>
            <a:ext cx="10968847" cy="5219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5391150" algn="l"/>
              </a:tabLst>
            </a:pPr>
            <a:r>
              <a:rPr lang="en-US" sz="3600" b="1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What is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ezIQC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391150" algn="l"/>
              </a:tabLst>
            </a:pPr>
            <a:r>
              <a:rPr lang="en-US" sz="2000" b="1" dirty="0">
                <a:latin typeface="Georgia" panose="02040502050405020303" pitchFamily="18" charset="0"/>
              </a:rPr>
              <a:t>COMPETITIVELY BID CONSTRUCTION PROGRAM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391150" algn="l"/>
              </a:tabLst>
            </a:pPr>
            <a:endParaRPr lang="en-US" sz="2000" b="1" dirty="0">
              <a:latin typeface="Georgia" panose="02040502050405020303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>
                <a:latin typeface="Georgia" panose="02040502050405020303" pitchFamily="18" charset="0"/>
              </a:rPr>
              <a:t>The </a:t>
            </a:r>
            <a:r>
              <a:rPr lang="en-US" sz="2800" dirty="0" err="1">
                <a:latin typeface="Georgia" panose="02040502050405020303" pitchFamily="18" charset="0"/>
              </a:rPr>
              <a:t>ezIQC</a:t>
            </a:r>
            <a:r>
              <a:rPr lang="en-US" sz="2800" dirty="0">
                <a:latin typeface="Georgia" panose="02040502050405020303" pitchFamily="18" charset="0"/>
              </a:rPr>
              <a:t>® program is a competitively-bid, on-call service for construction projects since 2009.</a:t>
            </a:r>
          </a:p>
          <a:p>
            <a:endParaRPr lang="en-US" sz="2800" dirty="0">
              <a:latin typeface="Georgia" panose="02040502050405020303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>
                <a:latin typeface="Georgia" panose="02040502050405020303" pitchFamily="18" charset="0"/>
              </a:rPr>
              <a:t>Roads and Bridges program launched in January 2017.</a:t>
            </a:r>
          </a:p>
          <a:p>
            <a:endParaRPr lang="en-US" sz="2800" dirty="0">
              <a:latin typeface="Georgia" panose="02040502050405020303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>
                <a:latin typeface="Georgia"/>
              </a:rPr>
              <a:t>Both the consultant, Gordian Group, and the contractors who perform the work are </a:t>
            </a:r>
            <a:r>
              <a:rPr lang="en-US" sz="2800" b="1" dirty="0">
                <a:latin typeface="Georgia"/>
              </a:rPr>
              <a:t>competitively bid. </a:t>
            </a:r>
            <a:endParaRPr lang="en-US" sz="2800" b="1" dirty="0">
              <a:latin typeface="Georgia" panose="02040502050405020303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5391150" algn="l"/>
              </a:tabLst>
            </a:pPr>
            <a:endParaRPr lang="en-US" sz="3600" dirty="0">
              <a:effectLst/>
              <a:latin typeface="Georgia" panose="02040502050405020303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365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A4940DC5-5C77-4618-A824-5DB24506D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12" y="5900504"/>
            <a:ext cx="12195425" cy="56223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5D3455B-9AB6-4A51-9842-7E638ECC0186}"/>
              </a:ext>
            </a:extLst>
          </p:cNvPr>
          <p:cNvSpPr/>
          <p:nvPr/>
        </p:nvSpPr>
        <p:spPr>
          <a:xfrm>
            <a:off x="-3425" y="856"/>
            <a:ext cx="196922" cy="89899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B7C"/>
              </a:solidFill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DDE5D0-273F-4996-A79C-3F6EDFEF97B0}"/>
              </a:ext>
            </a:extLst>
          </p:cNvPr>
          <p:cNvSpPr txBox="1"/>
          <p:nvPr/>
        </p:nvSpPr>
        <p:spPr>
          <a:xfrm>
            <a:off x="715132" y="395265"/>
            <a:ext cx="11730847" cy="61440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5391150" algn="l"/>
              </a:tabLst>
            </a:pPr>
            <a:r>
              <a:rPr lang="en-US" sz="3600" b="1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When to use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ezIQc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391150" algn="l"/>
              </a:tabLst>
            </a:pPr>
            <a:r>
              <a:rPr lang="en-US" sz="2000" b="1" dirty="0">
                <a:latin typeface="Georgia" panose="02040502050405020303" pitchFamily="18" charset="0"/>
              </a:rPr>
              <a:t>FASTER AND SIMPLER, COMPETITIVE SAVINGS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Georgia"/>
              </a:rPr>
              <a:t>Time-sensitive projects and emergency work.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400" dirty="0">
                <a:latin typeface="Georgia"/>
              </a:rPr>
              <a:t>Limited scheduling windows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2400" dirty="0">
                <a:latin typeface="Georgia"/>
              </a:rPr>
              <a:t>End of year funding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US" sz="2400" dirty="0">
              <a:latin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Georgia"/>
              </a:rPr>
              <a:t>Project backlogs and pending work.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Georgia"/>
              </a:rPr>
              <a:t>Advance work for large projects or supplement in-house expertise.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Georgia"/>
              </a:rPr>
              <a:t>Replacement-in-Kind projects.</a:t>
            </a:r>
          </a:p>
          <a:p>
            <a:endParaRPr lang="en-US" sz="2400" dirty="0">
              <a:latin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Georgia"/>
              </a:rPr>
              <a:t>Small to medium size projects.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Georgia"/>
            </a:endParaRPr>
          </a:p>
          <a:p>
            <a:endParaRPr lang="en-US" sz="2800" dirty="0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239056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A4940DC5-5C77-4618-A824-5DB24506D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12" y="5900504"/>
            <a:ext cx="12195425" cy="56223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5D3455B-9AB6-4A51-9842-7E638ECC0186}"/>
              </a:ext>
            </a:extLst>
          </p:cNvPr>
          <p:cNvSpPr/>
          <p:nvPr/>
        </p:nvSpPr>
        <p:spPr>
          <a:xfrm>
            <a:off x="-3425" y="856"/>
            <a:ext cx="196922" cy="89899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B7C"/>
              </a:solidFill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6ED6D6-CBC8-A5A2-C408-86F56A3A5484}"/>
              </a:ext>
            </a:extLst>
          </p:cNvPr>
          <p:cNvSpPr txBox="1"/>
          <p:nvPr/>
        </p:nvSpPr>
        <p:spPr>
          <a:xfrm>
            <a:off x="555578" y="324369"/>
            <a:ext cx="10464723" cy="483209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3600" b="1" dirty="0">
                <a:latin typeface="Georgia" panose="02040502050405020303" pitchFamily="18" charset="0"/>
              </a:rPr>
              <a:t>Is the funding source eligible for </a:t>
            </a:r>
            <a:r>
              <a:rPr lang="en-US" sz="3600" b="1" dirty="0" err="1">
                <a:latin typeface="Georgia" panose="02040502050405020303" pitchFamily="18" charset="0"/>
              </a:rPr>
              <a:t>ezIQC</a:t>
            </a:r>
            <a:r>
              <a:rPr lang="en-US" sz="3600" b="1" dirty="0">
                <a:latin typeface="Georgia" panose="02040502050405020303" pitchFamily="18" charset="0"/>
              </a:rPr>
              <a:t>?</a:t>
            </a:r>
          </a:p>
          <a:p>
            <a:endParaRPr lang="en-US" sz="3600" b="1" dirty="0">
              <a:latin typeface="Georgia" panose="02040502050405020303" pitchFamily="18" charset="0"/>
            </a:endParaRPr>
          </a:p>
          <a:p>
            <a:r>
              <a:rPr lang="en-US" sz="2400" b="1" dirty="0">
                <a:latin typeface="Georgia" panose="02040502050405020303" pitchFamily="18" charset="0"/>
              </a:rPr>
              <a:t>Federal funding – generally, yes.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>
                <a:latin typeface="Georgia" panose="02040502050405020303" pitchFamily="18" charset="0"/>
              </a:rPr>
              <a:t>ARPA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>
                <a:latin typeface="Georgia" panose="02040502050405020303" pitchFamily="18" charset="0"/>
              </a:rPr>
              <a:t>CARES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>
                <a:latin typeface="Georgia" panose="02040502050405020303" pitchFamily="18" charset="0"/>
              </a:rPr>
              <a:t>BIL/IIJA</a:t>
            </a:r>
          </a:p>
          <a:p>
            <a:endParaRPr lang="en-US" sz="2400" dirty="0">
              <a:latin typeface="Georgia" panose="02040502050405020303" pitchFamily="18" charset="0"/>
            </a:endParaRPr>
          </a:p>
          <a:p>
            <a:r>
              <a:rPr lang="en-US" sz="2400" b="1" dirty="0">
                <a:latin typeface="Georgia"/>
              </a:rPr>
              <a:t>State and Local funding </a:t>
            </a:r>
            <a:r>
              <a:rPr lang="en-US" sz="2400" dirty="0">
                <a:latin typeface="Georgia"/>
              </a:rPr>
              <a:t>– </a:t>
            </a:r>
            <a:r>
              <a:rPr lang="en-US" sz="2400" b="1" dirty="0">
                <a:latin typeface="Georgia"/>
              </a:rPr>
              <a:t>sometimes.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rgia"/>
              </a:rPr>
              <a:t>LOTCIP – no, although CRCOG continues to work with CTDOT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rgia" panose="02040502050405020303" pitchFamily="18" charset="0"/>
              </a:rPr>
              <a:t>STEAP – sometimes, depending on issuing agency.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rgia" panose="02040502050405020303" pitchFamily="18" charset="0"/>
              </a:rPr>
              <a:t>Community Connectivity Grant – yes.</a:t>
            </a:r>
            <a:br>
              <a:rPr lang="en-US" sz="3600" dirty="0">
                <a:latin typeface="Georgia" panose="02040502050405020303" pitchFamily="18" charset="0"/>
              </a:rPr>
            </a:br>
            <a:endParaRPr lang="en-US" sz="20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448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A4940DC5-5C77-4618-A824-5DB24506D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12" y="5900504"/>
            <a:ext cx="12195425" cy="56223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5D3455B-9AB6-4A51-9842-7E638ECC0186}"/>
              </a:ext>
            </a:extLst>
          </p:cNvPr>
          <p:cNvSpPr/>
          <p:nvPr/>
        </p:nvSpPr>
        <p:spPr>
          <a:xfrm>
            <a:off x="-3425" y="856"/>
            <a:ext cx="196922" cy="89899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B7C"/>
              </a:solidFill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DDE5D0-273F-4996-A79C-3F6EDFEF97B0}"/>
              </a:ext>
            </a:extLst>
          </p:cNvPr>
          <p:cNvSpPr txBox="1"/>
          <p:nvPr/>
        </p:nvSpPr>
        <p:spPr>
          <a:xfrm>
            <a:off x="461153" y="312138"/>
            <a:ext cx="11730847" cy="5496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5391150" algn="l"/>
              </a:tabLst>
            </a:pPr>
            <a:r>
              <a:rPr lang="en-US" sz="3600" b="1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How does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ezIQC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Georgia" panose="02040502050405020303" pitchFamily="18" charset="0"/>
              </a:rPr>
              <a:t> work?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391150" algn="l"/>
              </a:tabLst>
            </a:pPr>
            <a:r>
              <a:rPr lang="en-US" sz="2000" b="1" dirty="0">
                <a:latin typeface="Georgia" panose="02040502050405020303" pitchFamily="18" charset="0"/>
              </a:rPr>
              <a:t>PROCUREMENT PROCESS</a:t>
            </a:r>
          </a:p>
          <a:p>
            <a:r>
              <a:rPr lang="en-US" sz="2000" b="1" dirty="0">
                <a:latin typeface="Georgia"/>
                <a:cs typeface="Arial"/>
              </a:rPr>
              <a:t>CRCOG </a:t>
            </a:r>
            <a:r>
              <a:rPr lang="en-US" sz="2000" b="1" u="sng" dirty="0">
                <a:latin typeface="Georgia"/>
                <a:cs typeface="Arial"/>
              </a:rPr>
              <a:t>competitively</a:t>
            </a:r>
            <a:r>
              <a:rPr lang="en-US" sz="2000" b="1" dirty="0">
                <a:latin typeface="Georgia"/>
                <a:cs typeface="Arial"/>
              </a:rPr>
              <a:t> bids for the Job Order Contracting consultant and the regional contractors </a:t>
            </a:r>
            <a:endParaRPr lang="en-US" sz="2000" b="1" dirty="0">
              <a:latin typeface="Georgia" panose="02040502050405020303" pitchFamily="18" charset="0"/>
              <a:cs typeface="Arial"/>
            </a:endParaRPr>
          </a:p>
          <a:p>
            <a:pPr lvl="1"/>
            <a:r>
              <a:rPr lang="en-US" sz="2000" b="1" dirty="0">
                <a:latin typeface="Georgia"/>
                <a:cs typeface="Arial"/>
              </a:rPr>
              <a:t>Two Types:</a:t>
            </a:r>
          </a:p>
          <a:p>
            <a:pPr lvl="2"/>
            <a:r>
              <a:rPr lang="en-US" sz="2000" dirty="0">
                <a:latin typeface="Georgia"/>
                <a:cs typeface="Arial"/>
              </a:rPr>
              <a:t>General Construction</a:t>
            </a:r>
          </a:p>
          <a:p>
            <a:pPr lvl="2"/>
            <a:r>
              <a:rPr lang="en-US" sz="2000" dirty="0">
                <a:latin typeface="Georgia"/>
                <a:cs typeface="Arial"/>
              </a:rPr>
              <a:t>Roads and Bridges</a:t>
            </a:r>
          </a:p>
          <a:p>
            <a:pPr lvl="2"/>
            <a:endParaRPr lang="en-US" sz="1100" dirty="0">
              <a:latin typeface="Georgia" panose="02040502050405020303" pitchFamily="18" charset="0"/>
              <a:cs typeface="Arial"/>
            </a:endParaRPr>
          </a:p>
          <a:p>
            <a:pPr lvl="1"/>
            <a:r>
              <a:rPr lang="en-US" sz="2000" b="1" dirty="0">
                <a:latin typeface="Georgia"/>
                <a:cs typeface="Arial"/>
              </a:rPr>
              <a:t>Regional Contract Term:</a:t>
            </a:r>
          </a:p>
          <a:p>
            <a:pPr lvl="2"/>
            <a:r>
              <a:rPr lang="en-US" sz="2000" dirty="0">
                <a:latin typeface="Georgia"/>
                <a:cs typeface="Arial"/>
              </a:rPr>
              <a:t>Regional contracts - one year with optional 1-year extensions, up to a maximum of 3 years.</a:t>
            </a:r>
          </a:p>
          <a:p>
            <a:pPr lvl="0"/>
            <a:endParaRPr lang="en-US" sz="1100" dirty="0">
              <a:latin typeface="Georgia" panose="02040502050405020303" pitchFamily="18" charset="0"/>
            </a:endParaRPr>
          </a:p>
          <a:p>
            <a:pPr lvl="0"/>
            <a:r>
              <a:rPr lang="en-US" sz="2000" dirty="0">
                <a:latin typeface="Georgia"/>
              </a:rPr>
              <a:t>Pricing is provided by a standard “task catalog” which is competitively awarded upfront, </a:t>
            </a:r>
            <a:r>
              <a:rPr lang="en-US" sz="2000" b="1" dirty="0">
                <a:latin typeface="Georgia"/>
              </a:rPr>
              <a:t>saving time on bidding individual projects.</a:t>
            </a:r>
          </a:p>
          <a:p>
            <a:pPr lvl="0"/>
            <a:endParaRPr lang="en-US" sz="1600" b="1" dirty="0">
              <a:latin typeface="Georgia" panose="02040502050405020303" pitchFamily="18" charset="0"/>
            </a:endParaRPr>
          </a:p>
          <a:p>
            <a:r>
              <a:rPr lang="en-US" sz="2000" dirty="0">
                <a:latin typeface="Georgia"/>
              </a:rPr>
              <a:t>Gordian works with you to conduct a full scope review and provide a quote to fit your project and budget needs.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391150" algn="l"/>
              </a:tabLst>
            </a:pPr>
            <a:endParaRPr lang="en-US" sz="20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892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A4940DC5-5C77-4618-A824-5DB24506D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12" y="5900504"/>
            <a:ext cx="12195425" cy="56223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5D3455B-9AB6-4A51-9842-7E638ECC0186}"/>
              </a:ext>
            </a:extLst>
          </p:cNvPr>
          <p:cNvSpPr/>
          <p:nvPr/>
        </p:nvSpPr>
        <p:spPr>
          <a:xfrm>
            <a:off x="-3425" y="856"/>
            <a:ext cx="196922" cy="89899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B7C"/>
              </a:solidFill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6ED6D6-CBC8-A5A2-C408-86F56A3A5484}"/>
              </a:ext>
            </a:extLst>
          </p:cNvPr>
          <p:cNvSpPr txBox="1"/>
          <p:nvPr/>
        </p:nvSpPr>
        <p:spPr>
          <a:xfrm>
            <a:off x="555578" y="324369"/>
            <a:ext cx="66412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>
                <a:latin typeface="Georgia" panose="02040502050405020303" pitchFamily="18" charset="0"/>
              </a:rPr>
              <a:t>5 Step Job Order Process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9ADD5C9-1308-AC07-2F10-2E6D75FB1246}"/>
              </a:ext>
            </a:extLst>
          </p:cNvPr>
          <p:cNvGrpSpPr/>
          <p:nvPr/>
        </p:nvGrpSpPr>
        <p:grpSpPr>
          <a:xfrm>
            <a:off x="435335" y="1460698"/>
            <a:ext cx="11059979" cy="4263208"/>
            <a:chOff x="435335" y="1677675"/>
            <a:chExt cx="11326606" cy="4605852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1D14063-5787-1968-80C6-794CEBB096FA}"/>
                </a:ext>
              </a:extLst>
            </p:cNvPr>
            <p:cNvGrpSpPr/>
            <p:nvPr/>
          </p:nvGrpSpPr>
          <p:grpSpPr>
            <a:xfrm>
              <a:off x="435335" y="1677675"/>
              <a:ext cx="1770470" cy="4408158"/>
              <a:chOff x="803496" y="2291444"/>
              <a:chExt cx="1546937" cy="3851601"/>
            </a:xfrm>
          </p:grpSpPr>
          <p:pic>
            <p:nvPicPr>
              <p:cNvPr id="27" name="Picture 26" descr="A picture containing object&#10;&#10;Description automatically generated">
                <a:extLst>
                  <a:ext uri="{FF2B5EF4-FFF2-40B4-BE49-F238E27FC236}">
                    <a16:creationId xmlns:a16="http://schemas.microsoft.com/office/drawing/2014/main" id="{AB10DA97-16FB-0C26-4DC4-1B745E0ADE1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2837" t="8034" r="84474" b="13295"/>
              <a:stretch/>
            </p:blipFill>
            <p:spPr>
              <a:xfrm>
                <a:off x="803496" y="2757761"/>
                <a:ext cx="1546937" cy="3385284"/>
              </a:xfrm>
              <a:prstGeom prst="rect">
                <a:avLst/>
              </a:prstGeom>
            </p:spPr>
          </p:pic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F742F14F-CED5-D68E-ADBB-310BDDD73DA3}"/>
                  </a:ext>
                </a:extLst>
              </p:cNvPr>
              <p:cNvSpPr/>
              <p:nvPr/>
            </p:nvSpPr>
            <p:spPr>
              <a:xfrm>
                <a:off x="942029" y="2291444"/>
                <a:ext cx="443166" cy="44316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>
                    <a:solidFill>
                      <a:schemeClr val="bg2">
                        <a:lumMod val="50000"/>
                      </a:schemeClr>
                    </a:solidFill>
                  </a:rPr>
                  <a:t>1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3CD9566E-77EA-0010-0154-8201F350B1FB}"/>
                </a:ext>
              </a:extLst>
            </p:cNvPr>
            <p:cNvGrpSpPr/>
            <p:nvPr/>
          </p:nvGrpSpPr>
          <p:grpSpPr>
            <a:xfrm>
              <a:off x="2883817" y="1677675"/>
              <a:ext cx="1785814" cy="4315125"/>
              <a:chOff x="2501328" y="2291444"/>
              <a:chExt cx="1560344" cy="3770314"/>
            </a:xfrm>
          </p:grpSpPr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16E85556-5C91-AC6C-920B-A41D669DCE5F}"/>
                  </a:ext>
                </a:extLst>
              </p:cNvPr>
              <p:cNvSpPr/>
              <p:nvPr/>
            </p:nvSpPr>
            <p:spPr>
              <a:xfrm>
                <a:off x="2657368" y="2291444"/>
                <a:ext cx="443166" cy="44316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>
                    <a:solidFill>
                      <a:schemeClr val="bg2">
                        <a:lumMod val="50000"/>
                      </a:schemeClr>
                    </a:solidFill>
                  </a:rPr>
                  <a:t>2</a:t>
                </a:r>
              </a:p>
            </p:txBody>
          </p:sp>
          <p:pic>
            <p:nvPicPr>
              <p:cNvPr id="26" name="Picture 25" descr="A picture containing object&#10;&#10;Description automatically generated">
                <a:extLst>
                  <a:ext uri="{FF2B5EF4-FFF2-40B4-BE49-F238E27FC236}">
                    <a16:creationId xmlns:a16="http://schemas.microsoft.com/office/drawing/2014/main" id="{E3575AD7-293B-B57B-F9E7-D00FB3270CA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23363" t="8544" r="63839" b="14591"/>
              <a:stretch/>
            </p:blipFill>
            <p:spPr>
              <a:xfrm>
                <a:off x="2501328" y="2754198"/>
                <a:ext cx="1560344" cy="3307560"/>
              </a:xfrm>
              <a:prstGeom prst="rect">
                <a:avLst/>
              </a:prstGeom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75FA4C0-C2A9-A05F-3CC9-DD7777362149}"/>
                </a:ext>
              </a:extLst>
            </p:cNvPr>
            <p:cNvGrpSpPr/>
            <p:nvPr/>
          </p:nvGrpSpPr>
          <p:grpSpPr>
            <a:xfrm>
              <a:off x="9856399" y="1677675"/>
              <a:ext cx="1905542" cy="4036028"/>
              <a:chOff x="10171133" y="2291444"/>
              <a:chExt cx="1664956" cy="3526455"/>
            </a:xfrm>
          </p:grpSpPr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5DC6F219-EC78-7AA3-6092-27BCAB847999}"/>
                  </a:ext>
                </a:extLst>
              </p:cNvPr>
              <p:cNvSpPr/>
              <p:nvPr/>
            </p:nvSpPr>
            <p:spPr>
              <a:xfrm>
                <a:off x="10300031" y="2291444"/>
                <a:ext cx="443166" cy="44316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>
                    <a:solidFill>
                      <a:schemeClr val="bg2">
                        <a:lumMod val="50000"/>
                      </a:schemeClr>
                    </a:solidFill>
                  </a:rPr>
                  <a:t>5</a:t>
                </a:r>
              </a:p>
            </p:txBody>
          </p:sp>
          <p:pic>
            <p:nvPicPr>
              <p:cNvPr id="24" name="Picture 23" descr="A picture containing object&#10;&#10;Description automatically generated">
                <a:extLst>
                  <a:ext uri="{FF2B5EF4-FFF2-40B4-BE49-F238E27FC236}">
                    <a16:creationId xmlns:a16="http://schemas.microsoft.com/office/drawing/2014/main" id="{58625103-5EEE-BE87-2C13-E026F8594E6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84594" t="11672" r="1750" b="20531"/>
              <a:stretch/>
            </p:blipFill>
            <p:spPr>
              <a:xfrm>
                <a:off x="10171133" y="2900568"/>
                <a:ext cx="1664956" cy="2917331"/>
              </a:xfrm>
              <a:prstGeom prst="rect">
                <a:avLst/>
              </a:prstGeom>
            </p:spPr>
          </p:pic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6C387401-0FC1-E9AE-9F1C-F2CD7185A878}"/>
                </a:ext>
              </a:extLst>
            </p:cNvPr>
            <p:cNvGrpSpPr/>
            <p:nvPr/>
          </p:nvGrpSpPr>
          <p:grpSpPr>
            <a:xfrm>
              <a:off x="5264224" y="1677675"/>
              <a:ext cx="2095631" cy="4315126"/>
              <a:chOff x="5083309" y="2291444"/>
              <a:chExt cx="1831045" cy="3770315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F9428B50-5182-9008-43E9-0C1D192DE687}"/>
                  </a:ext>
                </a:extLst>
              </p:cNvPr>
              <p:cNvSpPr/>
              <p:nvPr/>
            </p:nvSpPr>
            <p:spPr>
              <a:xfrm>
                <a:off x="5217476" y="2291444"/>
                <a:ext cx="443166" cy="44316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>
                    <a:solidFill>
                      <a:schemeClr val="bg2">
                        <a:lumMod val="50000"/>
                      </a:schemeClr>
                    </a:solidFill>
                  </a:rPr>
                  <a:t>3</a:t>
                </a:r>
              </a:p>
            </p:txBody>
          </p:sp>
          <p:pic>
            <p:nvPicPr>
              <p:cNvPr id="22" name="Picture 21" descr="A picture containing object&#10;&#10;Description automatically generated">
                <a:extLst>
                  <a:ext uri="{FF2B5EF4-FFF2-40B4-BE49-F238E27FC236}">
                    <a16:creationId xmlns:a16="http://schemas.microsoft.com/office/drawing/2014/main" id="{F964F8AF-CB08-D93E-5B88-DAE3B558BF1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42660" t="16279" r="42323" b="13720"/>
              <a:stretch/>
            </p:blipFill>
            <p:spPr>
              <a:xfrm>
                <a:off x="5083309" y="3049580"/>
                <a:ext cx="1831045" cy="3012179"/>
              </a:xfrm>
              <a:prstGeom prst="rect">
                <a:avLst/>
              </a:prstGeom>
            </p:spPr>
          </p:pic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CD7C641-FD87-7ACF-4702-A6696DC7ECFE}"/>
                </a:ext>
              </a:extLst>
            </p:cNvPr>
            <p:cNvGrpSpPr/>
            <p:nvPr/>
          </p:nvGrpSpPr>
          <p:grpSpPr>
            <a:xfrm>
              <a:off x="7527645" y="1677675"/>
              <a:ext cx="1770468" cy="4605852"/>
              <a:chOff x="7856695" y="2291444"/>
              <a:chExt cx="1546936" cy="4024335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778C82F5-A923-C12A-60E5-0566A01F873E}"/>
                  </a:ext>
                </a:extLst>
              </p:cNvPr>
              <p:cNvSpPr/>
              <p:nvPr/>
            </p:nvSpPr>
            <p:spPr>
              <a:xfrm>
                <a:off x="7987640" y="2291444"/>
                <a:ext cx="443166" cy="44316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200" b="1">
                    <a:solidFill>
                      <a:schemeClr val="bg2">
                        <a:lumMod val="50000"/>
                      </a:schemeClr>
                    </a:solidFill>
                  </a:rPr>
                  <a:t>4</a:t>
                </a:r>
              </a:p>
            </p:txBody>
          </p:sp>
          <p:pic>
            <p:nvPicPr>
              <p:cNvPr id="20" name="Picture 19" descr="A picture containing object&#10;&#10;Description automatically generated">
                <a:extLst>
                  <a:ext uri="{FF2B5EF4-FFF2-40B4-BE49-F238E27FC236}">
                    <a16:creationId xmlns:a16="http://schemas.microsoft.com/office/drawing/2014/main" id="{4B908DDF-4176-4F91-79D2-A9D30B594A2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63960" t="8855" r="23352" b="8531"/>
              <a:stretch/>
            </p:blipFill>
            <p:spPr>
              <a:xfrm>
                <a:off x="7856695" y="2760893"/>
                <a:ext cx="1546936" cy="3554886"/>
              </a:xfrm>
              <a:prstGeom prst="rect">
                <a:avLst/>
              </a:prstGeom>
            </p:spPr>
          </p:pic>
        </p:grpSp>
        <p:pic>
          <p:nvPicPr>
            <p:cNvPr id="14" name="Picture 13" descr="A picture containing object&#10;&#10;Description automatically generated">
              <a:extLst>
                <a:ext uri="{FF2B5EF4-FFF2-40B4-BE49-F238E27FC236}">
                  <a16:creationId xmlns:a16="http://schemas.microsoft.com/office/drawing/2014/main" id="{9AFE0F64-017F-CB25-C278-A04F449063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4484" t="8034" r="79144" b="63693"/>
            <a:stretch/>
          </p:blipFill>
          <p:spPr>
            <a:xfrm>
              <a:off x="1981684" y="2438893"/>
              <a:ext cx="584445" cy="915258"/>
            </a:xfrm>
            <a:prstGeom prst="rect">
              <a:avLst/>
            </a:prstGeom>
          </p:spPr>
        </p:pic>
        <p:pic>
          <p:nvPicPr>
            <p:cNvPr id="15" name="Picture 14" descr="A picture containing object&#10;&#10;Description automatically generated">
              <a:extLst>
                <a:ext uri="{FF2B5EF4-FFF2-40B4-BE49-F238E27FC236}">
                  <a16:creationId xmlns:a16="http://schemas.microsoft.com/office/drawing/2014/main" id="{909D2310-17A5-9D62-BE44-52B7FBE5874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35176" t="8545" r="58452" b="63693"/>
            <a:stretch/>
          </p:blipFill>
          <p:spPr>
            <a:xfrm>
              <a:off x="4479373" y="2458228"/>
              <a:ext cx="584445" cy="898707"/>
            </a:xfrm>
            <a:prstGeom prst="rect">
              <a:avLst/>
            </a:prstGeom>
          </p:spPr>
        </p:pic>
        <p:pic>
          <p:nvPicPr>
            <p:cNvPr id="16" name="Picture 15" descr="A picture containing object&#10;&#10;Description automatically generated">
              <a:extLst>
                <a:ext uri="{FF2B5EF4-FFF2-40B4-BE49-F238E27FC236}">
                  <a16:creationId xmlns:a16="http://schemas.microsoft.com/office/drawing/2014/main" id="{83ABE634-89F1-EF72-F988-C3269BE8019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55602" t="8483" r="38026" b="63693"/>
            <a:stretch/>
          </p:blipFill>
          <p:spPr>
            <a:xfrm>
              <a:off x="6801790" y="2453431"/>
              <a:ext cx="584446" cy="900720"/>
            </a:xfrm>
            <a:prstGeom prst="rect">
              <a:avLst/>
            </a:prstGeom>
          </p:spPr>
        </p:pic>
        <p:pic>
          <p:nvPicPr>
            <p:cNvPr id="17" name="Picture 16" descr="A picture containing object&#10;&#10;Description automatically generated">
              <a:extLst>
                <a:ext uri="{FF2B5EF4-FFF2-40B4-BE49-F238E27FC236}">
                  <a16:creationId xmlns:a16="http://schemas.microsoft.com/office/drawing/2014/main" id="{389E70D9-8B38-D60E-DA71-0918BF679D9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76184" t="8856" r="17444" b="63693"/>
            <a:stretch/>
          </p:blipFill>
          <p:spPr>
            <a:xfrm>
              <a:off x="9104162" y="2465516"/>
              <a:ext cx="584446" cy="888636"/>
            </a:xfrm>
            <a:prstGeom prst="rect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1653376-73F7-4C34-AA58-7A1BB7A1E764}"/>
                </a:ext>
              </a:extLst>
            </p:cNvPr>
            <p:cNvSpPr/>
            <p:nvPr/>
          </p:nvSpPr>
          <p:spPr>
            <a:xfrm>
              <a:off x="7203065" y="3118884"/>
              <a:ext cx="334499" cy="3271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46126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A3838"/>
      </a:dk1>
      <a:lt1>
        <a:srgbClr val="FFFFFF"/>
      </a:lt1>
      <a:dk2>
        <a:srgbClr val="002B7C"/>
      </a:dk2>
      <a:lt2>
        <a:srgbClr val="AEABAB"/>
      </a:lt2>
      <a:accent1>
        <a:srgbClr val="1F666E"/>
      </a:accent1>
      <a:accent2>
        <a:srgbClr val="D96D21"/>
      </a:accent2>
      <a:accent3>
        <a:srgbClr val="FF9245"/>
      </a:accent3>
      <a:accent4>
        <a:srgbClr val="84B2B3"/>
      </a:accent4>
      <a:accent5>
        <a:srgbClr val="91B1ED"/>
      </a:accent5>
      <a:accent6>
        <a:srgbClr val="EDB200"/>
      </a:accent6>
      <a:hlink>
        <a:srgbClr val="1F666E"/>
      </a:hlink>
      <a:folHlink>
        <a:srgbClr val="002B7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COG PP template 1.pptx" id="{DD477A10-ED3F-4C94-BE3D-BB7283B446CF}" vid="{EF409EBD-5E60-4A2A-B739-B0D8ED8418E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8592C81F65D948854747B61F835695" ma:contentTypeVersion="12" ma:contentTypeDescription="Create a new document." ma:contentTypeScope="" ma:versionID="cec557769ecc09b6f109d2ce1fce0edb">
  <xsd:schema xmlns:xsd="http://www.w3.org/2001/XMLSchema" xmlns:xs="http://www.w3.org/2001/XMLSchema" xmlns:p="http://schemas.microsoft.com/office/2006/metadata/properties" xmlns:ns2="b8b44f44-5fc3-455b-bccb-0a0f6ff4c4a6" xmlns:ns3="da8e6e5f-0772-4817-83a4-0680d964b5ff" targetNamespace="http://schemas.microsoft.com/office/2006/metadata/properties" ma:root="true" ma:fieldsID="c6fcfe695fbe86db1e40a53585f07203" ns2:_="" ns3:_="">
    <xsd:import namespace="b8b44f44-5fc3-455b-bccb-0a0f6ff4c4a6"/>
    <xsd:import namespace="da8e6e5f-0772-4817-83a4-0680d964b5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b44f44-5fc3-455b-bccb-0a0f6ff4c4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8e6e5f-0772-4817-83a4-0680d964b5f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415F16-CA18-433C-93B4-8B8CD08F7D87}">
  <ds:schemaRefs>
    <ds:schemaRef ds:uri="b8b44f44-5fc3-455b-bccb-0a0f6ff4c4a6"/>
    <ds:schemaRef ds:uri="da8e6e5f-0772-4817-83a4-0680d964b5f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FF7CCE1-07A6-44C3-BC2D-76AECD7B3B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1AACD9-F4A9-41EF-8DF3-A6695965DDB5}">
  <ds:schemaRefs>
    <ds:schemaRef ds:uri="b8b44f44-5fc3-455b-bccb-0a0f6ff4c4a6"/>
    <ds:schemaRef ds:uri="da8e6e5f-0772-4817-83a4-0680d964b5f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CRCOG template option 1</Template>
  <TotalTime>487</TotalTime>
  <Words>495</Words>
  <Application>Microsoft Office PowerPoint</Application>
  <PresentationFormat>Widescreen</PresentationFormat>
  <Paragraphs>101</Paragraphs>
  <Slides>13</Slides>
  <Notes>0</Notes>
  <HiddenSlides>4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Georgia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Kimberly Bona</dc:creator>
  <cp:lastModifiedBy>Elizabeth Gara</cp:lastModifiedBy>
  <cp:revision>5</cp:revision>
  <cp:lastPrinted>2022-11-08T19:03:57Z</cp:lastPrinted>
  <dcterms:created xsi:type="dcterms:W3CDTF">2021-10-13T12:55:29Z</dcterms:created>
  <dcterms:modified xsi:type="dcterms:W3CDTF">2022-11-17T22:05:12Z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0x010100DD8592C81F65D948854747B61F835695</vt:lpwstr>
  </property>
</Properties>
</file>