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1"/>
    <p:sldMasterId id="2147483698" r:id="rId2"/>
    <p:sldMasterId id="2147483715" r:id="rId3"/>
    <p:sldMasterId id="2147483725" r:id="rId4"/>
  </p:sldMasterIdLst>
  <p:notesMasterIdLst>
    <p:notesMasterId r:id="rId19"/>
  </p:notesMasterIdLst>
  <p:handoutMasterIdLst>
    <p:handoutMasterId r:id="rId20"/>
  </p:handoutMasterIdLst>
  <p:sldIdLst>
    <p:sldId id="2298" r:id="rId5"/>
    <p:sldId id="2147375598" r:id="rId6"/>
    <p:sldId id="2147375602" r:id="rId7"/>
    <p:sldId id="2147375599" r:id="rId8"/>
    <p:sldId id="2147375600" r:id="rId9"/>
    <p:sldId id="2324" r:id="rId10"/>
    <p:sldId id="2147375601" r:id="rId11"/>
    <p:sldId id="2277" r:id="rId12"/>
    <p:sldId id="2147375604" r:id="rId13"/>
    <p:sldId id="2147375605" r:id="rId14"/>
    <p:sldId id="2332" r:id="rId15"/>
    <p:sldId id="2295" r:id="rId16"/>
    <p:sldId id="281" r:id="rId17"/>
    <p:sldId id="2300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005BAC"/>
    <a:srgbClr val="616F80"/>
    <a:srgbClr val="7F7F7F"/>
    <a:srgbClr val="C3CC39"/>
    <a:srgbClr val="91AAA9"/>
    <a:srgbClr val="DEE393"/>
    <a:srgbClr val="DB644A"/>
    <a:srgbClr val="638685"/>
    <a:srgbClr val="B5C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78" d="100"/>
          <a:sy n="78" d="100"/>
        </p:scale>
        <p:origin x="7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123659902941729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Connecticut's Share of the IIJA FFY2022-2026 ($M)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82-4CFF-AB0D-E21E63D0EEDE}"/>
              </c:ext>
            </c:extLst>
          </c:dPt>
          <c:dPt>
            <c:idx val="1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082-4CFF-AB0D-E21E63D0EEDE}"/>
              </c:ext>
            </c:extLst>
          </c:dPt>
          <c:dPt>
            <c:idx val="2"/>
            <c:bubble3D val="0"/>
            <c:spPr>
              <a:solidFill>
                <a:schemeClr val="accent5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82-4CFF-AB0D-E21E63D0EEDE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082-4CFF-AB0D-E21E63D0EEDE}"/>
              </c:ext>
            </c:extLst>
          </c:dPt>
          <c:dPt>
            <c:idx val="4"/>
            <c:bubble3D val="0"/>
            <c:spPr>
              <a:solidFill>
                <a:schemeClr val="accent5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082-4CFF-AB0D-E21E63D0EEDE}"/>
              </c:ext>
            </c:extLst>
          </c:dPt>
          <c:dPt>
            <c:idx val="5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82-4CFF-AB0D-E21E63D0EEDE}"/>
              </c:ext>
            </c:extLst>
          </c:dPt>
          <c:dPt>
            <c:idx val="6"/>
            <c:bubble3D val="0"/>
            <c:spPr>
              <a:solidFill>
                <a:schemeClr val="accent5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82-4CFF-AB0D-E21E63D0EEDE}"/>
              </c:ext>
            </c:extLst>
          </c:dPt>
          <c:dLbls>
            <c:dLbl>
              <c:idx val="0"/>
              <c:layout>
                <c:manualLayout>
                  <c:x val="-0.21532600436990518"/>
                  <c:y val="-9.3745179900253509E-2"/>
                </c:manualLayout>
              </c:layout>
              <c:tx>
                <c:rich>
                  <a:bodyPr/>
                  <a:lstStyle/>
                  <a:p>
                    <a:fld id="{99185C24-FE1C-4E9B-B290-438066E1F8F4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C440A2C7-B4E1-49DA-AE97-70FEF3CDC2D8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082-4CFF-AB0D-E21E63D0EEDE}"/>
                </c:ext>
              </c:extLst>
            </c:dLbl>
            <c:dLbl>
              <c:idx val="1"/>
              <c:layout>
                <c:manualLayout>
                  <c:x val="2.4088064893234947E-2"/>
                  <c:y val="1.9333665578916852E-2"/>
                </c:manualLayout>
              </c:layout>
              <c:tx>
                <c:rich>
                  <a:bodyPr/>
                  <a:lstStyle/>
                  <a:p>
                    <a:fld id="{6E27E965-3158-4644-81D9-CA1ACF815591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AA6341CF-B21A-4686-A8C3-7D1EF60E11AD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082-4CFF-AB0D-E21E63D0EEDE}"/>
                </c:ext>
              </c:extLst>
            </c:dLbl>
            <c:dLbl>
              <c:idx val="2"/>
              <c:layout>
                <c:manualLayout>
                  <c:x val="0.2063758547714814"/>
                  <c:y val="1.6525864667215045E-2"/>
                </c:manualLayout>
              </c:layout>
              <c:tx>
                <c:rich>
                  <a:bodyPr/>
                  <a:lstStyle/>
                  <a:p>
                    <a:fld id="{AC89D71E-0439-4168-BC1C-A36073F0A95A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AFF05342-557D-43E7-9B8A-39226C8CD556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082-4CFF-AB0D-E21E63D0EED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F0E5AAE-BF97-44B8-8EDD-B532617BD107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12609E70-2581-4793-8DE0-8F55E6219A14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082-4CFF-AB0D-E21E63D0EEDE}"/>
                </c:ext>
              </c:extLst>
            </c:dLbl>
            <c:dLbl>
              <c:idx val="4"/>
              <c:layout>
                <c:manualLayout>
                  <c:x val="-7.1434785532666259E-2"/>
                  <c:y val="8.6414508746930228E-4"/>
                </c:manualLayout>
              </c:layout>
              <c:tx>
                <c:rich>
                  <a:bodyPr/>
                  <a:lstStyle/>
                  <a:p>
                    <a:fld id="{5F8BBA07-5768-42E9-B86A-AFEEF7F57629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7F16DD71-4DE2-4FF8-973A-813C52E2AB41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082-4CFF-AB0D-E21E63D0EED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9BFC677-3D51-4DC1-B6D2-90C297A112A9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635CC3BF-0E63-47B7-9A20-BFDEA7E583E1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082-4CFF-AB0D-E21E63D0EEDE}"/>
                </c:ext>
              </c:extLst>
            </c:dLbl>
            <c:dLbl>
              <c:idx val="6"/>
              <c:layout>
                <c:manualLayout>
                  <c:x val="0.15996442834228355"/>
                  <c:y val="-1.9627015053177495E-2"/>
                </c:manualLayout>
              </c:layout>
              <c:tx>
                <c:rich>
                  <a:bodyPr/>
                  <a:lstStyle/>
                  <a:p>
                    <a:fld id="{2F111400-E110-413D-8DDD-D350766C0770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FFB6F44E-09F7-47B6-8F11-EC3019300F84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082-4CFF-AB0D-E21E63D0EEDE}"/>
                </c:ext>
              </c:extLst>
            </c:dLbl>
            <c:numFmt formatCode="&quot;$&quot;#,##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Sheet1!$A$2:$A$8</c:f>
              <c:strCache>
                <c:ptCount val="7"/>
                <c:pt idx="0">
                  <c:v>Federal highway funds:</c:v>
                </c:pt>
                <c:pt idx="1">
                  <c:v>Clean drinking water:</c:v>
                </c:pt>
                <c:pt idx="2">
                  <c:v>Public transportation:</c:v>
                </c:pt>
                <c:pt idx="3">
                  <c:v>Bridges:</c:v>
                </c:pt>
                <c:pt idx="4">
                  <c:v>Broadband:</c:v>
                </c:pt>
                <c:pt idx="5">
                  <c:v>Airports:</c:v>
                </c:pt>
                <c:pt idx="6">
                  <c:v>Other:</c:v>
                </c:pt>
              </c:strCache>
            </c:strRef>
          </c:cat>
          <c:val>
            <c:numRef>
              <c:f>Sheet1!$B$2:$B$8</c:f>
              <c:numCache>
                <c:formatCode>"$"#,##0_);[Red]\("$"#,##0\)</c:formatCode>
                <c:ptCount val="7"/>
                <c:pt idx="0">
                  <c:v>3500</c:v>
                </c:pt>
                <c:pt idx="1">
                  <c:v>445</c:v>
                </c:pt>
                <c:pt idx="2">
                  <c:v>1300</c:v>
                </c:pt>
                <c:pt idx="3">
                  <c:v>561</c:v>
                </c:pt>
                <c:pt idx="4">
                  <c:v>100</c:v>
                </c:pt>
                <c:pt idx="5">
                  <c:v>62</c:v>
                </c:pt>
                <c:pt idx="6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2-4CFF-AB0D-E21E63D0EEDE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40F553-5C5E-4B17-A5B0-B7691DECCB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F515E-96B2-4AAC-B043-94880D3D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73392-FED1-498E-B9A2-07A20D1DBC7A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33CD3-CE4A-46D6-B00B-6F5FEB5A49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D205D-652F-40D6-977E-BB27388C6E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E915D-740C-4720-B6D8-FFB79977A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0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9E2F77F-9F66-4F0C-B5CD-620FB2A37F2D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592B4C5-A515-40BF-86D5-BA450E942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90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2C37D-DF27-441C-AD7B-99D0D75DB6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86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2C37D-DF27-441C-AD7B-99D0D75DB6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380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661988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E8A87-18DA-4CCE-A8C2-BDBC489258C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75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2C37D-DF27-441C-AD7B-99D0D75DB606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525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2C37D-DF27-441C-AD7B-99D0D75DB606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572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2C37D-DF27-441C-AD7B-99D0D75DB606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975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965" indent="-227965">
              <a:spcAft>
                <a:spcPts val="120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2C37D-DF27-441C-AD7B-99D0D75DB6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800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965" indent="-227965">
              <a:spcAft>
                <a:spcPts val="120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2C37D-DF27-441C-AD7B-99D0D75DB6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9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8ACF-9DE7-EB4D-8446-AE8D9CF32BAA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3D0-1D88-F14F-8640-E8ED47B23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2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DC6A39C4-8FB5-4F8F-9FEF-4D76C2D836D5}"/>
              </a:ext>
            </a:extLst>
          </p:cNvPr>
          <p:cNvSpPr/>
          <p:nvPr userDrawn="1"/>
        </p:nvSpPr>
        <p:spPr>
          <a:xfrm>
            <a:off x="0" y="5811011"/>
            <a:ext cx="12192000" cy="1047115"/>
          </a:xfrm>
          <a:custGeom>
            <a:avLst/>
            <a:gdLst/>
            <a:ahLst/>
            <a:cxnLst/>
            <a:rect l="l" t="t" r="r" b="b"/>
            <a:pathLst>
              <a:path w="9144000" h="1047115">
                <a:moveTo>
                  <a:pt x="0" y="1046988"/>
                </a:moveTo>
                <a:lnTo>
                  <a:pt x="9144000" y="1046988"/>
                </a:lnTo>
                <a:lnTo>
                  <a:pt x="9144000" y="0"/>
                </a:lnTo>
                <a:lnTo>
                  <a:pt x="0" y="0"/>
                </a:lnTo>
                <a:lnTo>
                  <a:pt x="0" y="1046988"/>
                </a:lnTo>
                <a:close/>
              </a:path>
            </a:pathLst>
          </a:custGeom>
          <a:solidFill>
            <a:srgbClr val="005B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4ED04-2777-4675-AA02-5FB846664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254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7E24E-242A-4972-B20D-1B1A0878D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24606-303B-48BC-85B0-1F08CFF46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A036F-6108-4E44-9725-882F3438F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4591C-A551-47A1-A4CE-1BBCB183C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6C73F5-33F0-4BE0-A1C4-91A5D4FB3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5E4C-CF60-4F17-A37B-E4F1F9ED0241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FA16AE-1B52-4E4B-B935-FF899E0C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A75F73-2554-4511-B8A4-CE70B629A5FC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1557303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4632ED2-B32D-4E9F-8F24-E3565454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209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21AD87-6104-4115-924E-20944B597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0EA702D-35A4-41FA-9948-D0CE7B65F518}"/>
              </a:ext>
            </a:extLst>
          </p:cNvPr>
          <p:cNvSpPr/>
          <p:nvPr userDrawn="1"/>
        </p:nvSpPr>
        <p:spPr>
          <a:xfrm>
            <a:off x="9027347" y="6029164"/>
            <a:ext cx="2598532" cy="617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361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E416C4E-72DE-47E7-A7EF-1013F1A477AE}"/>
              </a:ext>
            </a:extLst>
          </p:cNvPr>
          <p:cNvSpPr/>
          <p:nvPr userDrawn="1"/>
        </p:nvSpPr>
        <p:spPr>
          <a:xfrm>
            <a:off x="0" y="5811011"/>
            <a:ext cx="12192000" cy="1047115"/>
          </a:xfrm>
          <a:custGeom>
            <a:avLst/>
            <a:gdLst/>
            <a:ahLst/>
            <a:cxnLst/>
            <a:rect l="l" t="t" r="r" b="b"/>
            <a:pathLst>
              <a:path w="9144000" h="1047115">
                <a:moveTo>
                  <a:pt x="0" y="1046988"/>
                </a:moveTo>
                <a:lnTo>
                  <a:pt x="9144000" y="1046988"/>
                </a:lnTo>
                <a:lnTo>
                  <a:pt x="9144000" y="0"/>
                </a:lnTo>
                <a:lnTo>
                  <a:pt x="0" y="0"/>
                </a:lnTo>
                <a:lnTo>
                  <a:pt x="0" y="1046988"/>
                </a:lnTo>
                <a:close/>
              </a:path>
            </a:pathLst>
          </a:custGeom>
          <a:solidFill>
            <a:srgbClr val="005B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8F01C-64B9-4E92-A239-83E9B25C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02000-ADA7-445B-899E-67D582A5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5E4C-CF60-4F17-A37B-E4F1F9ED0241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D7D8A-E616-4D0F-8035-D5FDF7D8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403DFA-1F70-4F54-9D28-1572D1E6020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1557303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13B7745-C15D-4E63-B599-5AC53E83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209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21AD87-6104-4115-924E-20944B597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A3ACF808-6947-449A-AE2B-E1B613BBDB94}"/>
              </a:ext>
            </a:extLst>
          </p:cNvPr>
          <p:cNvSpPr/>
          <p:nvPr userDrawn="1"/>
        </p:nvSpPr>
        <p:spPr>
          <a:xfrm>
            <a:off x="9027347" y="6029164"/>
            <a:ext cx="2598532" cy="617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224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0DF87-1636-43DE-9818-F95992D4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5E4C-CF60-4F17-A37B-E4F1F9ED0241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F8A04-613F-4A17-AE50-5FAB40BB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A74E8-F98A-444A-AF23-B6533891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AD87-6104-4115-924E-20944B597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33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03CB1088-20BA-4952-B7A7-13EBD4111CC3}"/>
              </a:ext>
            </a:extLst>
          </p:cNvPr>
          <p:cNvSpPr/>
          <p:nvPr userDrawn="1"/>
        </p:nvSpPr>
        <p:spPr>
          <a:xfrm>
            <a:off x="0" y="5811011"/>
            <a:ext cx="12192000" cy="1047115"/>
          </a:xfrm>
          <a:custGeom>
            <a:avLst/>
            <a:gdLst/>
            <a:ahLst/>
            <a:cxnLst/>
            <a:rect l="l" t="t" r="r" b="b"/>
            <a:pathLst>
              <a:path w="9144000" h="1047115">
                <a:moveTo>
                  <a:pt x="0" y="1046988"/>
                </a:moveTo>
                <a:lnTo>
                  <a:pt x="9144000" y="1046988"/>
                </a:lnTo>
                <a:lnTo>
                  <a:pt x="9144000" y="0"/>
                </a:lnTo>
                <a:lnTo>
                  <a:pt x="0" y="0"/>
                </a:lnTo>
                <a:lnTo>
                  <a:pt x="0" y="1046988"/>
                </a:lnTo>
                <a:close/>
              </a:path>
            </a:pathLst>
          </a:custGeom>
          <a:solidFill>
            <a:srgbClr val="005B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DD3D0-E173-423F-A204-608F8E0A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8570-F4CC-420E-BB0D-F56B2773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A8396-B7D6-44DB-8D39-C8AD156FC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7B693-91A1-4E4D-87AE-69AAD85D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5E4C-CF60-4F17-A37B-E4F1F9ED0241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0AB29-1DE8-4935-B1DA-1FF0C847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3962BA-390B-4139-B3A7-464B701F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209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21AD87-6104-4115-924E-20944B597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ECE7E89-0EB4-4569-A154-006194A6C8E2}"/>
              </a:ext>
            </a:extLst>
          </p:cNvPr>
          <p:cNvSpPr/>
          <p:nvPr userDrawn="1"/>
        </p:nvSpPr>
        <p:spPr>
          <a:xfrm>
            <a:off x="9027347" y="6029164"/>
            <a:ext cx="2598532" cy="617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4565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ACD62396-D89A-4DA3-8171-D05416799998}"/>
              </a:ext>
            </a:extLst>
          </p:cNvPr>
          <p:cNvSpPr/>
          <p:nvPr userDrawn="1"/>
        </p:nvSpPr>
        <p:spPr>
          <a:xfrm>
            <a:off x="0" y="5811011"/>
            <a:ext cx="12192000" cy="1047115"/>
          </a:xfrm>
          <a:custGeom>
            <a:avLst/>
            <a:gdLst/>
            <a:ahLst/>
            <a:cxnLst/>
            <a:rect l="l" t="t" r="r" b="b"/>
            <a:pathLst>
              <a:path w="9144000" h="1047115">
                <a:moveTo>
                  <a:pt x="0" y="1046988"/>
                </a:moveTo>
                <a:lnTo>
                  <a:pt x="9144000" y="1046988"/>
                </a:lnTo>
                <a:lnTo>
                  <a:pt x="9144000" y="0"/>
                </a:lnTo>
                <a:lnTo>
                  <a:pt x="0" y="0"/>
                </a:lnTo>
                <a:lnTo>
                  <a:pt x="0" y="1046988"/>
                </a:lnTo>
                <a:close/>
              </a:path>
            </a:pathLst>
          </a:custGeom>
          <a:solidFill>
            <a:srgbClr val="005B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7FDB2-712D-47F7-9172-B9D1C57A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FF365A-CB5D-4C94-9DE0-4AF3DBC1F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86130-2766-4F2C-80F6-3A3C198C1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6111C-F7BB-4FB8-96B5-56250CE8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5E4C-CF60-4F17-A37B-E4F1F9ED0241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1E6A9-3987-4E51-B759-19EDCC76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A6FDBB-E9AE-4F30-B505-983C2BED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209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21AD87-6104-4115-924E-20944B597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8585A677-DD11-47D3-AA18-0CACDCAE1B81}"/>
              </a:ext>
            </a:extLst>
          </p:cNvPr>
          <p:cNvSpPr/>
          <p:nvPr userDrawn="1"/>
        </p:nvSpPr>
        <p:spPr>
          <a:xfrm>
            <a:off x="9027347" y="6029164"/>
            <a:ext cx="2598532" cy="617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128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A30D7BFA-60CB-40A2-BE59-B7EF3DE86317}"/>
              </a:ext>
            </a:extLst>
          </p:cNvPr>
          <p:cNvSpPr/>
          <p:nvPr userDrawn="1"/>
        </p:nvSpPr>
        <p:spPr>
          <a:xfrm>
            <a:off x="0" y="0"/>
            <a:ext cx="12192000" cy="5805170"/>
          </a:xfrm>
          <a:custGeom>
            <a:avLst/>
            <a:gdLst/>
            <a:ahLst/>
            <a:cxnLst/>
            <a:rect l="l" t="t" r="r" b="b"/>
            <a:pathLst>
              <a:path w="9144000" h="5805170">
                <a:moveTo>
                  <a:pt x="0" y="5804916"/>
                </a:moveTo>
                <a:lnTo>
                  <a:pt x="9144000" y="5804916"/>
                </a:lnTo>
                <a:lnTo>
                  <a:pt x="9144000" y="0"/>
                </a:lnTo>
                <a:lnTo>
                  <a:pt x="0" y="0"/>
                </a:lnTo>
                <a:lnTo>
                  <a:pt x="0" y="5804916"/>
                </a:lnTo>
                <a:close/>
              </a:path>
            </a:pathLst>
          </a:custGeom>
          <a:solidFill>
            <a:srgbClr val="005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C48A-CC3C-4B39-AFBB-21303F5FF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0A6B5-57A7-4AED-9FF2-4FA66030D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260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341AEDC2-8032-4AFD-98FE-7142F4EA7842}"/>
              </a:ext>
            </a:extLst>
          </p:cNvPr>
          <p:cNvSpPr/>
          <p:nvPr userDrawn="1"/>
        </p:nvSpPr>
        <p:spPr>
          <a:xfrm>
            <a:off x="0" y="6445284"/>
            <a:ext cx="12192000" cy="412841"/>
          </a:xfrm>
          <a:custGeom>
            <a:avLst/>
            <a:gdLst/>
            <a:ahLst/>
            <a:cxnLst/>
            <a:rect l="l" t="t" r="r" b="b"/>
            <a:pathLst>
              <a:path w="9144000" h="1047115">
                <a:moveTo>
                  <a:pt x="0" y="1046988"/>
                </a:moveTo>
                <a:lnTo>
                  <a:pt x="9144000" y="1046988"/>
                </a:lnTo>
                <a:lnTo>
                  <a:pt x="9144000" y="0"/>
                </a:lnTo>
                <a:lnTo>
                  <a:pt x="0" y="0"/>
                </a:lnTo>
                <a:lnTo>
                  <a:pt x="0" y="1046988"/>
                </a:lnTo>
                <a:close/>
              </a:path>
            </a:pathLst>
          </a:custGeom>
          <a:solidFill>
            <a:srgbClr val="005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5E79B7-F77C-43A7-9ACB-A08E6DD6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4C5B2-921A-40F9-8D8C-BE1A6AC46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70418-2E40-4A17-A063-B98A0027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A5E4C-CF60-4F17-A37B-E4F1F9ED024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DE2CE-7280-43C8-9C53-D2A6099B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83FD74-D07D-4478-9E96-BDDD6767FBDA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1557303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ACD3E95-3FFA-48CA-BEAD-6AD3AE566F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038" y="6410780"/>
            <a:ext cx="508038" cy="5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60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E2D1-D5CB-4E12-8DCE-297BAF767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A7C36-052F-4D41-9198-DD62BD4ED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EABF-6845-4D4A-A16C-1EAABE63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A5E4C-CF60-4F17-A37B-E4F1F9ED024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1FFAE-265D-49C8-BDA3-993AEC51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44C37-4D29-4698-B2B3-4F80E3FB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AD87-6104-4115-924E-20944B5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7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E8C82681-1EEA-4BE8-B707-CC9EE3E5F65A}"/>
              </a:ext>
            </a:extLst>
          </p:cNvPr>
          <p:cNvSpPr/>
          <p:nvPr userDrawn="1"/>
        </p:nvSpPr>
        <p:spPr>
          <a:xfrm>
            <a:off x="0" y="5811011"/>
            <a:ext cx="12192000" cy="1047115"/>
          </a:xfrm>
          <a:custGeom>
            <a:avLst/>
            <a:gdLst/>
            <a:ahLst/>
            <a:cxnLst/>
            <a:rect l="l" t="t" r="r" b="b"/>
            <a:pathLst>
              <a:path w="9144000" h="1047115">
                <a:moveTo>
                  <a:pt x="0" y="1046988"/>
                </a:moveTo>
                <a:lnTo>
                  <a:pt x="9144000" y="1046988"/>
                </a:lnTo>
                <a:lnTo>
                  <a:pt x="9144000" y="0"/>
                </a:lnTo>
                <a:lnTo>
                  <a:pt x="0" y="0"/>
                </a:lnTo>
                <a:lnTo>
                  <a:pt x="0" y="1046988"/>
                </a:lnTo>
                <a:close/>
              </a:path>
            </a:pathLst>
          </a:custGeom>
          <a:solidFill>
            <a:srgbClr val="005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9C048-D047-4DC9-AEA1-69EAE41E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E0EF8-C40F-41CD-842B-50F3CF87D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1D987-0EE4-4515-8944-6C00FA79F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EFA86-2E6B-440E-92DE-07F7C675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A5E4C-CF60-4F17-A37B-E4F1F9ED024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74C97-5DD3-4692-8E57-97034A12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B54F66-6BCB-444D-BB3B-578453913DAE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1557303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5FAA150-5641-4A9E-A6A7-E4C3FFF0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209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21AD87-6104-4115-924E-20944B5971D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3A9139A-63FE-44E2-B7FC-5AAE48A775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355" y="5942277"/>
            <a:ext cx="1007459" cy="10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06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DC6A39C4-8FB5-4F8F-9FEF-4D76C2D836D5}"/>
              </a:ext>
            </a:extLst>
          </p:cNvPr>
          <p:cNvSpPr/>
          <p:nvPr userDrawn="1"/>
        </p:nvSpPr>
        <p:spPr>
          <a:xfrm>
            <a:off x="0" y="5811011"/>
            <a:ext cx="12192000" cy="1047115"/>
          </a:xfrm>
          <a:custGeom>
            <a:avLst/>
            <a:gdLst/>
            <a:ahLst/>
            <a:cxnLst/>
            <a:rect l="l" t="t" r="r" b="b"/>
            <a:pathLst>
              <a:path w="9144000" h="1047115">
                <a:moveTo>
                  <a:pt x="0" y="1046988"/>
                </a:moveTo>
                <a:lnTo>
                  <a:pt x="9144000" y="1046988"/>
                </a:lnTo>
                <a:lnTo>
                  <a:pt x="9144000" y="0"/>
                </a:lnTo>
                <a:lnTo>
                  <a:pt x="0" y="0"/>
                </a:lnTo>
                <a:lnTo>
                  <a:pt x="0" y="1046988"/>
                </a:lnTo>
                <a:close/>
              </a:path>
            </a:pathLst>
          </a:custGeom>
          <a:solidFill>
            <a:srgbClr val="005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4ED04-2777-4675-AA02-5FB846664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254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7E24E-242A-4972-B20D-1B1A0878D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24606-303B-48BC-85B0-1F08CFF46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A036F-6108-4E44-9725-882F3438F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4591C-A551-47A1-A4CE-1BBCB183C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6C73F5-33F0-4BE0-A1C4-91A5D4FB3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A5E4C-CF60-4F17-A37B-E4F1F9ED024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FA16AE-1B52-4E4B-B935-FF899E0C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A75F73-2554-4511-B8A4-CE70B629A5FC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1557303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4632ED2-B32D-4E9F-8F24-E3565454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209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21AD87-6104-4115-924E-20944B597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0EA702D-35A4-41FA-9948-D0CE7B65F518}"/>
              </a:ext>
            </a:extLst>
          </p:cNvPr>
          <p:cNvSpPr/>
          <p:nvPr userDrawn="1"/>
        </p:nvSpPr>
        <p:spPr>
          <a:xfrm>
            <a:off x="9027347" y="6029164"/>
            <a:ext cx="2598532" cy="617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22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8ACF-9DE7-EB4D-8446-AE8D9CF32BAA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3D0-1D88-F14F-8640-E8ED47B23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91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E416C4E-72DE-47E7-A7EF-1013F1A477AE}"/>
              </a:ext>
            </a:extLst>
          </p:cNvPr>
          <p:cNvSpPr/>
          <p:nvPr userDrawn="1"/>
        </p:nvSpPr>
        <p:spPr>
          <a:xfrm>
            <a:off x="0" y="5811011"/>
            <a:ext cx="12192000" cy="1047115"/>
          </a:xfrm>
          <a:custGeom>
            <a:avLst/>
            <a:gdLst/>
            <a:ahLst/>
            <a:cxnLst/>
            <a:rect l="l" t="t" r="r" b="b"/>
            <a:pathLst>
              <a:path w="9144000" h="1047115">
                <a:moveTo>
                  <a:pt x="0" y="1046988"/>
                </a:moveTo>
                <a:lnTo>
                  <a:pt x="9144000" y="1046988"/>
                </a:lnTo>
                <a:lnTo>
                  <a:pt x="9144000" y="0"/>
                </a:lnTo>
                <a:lnTo>
                  <a:pt x="0" y="0"/>
                </a:lnTo>
                <a:lnTo>
                  <a:pt x="0" y="1046988"/>
                </a:lnTo>
                <a:close/>
              </a:path>
            </a:pathLst>
          </a:custGeom>
          <a:solidFill>
            <a:srgbClr val="005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8F01C-64B9-4E92-A239-83E9B25C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02000-ADA7-445B-899E-67D582A5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A5E4C-CF60-4F17-A37B-E4F1F9ED024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D7D8A-E616-4D0F-8035-D5FDF7D8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403DFA-1F70-4F54-9D28-1572D1E6020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1557303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13B7745-C15D-4E63-B599-5AC53E83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209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21AD87-6104-4115-924E-20944B597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A3ACF808-6947-449A-AE2B-E1B613BBDB94}"/>
              </a:ext>
            </a:extLst>
          </p:cNvPr>
          <p:cNvSpPr/>
          <p:nvPr userDrawn="1"/>
        </p:nvSpPr>
        <p:spPr>
          <a:xfrm>
            <a:off x="9027347" y="6029164"/>
            <a:ext cx="2598532" cy="617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9214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0DF87-1636-43DE-9818-F95992D4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A5E4C-CF60-4F17-A37B-E4F1F9ED024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F8A04-613F-4A17-AE50-5FAB40BB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A74E8-F98A-444A-AF23-B6533891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AD87-6104-4115-924E-20944B597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69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03CB1088-20BA-4952-B7A7-13EBD4111CC3}"/>
              </a:ext>
            </a:extLst>
          </p:cNvPr>
          <p:cNvSpPr/>
          <p:nvPr userDrawn="1"/>
        </p:nvSpPr>
        <p:spPr>
          <a:xfrm>
            <a:off x="0" y="5811011"/>
            <a:ext cx="12192000" cy="1047115"/>
          </a:xfrm>
          <a:custGeom>
            <a:avLst/>
            <a:gdLst/>
            <a:ahLst/>
            <a:cxnLst/>
            <a:rect l="l" t="t" r="r" b="b"/>
            <a:pathLst>
              <a:path w="9144000" h="1047115">
                <a:moveTo>
                  <a:pt x="0" y="1046988"/>
                </a:moveTo>
                <a:lnTo>
                  <a:pt x="9144000" y="1046988"/>
                </a:lnTo>
                <a:lnTo>
                  <a:pt x="9144000" y="0"/>
                </a:lnTo>
                <a:lnTo>
                  <a:pt x="0" y="0"/>
                </a:lnTo>
                <a:lnTo>
                  <a:pt x="0" y="1046988"/>
                </a:lnTo>
                <a:close/>
              </a:path>
            </a:pathLst>
          </a:custGeom>
          <a:solidFill>
            <a:srgbClr val="005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DD3D0-E173-423F-A204-608F8E0A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18570-F4CC-420E-BB0D-F56B2773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A8396-B7D6-44DB-8D39-C8AD156FC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7B693-91A1-4E4D-87AE-69AAD85D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A5E4C-CF60-4F17-A37B-E4F1F9ED024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0AB29-1DE8-4935-B1DA-1FF0C847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3962BA-390B-4139-B3A7-464B701F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209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21AD87-6104-4115-924E-20944B597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ECE7E89-0EB4-4569-A154-006194A6C8E2}"/>
              </a:ext>
            </a:extLst>
          </p:cNvPr>
          <p:cNvSpPr/>
          <p:nvPr userDrawn="1"/>
        </p:nvSpPr>
        <p:spPr>
          <a:xfrm>
            <a:off x="9027347" y="6029164"/>
            <a:ext cx="2598532" cy="617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533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ACD62396-D89A-4DA3-8171-D05416799998}"/>
              </a:ext>
            </a:extLst>
          </p:cNvPr>
          <p:cNvSpPr/>
          <p:nvPr userDrawn="1"/>
        </p:nvSpPr>
        <p:spPr>
          <a:xfrm>
            <a:off x="0" y="5811011"/>
            <a:ext cx="12192000" cy="1047115"/>
          </a:xfrm>
          <a:custGeom>
            <a:avLst/>
            <a:gdLst/>
            <a:ahLst/>
            <a:cxnLst/>
            <a:rect l="l" t="t" r="r" b="b"/>
            <a:pathLst>
              <a:path w="9144000" h="1047115">
                <a:moveTo>
                  <a:pt x="0" y="1046988"/>
                </a:moveTo>
                <a:lnTo>
                  <a:pt x="9144000" y="1046988"/>
                </a:lnTo>
                <a:lnTo>
                  <a:pt x="9144000" y="0"/>
                </a:lnTo>
                <a:lnTo>
                  <a:pt x="0" y="0"/>
                </a:lnTo>
                <a:lnTo>
                  <a:pt x="0" y="1046988"/>
                </a:lnTo>
                <a:close/>
              </a:path>
            </a:pathLst>
          </a:custGeom>
          <a:solidFill>
            <a:srgbClr val="005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7FDB2-712D-47F7-9172-B9D1C57A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FF365A-CB5D-4C94-9DE0-4AF3DBC1F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86130-2766-4F2C-80F6-3A3C198C1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6111C-F7BB-4FB8-96B5-56250CE8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8A5E4C-CF60-4F17-A37B-E4F1F9ED024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1E6A9-3987-4E51-B759-19EDCC76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A6FDBB-E9AE-4F30-B505-983C2BED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209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21AD87-6104-4115-924E-20944B597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8585A677-DD11-47D3-AA18-0CACDCAE1B81}"/>
              </a:ext>
            </a:extLst>
          </p:cNvPr>
          <p:cNvSpPr/>
          <p:nvPr userDrawn="1"/>
        </p:nvSpPr>
        <p:spPr>
          <a:xfrm>
            <a:off x="9027347" y="6029164"/>
            <a:ext cx="2598532" cy="617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2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8ACF-9DE7-EB4D-8446-AE8D9CF32BAA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3D0-1D88-F14F-8640-E8ED47B23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97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8ACF-9DE7-EB4D-8446-AE8D9CF32BAA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3D0-1D88-F14F-8640-E8ED47B23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70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8ACF-9DE7-EB4D-8446-AE8D9CF32BAA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3D0-1D88-F14F-8640-E8ED47B23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16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6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8ACF-9DE7-EB4D-8446-AE8D9CF32BAA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3D0-1D88-F14F-8640-E8ED47B23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72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" y="0"/>
            <a:ext cx="12191999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893640"/>
          </a:xfrm>
        </p:spPr>
        <p:txBody>
          <a:bodyPr>
            <a:normAutofit/>
          </a:bodyPr>
          <a:lstStyle>
            <a:lvl1pPr algn="l">
              <a:defRPr sz="3600" b="0" baseline="0">
                <a:solidFill>
                  <a:srgbClr val="00407D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16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8ACF-9DE7-EB4D-8446-AE8D9CF32BAA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3D0-1D88-F14F-8640-E8ED47B23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03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8ACF-9DE7-EB4D-8446-AE8D9CF32BAA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3D0-1D88-F14F-8640-E8ED47B234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0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" y="0"/>
            <a:ext cx="12191999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893640"/>
          </a:xfrm>
        </p:spPr>
        <p:txBody>
          <a:bodyPr>
            <a:normAutofit/>
          </a:bodyPr>
          <a:lstStyle>
            <a:lvl1pPr algn="l">
              <a:defRPr sz="3600" b="0" baseline="0">
                <a:solidFill>
                  <a:srgbClr val="00407D"/>
                </a:solidFill>
                <a:latin typeface="Helvetica" panose="020B0604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39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A30D7BFA-60CB-40A2-BE59-B7EF3DE86317}"/>
              </a:ext>
            </a:extLst>
          </p:cNvPr>
          <p:cNvSpPr/>
          <p:nvPr userDrawn="1"/>
        </p:nvSpPr>
        <p:spPr>
          <a:xfrm>
            <a:off x="0" y="0"/>
            <a:ext cx="12192000" cy="5805170"/>
          </a:xfrm>
          <a:custGeom>
            <a:avLst/>
            <a:gdLst/>
            <a:ahLst/>
            <a:cxnLst/>
            <a:rect l="l" t="t" r="r" b="b"/>
            <a:pathLst>
              <a:path w="9144000" h="5805170">
                <a:moveTo>
                  <a:pt x="0" y="5804916"/>
                </a:moveTo>
                <a:lnTo>
                  <a:pt x="9144000" y="5804916"/>
                </a:lnTo>
                <a:lnTo>
                  <a:pt x="9144000" y="0"/>
                </a:lnTo>
                <a:lnTo>
                  <a:pt x="0" y="0"/>
                </a:lnTo>
                <a:lnTo>
                  <a:pt x="0" y="5804916"/>
                </a:lnTo>
                <a:close/>
              </a:path>
            </a:pathLst>
          </a:custGeom>
          <a:solidFill>
            <a:srgbClr val="005B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C48A-CC3C-4B39-AFBB-21303F5FF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0A6B5-57A7-4AED-9FF2-4FA66030D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723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341AEDC2-8032-4AFD-98FE-7142F4EA7842}"/>
              </a:ext>
            </a:extLst>
          </p:cNvPr>
          <p:cNvSpPr/>
          <p:nvPr userDrawn="1"/>
        </p:nvSpPr>
        <p:spPr>
          <a:xfrm>
            <a:off x="0" y="6445284"/>
            <a:ext cx="12192000" cy="412841"/>
          </a:xfrm>
          <a:custGeom>
            <a:avLst/>
            <a:gdLst/>
            <a:ahLst/>
            <a:cxnLst/>
            <a:rect l="l" t="t" r="r" b="b"/>
            <a:pathLst>
              <a:path w="9144000" h="1047115">
                <a:moveTo>
                  <a:pt x="0" y="1046988"/>
                </a:moveTo>
                <a:lnTo>
                  <a:pt x="9144000" y="1046988"/>
                </a:lnTo>
                <a:lnTo>
                  <a:pt x="9144000" y="0"/>
                </a:lnTo>
                <a:lnTo>
                  <a:pt x="0" y="0"/>
                </a:lnTo>
                <a:lnTo>
                  <a:pt x="0" y="1046988"/>
                </a:lnTo>
                <a:close/>
              </a:path>
            </a:pathLst>
          </a:custGeom>
          <a:solidFill>
            <a:srgbClr val="005B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5E79B7-F77C-43A7-9ACB-A08E6DD6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4C5B2-921A-40F9-8D8C-BE1A6AC46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70418-2E40-4A17-A063-B98A0027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5E4C-CF60-4F17-A37B-E4F1F9ED0241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DE2CE-7280-43C8-9C53-D2A6099B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83FD74-D07D-4478-9E96-BDDD6767FBDA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1557303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ACD3E95-3FFA-48CA-BEAD-6AD3AE566F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038" y="6410780"/>
            <a:ext cx="508038" cy="5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5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E2D1-D5CB-4E12-8DCE-297BAF767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A7C36-052F-4D41-9198-DD62BD4ED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EABF-6845-4D4A-A16C-1EAABE63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5E4C-CF60-4F17-A37B-E4F1F9ED0241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1FFAE-265D-49C8-BDA3-993AEC51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44C37-4D29-4698-B2B3-4F80E3FB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AD87-6104-4115-924E-20944B597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0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E8C82681-1EEA-4BE8-B707-CC9EE3E5F65A}"/>
              </a:ext>
            </a:extLst>
          </p:cNvPr>
          <p:cNvSpPr/>
          <p:nvPr userDrawn="1"/>
        </p:nvSpPr>
        <p:spPr>
          <a:xfrm>
            <a:off x="0" y="5811011"/>
            <a:ext cx="12192000" cy="1047115"/>
          </a:xfrm>
          <a:custGeom>
            <a:avLst/>
            <a:gdLst/>
            <a:ahLst/>
            <a:cxnLst/>
            <a:rect l="l" t="t" r="r" b="b"/>
            <a:pathLst>
              <a:path w="9144000" h="1047115">
                <a:moveTo>
                  <a:pt x="0" y="1046988"/>
                </a:moveTo>
                <a:lnTo>
                  <a:pt x="9144000" y="1046988"/>
                </a:lnTo>
                <a:lnTo>
                  <a:pt x="9144000" y="0"/>
                </a:lnTo>
                <a:lnTo>
                  <a:pt x="0" y="0"/>
                </a:lnTo>
                <a:lnTo>
                  <a:pt x="0" y="1046988"/>
                </a:lnTo>
                <a:close/>
              </a:path>
            </a:pathLst>
          </a:custGeom>
          <a:solidFill>
            <a:srgbClr val="005BA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9C048-D047-4DC9-AEA1-69EAE41E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E0EF8-C40F-41CD-842B-50F3CF87D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1D987-0EE4-4515-8944-6C00FA79F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EFA86-2E6B-440E-92DE-07F7C675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5E4C-CF60-4F17-A37B-E4F1F9ED0241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74C97-5DD3-4692-8E57-97034A12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B54F66-6BCB-444D-BB3B-578453913DAE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1557303"/>
            <a:ext cx="1051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6">
            <a:extLst>
              <a:ext uri="{FF2B5EF4-FFF2-40B4-BE49-F238E27FC236}">
                <a16:creationId xmlns:a16="http://schemas.microsoft.com/office/drawing/2014/main" id="{79D98890-17C6-47F4-ACE8-1CBEF0F2B490}"/>
              </a:ext>
            </a:extLst>
          </p:cNvPr>
          <p:cNvSpPr/>
          <p:nvPr userDrawn="1"/>
        </p:nvSpPr>
        <p:spPr>
          <a:xfrm>
            <a:off x="9027347" y="6029164"/>
            <a:ext cx="2598532" cy="617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5FAA150-5641-4A9E-A6A7-E4C3FFF0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209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21AD87-6104-4115-924E-20944B597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9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283064"/>
            <a:ext cx="10744200" cy="461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027479"/>
            <a:ext cx="10744200" cy="5155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18ACF-9DE7-EB4D-8446-AE8D9CF32BAA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43D0-1D88-F14F-8640-E8ED47B2340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00385F1-B34E-40CB-8A38-64F7D36ACA3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874"/>
            <a:ext cx="742864" cy="7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+mn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chemeClr val="bg2">
              <a:lumMod val="25000"/>
            </a:schemeClr>
          </a:solidFill>
          <a:latin typeface="+mn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2">
              <a:lumMod val="25000"/>
            </a:schemeClr>
          </a:solidFill>
          <a:latin typeface="+mn-lt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2">
              <a:lumMod val="25000"/>
            </a:schemeClr>
          </a:solidFill>
          <a:latin typeface="+mn-lt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2">
              <a:lumMod val="25000"/>
            </a:schemeClr>
          </a:solidFill>
          <a:latin typeface="+mn-lt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2">
              <a:lumMod val="25000"/>
            </a:schemeClr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pos="4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C044F-2919-4A81-A7CD-21749612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0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A4955-BE2C-4A57-9FB4-BA47735C0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3C259-9A01-4781-A315-21A47ED7D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A5E4C-CF60-4F17-A37B-E4F1F9ED0241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A9A0A-CCD1-4C28-A845-DB2B34F95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A59FF-A572-4F78-9D22-5A9C4EC31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1AD87-6104-4115-924E-20944B5971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45850B-B536-4E49-A546-A7743DEA4F09}"/>
              </a:ext>
            </a:extLst>
          </p:cNvPr>
          <p:cNvSpPr txBox="1">
            <a:spLocks/>
          </p:cNvSpPr>
          <p:nvPr userDrawn="1"/>
        </p:nvSpPr>
        <p:spPr>
          <a:xfrm>
            <a:off x="0" y="6393987"/>
            <a:ext cx="34209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0BC5D-BDBB-42E2-BEA4-9ED97F03A6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C044F-2919-4A81-A7CD-21749612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0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A4955-BE2C-4A57-9FB4-BA47735C0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A59FF-A572-4F78-9D22-5A9C4EC31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3963" y="635649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121AD87-6104-4115-924E-20944B5971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283064"/>
            <a:ext cx="10744200" cy="461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027479"/>
            <a:ext cx="10744200" cy="5155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18ACF-9DE7-EB4D-8446-AE8D9CF32BAA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43D0-1D88-F14F-8640-E8ED47B2340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00385F1-B34E-40CB-8A38-64F7D36ACA3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874"/>
            <a:ext cx="742864" cy="7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5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+mn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chemeClr val="bg2">
              <a:lumMod val="25000"/>
            </a:schemeClr>
          </a:solidFill>
          <a:latin typeface="+mn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2">
              <a:lumMod val="25000"/>
            </a:schemeClr>
          </a:solidFill>
          <a:latin typeface="+mn-lt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2">
              <a:lumMod val="25000"/>
            </a:schemeClr>
          </a:solidFill>
          <a:latin typeface="+mn-lt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2">
              <a:lumMod val="25000"/>
            </a:schemeClr>
          </a:solidFill>
          <a:latin typeface="+mn-lt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2">
              <a:lumMod val="25000"/>
            </a:schemeClr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pos="4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build.gov" TargetMode="External"/><Relationship Id="rId3" Type="http://schemas.openxmlformats.org/officeDocument/2006/relationships/hyperlink" Target="https://www.whitehouse.gov/wp-content/uploads/2022/11/Connecticut-BIL-State-Fact-Sheet-Nov-22.pdf" TargetMode="External"/><Relationship Id="rId7" Type="http://schemas.openxmlformats.org/officeDocument/2006/relationships/hyperlink" Target="https://www.whitehouse.gov/wp-content/uploads/2022/05/Infrastructure-Technical-Assistance-Guide_FINAL2.pdf" TargetMode="External"/><Relationship Id="rId2" Type="http://schemas.openxmlformats.org/officeDocument/2006/relationships/hyperlink" Target="https://www.whitehouse.gov/wp-content/uploads/2022/01/BUILDING-A-BETTER-AMERICA_FINA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energy.gov/bil/bipartisan-infrastructure-law-programs-department-energy" TargetMode="External"/><Relationship Id="rId5" Type="http://schemas.openxmlformats.org/officeDocument/2006/relationships/hyperlink" Target="https://www.transportation.gov/bipartisan-infrastructure-law/key-notices-funding-opportunity" TargetMode="External"/><Relationship Id="rId4" Type="http://schemas.openxmlformats.org/officeDocument/2006/relationships/hyperlink" Target="https://www.nga.org/iija-implementation-resources/" TargetMode="External"/><Relationship Id="rId9" Type="http://schemas.openxmlformats.org/officeDocument/2006/relationships/hyperlink" Target="ct.gov/ctbil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hyperlink" Target="mailto:garrett.eucalitto@ct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whitehouse.gov/briefing-room/statements-releases/2021/11/08/fact-sheet-the-bipartisan-infrastructure-deal-boosts-clean-energy-jobs-strengthens-resilience-and-advances-environmental-justice/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wp-content/uploads/2021/08/CONNECTICUT_The-Infrastructure-Investment-and-Jobs-Act-State-Fact-Shee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d2d.gsa.gov/report/bipartisan-infrastructure-law-bil-maps-dashboar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C191-8A52-4452-B3A0-D98B13C19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850"/>
            <a:ext cx="12192000" cy="213453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COST’s 2023 </a:t>
            </a:r>
            <a:br>
              <a:rPr lang="en-US" sz="4400" dirty="0"/>
            </a:br>
            <a:r>
              <a:rPr lang="en-US" sz="4400" dirty="0"/>
              <a:t>Connecticut Town Meeting</a:t>
            </a:r>
            <a:endParaRPr lang="en-US" sz="4000" i="1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5039E4E-EC2D-468C-AE44-2714B2E4E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2" y="2084832"/>
            <a:ext cx="3252216" cy="3252216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7526A6A-C1DA-49EC-A5CE-8918887AC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45" y="5933657"/>
            <a:ext cx="719756" cy="719756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B15A1BF9-35D3-40B0-9F09-0D2C953D1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52" y="5931921"/>
            <a:ext cx="723229" cy="72322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E9DDC73-C3E0-483E-8606-C1CC0FBFE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53" y="5933658"/>
            <a:ext cx="719755" cy="71975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35541978-F0F2-4532-8662-8DC81CE560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558" y="5931921"/>
            <a:ext cx="723229" cy="723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A55E4C-38D5-4312-87A8-6CBFE8399ADE}"/>
              </a:ext>
            </a:extLst>
          </p:cNvPr>
          <p:cNvSpPr txBox="1"/>
          <p:nvPr/>
        </p:nvSpPr>
        <p:spPr>
          <a:xfrm>
            <a:off x="134858" y="5532119"/>
            <a:ext cx="155678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1/11/23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AA3C819-C492-4639-8B38-1537ECCE3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65" y="5931921"/>
            <a:ext cx="723229" cy="72322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7FBE08C-AA00-453A-A156-37E5B3240C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14" y="5933658"/>
            <a:ext cx="719755" cy="719755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7324E9A2-02A3-4DD4-88F6-9420023E56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1" y="5931921"/>
            <a:ext cx="723229" cy="72322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190072D-3524-4D6F-972B-F8E203EF64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33" y="5933658"/>
            <a:ext cx="719755" cy="71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58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2A78-092A-4B9F-97FB-4458BD00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42" y="-399434"/>
            <a:ext cx="1256071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latin typeface="+mj-lt"/>
                <a:ea typeface="+mj-ea"/>
                <a:cs typeface="+mj-cs"/>
              </a:rPr>
              <a:t>DPH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257623-1AAB-4900-BD10-9515FC7D18BB}"/>
              </a:ext>
            </a:extLst>
          </p:cNvPr>
          <p:cNvSpPr txBox="1"/>
          <p:nvPr/>
        </p:nvSpPr>
        <p:spPr>
          <a:xfrm>
            <a:off x="315633" y="1372856"/>
            <a:ext cx="4172088" cy="4817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285750"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Drinking Water State Revolving Fund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$17.9 million </a:t>
            </a:r>
          </a:p>
          <a:p>
            <a:pPr marL="285750"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Drinking Water State Revolving Fund Lead Service Lines Replacement 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$28.3 million</a:t>
            </a:r>
          </a:p>
          <a:p>
            <a:pPr marL="285750"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Drinking Water State Revolving Fund Emerging Contaminants (incl. PFAS) 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$7.5 million </a:t>
            </a:r>
          </a:p>
          <a:p>
            <a:pPr marL="285750"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Water State Revolving Fund 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$21.8 million</a:t>
            </a:r>
          </a:p>
          <a:p>
            <a:pPr marL="285750"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Water State Revolving Fund, emerging contaminants-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$1.1 million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EC809-54CB-4E42-82FF-E5A559B52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520" y="1100113"/>
            <a:ext cx="6019331" cy="1294156"/>
          </a:xfrm>
          <a:prstGeom prst="rect">
            <a:avLst/>
          </a:prstGeom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F42DA3-9A22-4564-A0C2-C0E34D36B3B4}"/>
              </a:ext>
            </a:extLst>
          </p:cNvPr>
          <p:cNvSpPr txBox="1"/>
          <p:nvPr/>
        </p:nvSpPr>
        <p:spPr>
          <a:xfrm>
            <a:off x="214614" y="842128"/>
            <a:ext cx="563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2022 IIJA Highlights </a:t>
            </a:r>
          </a:p>
        </p:txBody>
      </p:sp>
      <p:pic>
        <p:nvPicPr>
          <p:cNvPr id="15" name="Picture 14" descr="Hand washing">
            <a:extLst>
              <a:ext uri="{FF2B5EF4-FFF2-40B4-BE49-F238E27FC236}">
                <a16:creationId xmlns:a16="http://schemas.microsoft.com/office/drawing/2014/main" id="{4FF80DFD-04AB-4E57-ABA5-0FFD87E1B4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6114411" y="2473571"/>
            <a:ext cx="4865975" cy="3451090"/>
          </a:xfrm>
          <a:prstGeom prst="rect">
            <a:avLst/>
          </a:prstGeom>
        </p:spPr>
      </p:pic>
      <p:pic>
        <p:nvPicPr>
          <p:cNvPr id="4" name="Graphic 3" descr="Water with solid fill">
            <a:extLst>
              <a:ext uri="{FF2B5EF4-FFF2-40B4-BE49-F238E27FC236}">
                <a16:creationId xmlns:a16="http://schemas.microsoft.com/office/drawing/2014/main" id="{3AB947B8-E670-4753-91B5-4C68245FE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731" y="1388007"/>
            <a:ext cx="334831" cy="334831"/>
          </a:xfrm>
          <a:prstGeom prst="rect">
            <a:avLst/>
          </a:prstGeom>
        </p:spPr>
      </p:pic>
      <p:pic>
        <p:nvPicPr>
          <p:cNvPr id="12" name="Graphic 11" descr="Water with solid fill">
            <a:extLst>
              <a:ext uri="{FF2B5EF4-FFF2-40B4-BE49-F238E27FC236}">
                <a16:creationId xmlns:a16="http://schemas.microsoft.com/office/drawing/2014/main" id="{AD3D6AB5-B5BD-47FE-9BDF-4E1C8C5408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731" y="2210524"/>
            <a:ext cx="334831" cy="334831"/>
          </a:xfrm>
          <a:prstGeom prst="rect">
            <a:avLst/>
          </a:prstGeom>
        </p:spPr>
      </p:pic>
      <p:pic>
        <p:nvPicPr>
          <p:cNvPr id="13" name="Graphic 12" descr="Water with solid fill">
            <a:extLst>
              <a:ext uri="{FF2B5EF4-FFF2-40B4-BE49-F238E27FC236}">
                <a16:creationId xmlns:a16="http://schemas.microsoft.com/office/drawing/2014/main" id="{98148643-E68D-44C2-BD90-B169AA3DA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730" y="3210313"/>
            <a:ext cx="334831" cy="334831"/>
          </a:xfrm>
          <a:prstGeom prst="rect">
            <a:avLst/>
          </a:prstGeom>
        </p:spPr>
      </p:pic>
      <p:pic>
        <p:nvPicPr>
          <p:cNvPr id="16" name="Graphic 15" descr="Water with solid fill">
            <a:extLst>
              <a:ext uri="{FF2B5EF4-FFF2-40B4-BE49-F238E27FC236}">
                <a16:creationId xmlns:a16="http://schemas.microsoft.com/office/drawing/2014/main" id="{AA1FF35D-D1C0-4702-A3CC-4286843B3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1879" y="4308488"/>
            <a:ext cx="334831" cy="334831"/>
          </a:xfrm>
          <a:prstGeom prst="rect">
            <a:avLst/>
          </a:prstGeom>
        </p:spPr>
      </p:pic>
      <p:pic>
        <p:nvPicPr>
          <p:cNvPr id="17" name="Graphic 16" descr="Water with solid fill">
            <a:extLst>
              <a:ext uri="{FF2B5EF4-FFF2-40B4-BE49-F238E27FC236}">
                <a16:creationId xmlns:a16="http://schemas.microsoft.com/office/drawing/2014/main" id="{16F9E063-AD55-4B2D-9122-24A1C8278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9083" y="5081812"/>
            <a:ext cx="334831" cy="334831"/>
          </a:xfrm>
          <a:prstGeom prst="rect">
            <a:avLst/>
          </a:prstGeom>
        </p:spPr>
      </p:pic>
      <p:pic>
        <p:nvPicPr>
          <p:cNvPr id="1026" name="Picture 2" descr="Department of Public Health logo">
            <a:extLst>
              <a:ext uri="{FF2B5EF4-FFF2-40B4-BE49-F238E27FC236}">
                <a16:creationId xmlns:a16="http://schemas.microsoft.com/office/drawing/2014/main" id="{7AC65D5F-239B-4594-BF00-00B61DE0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527" y="4393286"/>
            <a:ext cx="2305491" cy="23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2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70CE8-1118-4F99-9AB5-F0B9316BA8A4}"/>
              </a:ext>
            </a:extLst>
          </p:cNvPr>
          <p:cNvSpPr txBox="1"/>
          <p:nvPr/>
        </p:nvSpPr>
        <p:spPr>
          <a:xfrm>
            <a:off x="6343103" y="462328"/>
            <a:ext cx="4195675" cy="2052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dirty="0">
                <a:latin typeface="Graphik" panose="020B0503030202060203"/>
                <a:ea typeface="+mj-ea"/>
                <a:cs typeface="Arial" panose="020B0604020202020204" pitchFamily="34" charset="0"/>
              </a:rPr>
              <a:t>Justice 40 Initiative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7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 descr="Group of women with solid fill">
            <a:extLst>
              <a:ext uri="{FF2B5EF4-FFF2-40B4-BE49-F238E27FC236}">
                <a16:creationId xmlns:a16="http://schemas.microsoft.com/office/drawing/2014/main" id="{ED8C9168-0741-4BA5-9EEB-6E46D2ECD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6211" y="165871"/>
            <a:ext cx="2353922" cy="23539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A3AFB-14C4-4626-96B0-3EEAACB8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202" y="2766532"/>
            <a:ext cx="5756728" cy="39598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the Justice40 Initiative?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 first time in our nation’s history, the Federal Government has made it a goal that 40 percent of the overall benefits of certain Federal investments flow to disadvantaged communities that are marginalized, underserved, and overburdened by pollution.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BIL is part of Justice40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program has specific guidance 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ea typeface="+mn-ea"/>
              <a:cs typeface="+mn-cs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11266" name="Picture 2" descr="U.S. More Diverse Than Ever, Finds New Study - Boundless">
            <a:extLst>
              <a:ext uri="{FF2B5EF4-FFF2-40B4-BE49-F238E27FC236}">
                <a16:creationId xmlns:a16="http://schemas.microsoft.com/office/drawing/2014/main" id="{242D1202-0556-4834-94C8-6474F2550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070" y="3936613"/>
            <a:ext cx="2688113" cy="234970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47527C0-1E6D-4FF4-904B-E41EBA9D909B}"/>
              </a:ext>
            </a:extLst>
          </p:cNvPr>
          <p:cNvSpPr/>
          <p:nvPr/>
        </p:nvSpPr>
        <p:spPr>
          <a:xfrm>
            <a:off x="5301574" y="5700409"/>
            <a:ext cx="372628" cy="282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93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2A78-092A-4B9F-97FB-4458BD00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6513"/>
            <a:ext cx="12191999" cy="1005328"/>
          </a:xfrm>
        </p:spPr>
        <p:txBody>
          <a:bodyPr/>
          <a:lstStyle/>
          <a:p>
            <a:pPr algn="ctr"/>
            <a:r>
              <a:rPr lang="en-US" dirty="0">
                <a:latin typeface="Graphik" panose="020B0503030202060203"/>
                <a:ea typeface="+mn-lt"/>
                <a:cs typeface="Arial" panose="020B0604020202020204" pitchFamily="34" charset="0"/>
              </a:rPr>
              <a:t>Final Thoughts and Reminders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1AAAB-1DEF-4B15-BE5D-0EECAFE624D4}"/>
              </a:ext>
            </a:extLst>
          </p:cNvPr>
          <p:cNvSpPr txBox="1"/>
          <p:nvPr/>
        </p:nvSpPr>
        <p:spPr>
          <a:xfrm>
            <a:off x="680584" y="1423069"/>
            <a:ext cx="1097265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5CB3D-0BBA-4E5D-9240-AB33B9225903}"/>
              </a:ext>
            </a:extLst>
          </p:cNvPr>
          <p:cNvSpPr txBox="1"/>
          <p:nvPr/>
        </p:nvSpPr>
        <p:spPr>
          <a:xfrm>
            <a:off x="794150" y="968815"/>
            <a:ext cx="10859089" cy="555536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Guidance not yet issued on many new programs. Check out build.gov, ctbilt.ct.gov and the NGA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economic development teams need to start identifying projects and ensure that design has begun and there is a clear timeline for permits, approvals, etc.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Applying for projects without any skin in the game will lower the competitiveness of the application.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patient, it may take a few years for the project to be successful.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Talk to your towns and other COGS – Coordinate your strategy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Regional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7FC08-F112-4DB1-A167-4B26897076CD}"/>
              </a:ext>
            </a:extLst>
          </p:cNvPr>
          <p:cNvSpPr txBox="1"/>
          <p:nvPr/>
        </p:nvSpPr>
        <p:spPr>
          <a:xfrm>
            <a:off x="3048000" y="32281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869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A18-6AF3-4926-82B5-8CF18046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raphik" panose="020B0503030202060203"/>
              </a:rPr>
              <a:t>Resources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645D19-7369-4912-BE00-CF946B4DA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29179"/>
              </p:ext>
            </p:extLst>
          </p:nvPr>
        </p:nvGraphicFramePr>
        <p:xfrm>
          <a:off x="723900" y="1186585"/>
          <a:ext cx="10919692" cy="42485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59846">
                  <a:extLst>
                    <a:ext uri="{9D8B030D-6E8A-4147-A177-3AD203B41FA5}">
                      <a16:colId xmlns:a16="http://schemas.microsoft.com/office/drawing/2014/main" val="989065324"/>
                    </a:ext>
                  </a:extLst>
                </a:gridCol>
                <a:gridCol w="5459846">
                  <a:extLst>
                    <a:ext uri="{9D8B030D-6E8A-4147-A177-3AD203B41FA5}">
                      <a16:colId xmlns:a16="http://schemas.microsoft.com/office/drawing/2014/main" val="2002061053"/>
                    </a:ext>
                  </a:extLst>
                </a:gridCol>
              </a:tblGrid>
              <a:tr h="337301">
                <a:tc>
                  <a:txBody>
                    <a:bodyPr/>
                    <a:lstStyle/>
                    <a:p>
                      <a:r>
                        <a:rPr lang="en-US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324854"/>
                  </a:ext>
                </a:extLst>
              </a:tr>
              <a:tr h="337301"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The Guidebook to the 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The White House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075455"/>
                  </a:ext>
                </a:extLst>
              </a:tr>
              <a:tr h="337301"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CT IIJA Factsheet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White House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82328"/>
                  </a:ext>
                </a:extLst>
              </a:tr>
              <a:tr h="58219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NGA IIJA Implementation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Governors Association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785555"/>
                  </a:ext>
                </a:extLst>
              </a:tr>
              <a:tr h="831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hlinkClick r:id="rId5"/>
                        </a:rPr>
                        <a:t>Key Dates for USDOT Opportunities - 2023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USDOT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066513"/>
                  </a:ext>
                </a:extLst>
              </a:tr>
              <a:tr h="582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hlinkClick r:id="rId6" action="ppaction://hlinkfile"/>
                        </a:rPr>
                        <a:t>Bipartisan Infrastructure Law Programs at Department of Energy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480630"/>
                  </a:ext>
                </a:extLst>
              </a:tr>
              <a:tr h="340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7"/>
                        </a:rPr>
                        <a:t>Bipartisan Infrastructure Law Technical Assistance Guide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The White House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757546"/>
                  </a:ext>
                </a:extLst>
              </a:tr>
              <a:tr h="340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 action="ppaction://hlinkfile"/>
                        </a:rPr>
                        <a:t>Build.gov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The White House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242675"/>
                  </a:ext>
                </a:extLst>
              </a:tr>
              <a:tr h="340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 action="ppaction://hlinkfile"/>
                        </a:rPr>
                        <a:t>CTBILT Homepage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CTBILT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823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49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46B377B-EC30-4F2B-916B-981D4F991C36}"/>
              </a:ext>
            </a:extLst>
          </p:cNvPr>
          <p:cNvSpPr txBox="1"/>
          <p:nvPr/>
        </p:nvSpPr>
        <p:spPr>
          <a:xfrm>
            <a:off x="7917982" y="1191094"/>
            <a:ext cx="4451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br>
              <a:rPr lang="en-US" sz="2800" dirty="0">
                <a:latin typeface="Calibri" panose="020F0502020204030204"/>
                <a:cs typeface="Calibri"/>
              </a:rPr>
            </a:br>
            <a:endParaRPr lang="en-US" sz="2800" dirty="0">
              <a:solidFill>
                <a:srgbClr val="0563C1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7" name="Picture 6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7AAAAB65-7598-4F2F-8A71-03D89C6FF7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b="-1"/>
          <a:stretch/>
        </p:blipFill>
        <p:spPr>
          <a:xfrm>
            <a:off x="0" y="4239241"/>
            <a:ext cx="12192000" cy="2620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A2A78-092A-4B9F-97FB-4458BD00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6513"/>
            <a:ext cx="12191999" cy="1005328"/>
          </a:xfrm>
        </p:spPr>
        <p:txBody>
          <a:bodyPr/>
          <a:lstStyle/>
          <a:p>
            <a:pPr algn="ctr"/>
            <a:r>
              <a:rPr lang="en-US" dirty="0">
                <a:latin typeface="Graphik" panose="020B0503030202060203"/>
                <a:ea typeface="+mn-lt"/>
                <a:cs typeface="+mn-lt"/>
              </a:rPr>
              <a:t>Contact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5CB3D-0BBA-4E5D-9240-AB33B9225903}"/>
              </a:ext>
            </a:extLst>
          </p:cNvPr>
          <p:cNvSpPr txBox="1"/>
          <p:nvPr/>
        </p:nvSpPr>
        <p:spPr>
          <a:xfrm>
            <a:off x="4096591" y="806582"/>
            <a:ext cx="3998814" cy="954107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t">
            <a:spAutoFit/>
          </a:bodyPr>
          <a:lstStyle/>
          <a:p>
            <a:pPr>
              <a:spcAft>
                <a:spcPts val="1800"/>
              </a:spcAft>
              <a:defRPr/>
            </a:pPr>
            <a:br>
              <a:rPr lang="en-US" sz="2800" dirty="0">
                <a:latin typeface="Calibri" panose="020F0502020204030204"/>
              </a:rPr>
            </a:br>
            <a:endParaRPr lang="en-US" sz="2800" dirty="0">
              <a:latin typeface="Calibri" panose="020F0502020204030204"/>
              <a:cs typeface="Calibri"/>
              <a:hlinkClick r:id="rId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EB9CC-FB96-4D27-89F8-7EE2C1B6822F}"/>
              </a:ext>
            </a:extLst>
          </p:cNvPr>
          <p:cNvSpPr txBox="1"/>
          <p:nvPr/>
        </p:nvSpPr>
        <p:spPr>
          <a:xfrm>
            <a:off x="313816" y="915919"/>
            <a:ext cx="656122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800" b="1" dirty="0">
                <a:solidFill>
                  <a:srgbClr val="0563C1"/>
                </a:solidFill>
                <a:latin typeface="Graphik" panose="020B0503030202060203"/>
                <a:cs typeface="Arial" panose="020B0604020202020204" pitchFamily="34" charset="0"/>
              </a:rPr>
              <a:t>Mark Boughton</a:t>
            </a:r>
            <a:br>
              <a:rPr lang="en-US" sz="1800" dirty="0">
                <a:latin typeface="Graphik" panose="020B0503030202060203"/>
                <a:cs typeface="Calibri"/>
              </a:rPr>
            </a:br>
            <a:r>
              <a:rPr lang="en-US" sz="2800" dirty="0">
                <a:latin typeface="Graphik" panose="020B0503030202060203"/>
                <a:cs typeface="Calibri"/>
              </a:rPr>
              <a:t>Senior Advisor for Infrastructure</a:t>
            </a:r>
          </a:p>
          <a:p>
            <a:pPr>
              <a:spcAft>
                <a:spcPts val="1800"/>
              </a:spcAft>
              <a:defRPr/>
            </a:pPr>
            <a:r>
              <a:rPr lang="en-US" sz="2000" b="1" dirty="0">
                <a:latin typeface="Graphik" panose="020B0503030202060203"/>
                <a:cs typeface="Arial" panose="020B0604020202020204" pitchFamily="34" charset="0"/>
              </a:rPr>
              <a:t>Stephen Nocera</a:t>
            </a:r>
            <a:br>
              <a:rPr lang="en-US" sz="2000" dirty="0">
                <a:latin typeface="Graphik" panose="020B0503030202060203"/>
                <a:cs typeface="Calibri"/>
              </a:rPr>
            </a:br>
            <a:r>
              <a:rPr lang="en-US" sz="2000" dirty="0">
                <a:latin typeface="Graphik" panose="020B0503030202060203"/>
              </a:rPr>
              <a:t>Deputy Program Advisor for Infrastructure </a:t>
            </a:r>
          </a:p>
          <a:p>
            <a:pPr>
              <a:spcAft>
                <a:spcPts val="1800"/>
              </a:spcAft>
              <a:defRPr/>
            </a:pPr>
            <a:r>
              <a:rPr lang="en-US" sz="2000" b="1" dirty="0">
                <a:latin typeface="Graphik" panose="020B0503030202060203"/>
                <a:cs typeface="Arial" panose="020B0604020202020204" pitchFamily="34" charset="0"/>
              </a:rPr>
              <a:t>Tayler Thorpe</a:t>
            </a:r>
            <a:br>
              <a:rPr lang="en-US" sz="1400" dirty="0">
                <a:latin typeface="Graphik" panose="020B0503030202060203"/>
                <a:cs typeface="Calibri"/>
              </a:rPr>
            </a:br>
            <a:r>
              <a:rPr lang="en-US" sz="2000" dirty="0">
                <a:latin typeface="Graphik" panose="020B0503030202060203"/>
                <a:cs typeface="Calibri"/>
              </a:rPr>
              <a:t>Program Associate for Infrastructure </a:t>
            </a:r>
            <a:endParaRPr lang="en-US" sz="2800" dirty="0">
              <a:solidFill>
                <a:srgbClr val="0563C1"/>
              </a:solidFill>
              <a:latin typeface="Graphik" panose="020B0503030202060203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9EC5D-3E08-42D2-A56C-AFE2E84E0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174" y="806581"/>
            <a:ext cx="3543116" cy="343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6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217DC20-1FC5-4939-879E-8FE717D68D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471" y="2575581"/>
            <a:ext cx="366953" cy="349942"/>
          </a:xfrm>
          <a:prstGeom prst="flowChartConnector">
            <a:avLst/>
          </a:prstGeom>
        </p:spPr>
      </p:pic>
      <p:pic>
        <p:nvPicPr>
          <p:cNvPr id="19" name="Graphic 18" descr="Pie chart with solid fill">
            <a:extLst>
              <a:ext uri="{FF2B5EF4-FFF2-40B4-BE49-F238E27FC236}">
                <a16:creationId xmlns:a16="http://schemas.microsoft.com/office/drawing/2014/main" id="{5AB5824A-F8DA-4DC5-9A76-9B4F9538D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7544" y="3488365"/>
            <a:ext cx="451937" cy="4519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AD6024-60D8-4734-AFD6-F98C3B1C10B1}"/>
              </a:ext>
            </a:extLst>
          </p:cNvPr>
          <p:cNvSpPr/>
          <p:nvPr/>
        </p:nvSpPr>
        <p:spPr>
          <a:xfrm>
            <a:off x="-9406" y="-35206"/>
            <a:ext cx="12191999" cy="852004"/>
          </a:xfrm>
          <a:prstGeom prst="rect">
            <a:avLst/>
          </a:prstGeom>
          <a:solidFill>
            <a:srgbClr val="005B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112D9-F28F-4267-97BB-162C892D5F5A}"/>
              </a:ext>
            </a:extLst>
          </p:cNvPr>
          <p:cNvSpPr txBox="1"/>
          <p:nvPr/>
        </p:nvSpPr>
        <p:spPr>
          <a:xfrm>
            <a:off x="-29198" y="6440484"/>
            <a:ext cx="83010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.whitehouse.gov/briefing-room/statements-releases/2021/11/08/fact-sheet-the-bipartisan-infrastructure-deal-boosts-clean-energy-jobs-strengthens-resilience-and-advances-environmental-justice/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9EC0C9-FBA6-45FB-B8C9-370DBB510337}"/>
              </a:ext>
            </a:extLst>
          </p:cNvPr>
          <p:cNvSpPr txBox="1">
            <a:spLocks/>
          </p:cNvSpPr>
          <p:nvPr/>
        </p:nvSpPr>
        <p:spPr>
          <a:xfrm>
            <a:off x="-29198" y="-50880"/>
            <a:ext cx="12221198" cy="1005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/>
                <a:ea typeface="+mj-ea"/>
                <a:cs typeface="Arial" charset="0"/>
              </a:rPr>
              <a:t>The Infrastructure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/>
                <a:ea typeface="+mj-ea"/>
                <a:cs typeface="Arial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/>
                <a:ea typeface="+mj-ea"/>
                <a:cs typeface="Arial" charset="0"/>
              </a:rPr>
              <a:t>Investment and Jobs Act (BIL)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859353-8130-4953-8E28-5658F043F1D0}"/>
              </a:ext>
            </a:extLst>
          </p:cNvPr>
          <p:cNvSpPr txBox="1">
            <a:spLocks/>
          </p:cNvSpPr>
          <p:nvPr/>
        </p:nvSpPr>
        <p:spPr>
          <a:xfrm>
            <a:off x="6566507" y="1021951"/>
            <a:ext cx="5989758" cy="485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Calibri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Signed into law November 2021</a:t>
            </a:r>
          </a:p>
          <a:p>
            <a:pPr marL="457200" marR="0" lvl="1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 federal agencies</a:t>
            </a:r>
          </a:p>
          <a:p>
            <a:pPr marL="457200" marR="0" lvl="1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380 unique programs</a:t>
            </a:r>
          </a:p>
          <a:p>
            <a:pPr marL="119063" marR="0" lvl="0" indent="-11906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Historic investments in the nation’s core infrastructure needs</a:t>
            </a:r>
          </a:p>
          <a:p>
            <a:pPr marL="119063" marR="0" lvl="0" indent="-11906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Combines incremental funding for existing programs, plus many net-new opportunities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Surface Transportation Reauthorization</a:t>
            </a:r>
          </a:p>
          <a:p>
            <a:pPr marL="457200" marR="0" lvl="1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Next 5 years of funding</a:t>
            </a:r>
          </a:p>
          <a:p>
            <a:pPr marL="457200" marR="0" lvl="1" indent="-17303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programs and objectives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1628645-35B4-4317-94A8-29F6923BF4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754" y="9986"/>
            <a:ext cx="852004" cy="85200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3606EA2-3933-4B41-BD0A-A64C652D0873}"/>
              </a:ext>
            </a:extLst>
          </p:cNvPr>
          <p:cNvGrpSpPr/>
          <p:nvPr/>
        </p:nvGrpSpPr>
        <p:grpSpPr>
          <a:xfrm>
            <a:off x="6191471" y="1037757"/>
            <a:ext cx="366953" cy="349942"/>
            <a:chOff x="9559606" y="1069208"/>
            <a:chExt cx="1674147" cy="166802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C223713-4A51-474F-88EC-E027B05DAE99}"/>
                </a:ext>
              </a:extLst>
            </p:cNvPr>
            <p:cNvSpPr/>
            <p:nvPr/>
          </p:nvSpPr>
          <p:spPr>
            <a:xfrm>
              <a:off x="9559606" y="1100719"/>
              <a:ext cx="1674147" cy="163651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rgbClr val="4E83B2"/>
                </a:gs>
                <a:gs pos="100000">
                  <a:srgbClr val="0651A2"/>
                </a:gs>
              </a:gsLst>
              <a:path path="circle">
                <a:fillToRect l="50000" t="-80000" r="50000" b="180000"/>
              </a:path>
              <a:tileRect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13" descr="Court outline">
              <a:extLst>
                <a:ext uri="{FF2B5EF4-FFF2-40B4-BE49-F238E27FC236}">
                  <a16:creationId xmlns:a16="http://schemas.microsoft.com/office/drawing/2014/main" id="{E6D3B1DE-4CF7-42D0-84F5-4CF7F81B3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652485" y="1069208"/>
              <a:ext cx="1519337" cy="1519337"/>
            </a:xfrm>
            <a:prstGeom prst="rect">
              <a:avLst/>
            </a:prstGeom>
          </p:spPr>
        </p:pic>
      </p:grp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698281F-5B66-4D46-BDF8-30426FF4175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5182" y="4360397"/>
            <a:ext cx="354263" cy="349942"/>
          </a:xfrm>
          <a:prstGeom prst="flowChartConnector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5F7B7E0-94E5-4BE0-B000-0905966A574B}"/>
              </a:ext>
            </a:extLst>
          </p:cNvPr>
          <p:cNvGrpSpPr/>
          <p:nvPr/>
        </p:nvGrpSpPr>
        <p:grpSpPr>
          <a:xfrm>
            <a:off x="218168" y="979851"/>
            <a:ext cx="5725879" cy="5322983"/>
            <a:chOff x="225631" y="954448"/>
            <a:chExt cx="5725879" cy="532298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4D0C7B-DE8E-40B8-AA63-DD20A24F65F7}"/>
                </a:ext>
              </a:extLst>
            </p:cNvPr>
            <p:cNvGrpSpPr/>
            <p:nvPr/>
          </p:nvGrpSpPr>
          <p:grpSpPr>
            <a:xfrm>
              <a:off x="311256" y="1562531"/>
              <a:ext cx="5640254" cy="4714900"/>
              <a:chOff x="345513" y="1164495"/>
              <a:chExt cx="5640254" cy="471490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1BF5DE5-E206-4E38-B5EB-481D5BBAA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45513" y="1164495"/>
                <a:ext cx="5640254" cy="471490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72F33A-D7CE-44CC-9D82-65AE4A0DB10C}"/>
                  </a:ext>
                </a:extLst>
              </p:cNvPr>
              <p:cNvSpPr/>
              <p:nvPr/>
            </p:nvSpPr>
            <p:spPr>
              <a:xfrm>
                <a:off x="345513" y="5462649"/>
                <a:ext cx="1459536" cy="3325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D72444-61E5-47FA-BDCF-5A77D0F51ECD}"/>
                </a:ext>
              </a:extLst>
            </p:cNvPr>
            <p:cNvSpPr txBox="1"/>
            <p:nvPr/>
          </p:nvSpPr>
          <p:spPr>
            <a:xfrm>
              <a:off x="311256" y="990640"/>
              <a:ext cx="53275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law is comprised of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E83B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$1.2T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including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E83B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$550B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net new spending in addition to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E83B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$650B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already authorized funds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BE70FF-2C3B-46B5-84CD-99540101A341}"/>
                </a:ext>
              </a:extLst>
            </p:cNvPr>
            <p:cNvSpPr/>
            <p:nvPr/>
          </p:nvSpPr>
          <p:spPr>
            <a:xfrm>
              <a:off x="3375265" y="2489848"/>
              <a:ext cx="1757548" cy="573986"/>
            </a:xfrm>
            <a:prstGeom prst="rect">
              <a:avLst/>
            </a:prstGeom>
            <a:solidFill>
              <a:srgbClr val="4E83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Transportation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$270B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D0EB2E-82F1-4C3C-AB45-4C78F8214012}"/>
                </a:ext>
              </a:extLst>
            </p:cNvPr>
            <p:cNvSpPr/>
            <p:nvPr/>
          </p:nvSpPr>
          <p:spPr>
            <a:xfrm>
              <a:off x="3375265" y="4291495"/>
              <a:ext cx="1757548" cy="573986"/>
            </a:xfrm>
            <a:prstGeom prst="rect">
              <a:avLst/>
            </a:prstGeom>
            <a:solidFill>
              <a:srgbClr val="598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Utilities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$185B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2A378FB-5114-427B-AE47-6EBE5BC4BE85}"/>
                </a:ext>
              </a:extLst>
            </p:cNvPr>
            <p:cNvSpPr/>
            <p:nvPr/>
          </p:nvSpPr>
          <p:spPr>
            <a:xfrm>
              <a:off x="3375265" y="5414879"/>
              <a:ext cx="1757548" cy="455472"/>
            </a:xfrm>
            <a:prstGeom prst="rect">
              <a:avLst/>
            </a:prstGeom>
            <a:solidFill>
              <a:srgbClr val="BDD0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Environment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$71B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6D70191-4810-4408-96D6-820B5F2FCF16}"/>
                </a:ext>
              </a:extLst>
            </p:cNvPr>
            <p:cNvSpPr/>
            <p:nvPr/>
          </p:nvSpPr>
          <p:spPr>
            <a:xfrm>
              <a:off x="3320957" y="5960813"/>
              <a:ext cx="1866164" cy="138554"/>
            </a:xfrm>
            <a:prstGeom prst="rect">
              <a:avLst/>
            </a:prstGeom>
            <a:solidFill>
              <a:srgbClr val="CBD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E83B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Other $24B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91554D-4D70-4B8B-8AA8-D18CE7226099}"/>
                </a:ext>
              </a:extLst>
            </p:cNvPr>
            <p:cNvSpPr/>
            <p:nvPr/>
          </p:nvSpPr>
          <p:spPr>
            <a:xfrm>
              <a:off x="1894565" y="3548041"/>
              <a:ext cx="897077" cy="743454"/>
            </a:xfrm>
            <a:prstGeom prst="rect">
              <a:avLst/>
            </a:prstGeom>
            <a:solidFill>
              <a:srgbClr val="598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New Funding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$550B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FC958C-EE5B-4244-8DB7-62ADEFC12039}"/>
                </a:ext>
              </a:extLst>
            </p:cNvPr>
            <p:cNvSpPr/>
            <p:nvPr/>
          </p:nvSpPr>
          <p:spPr>
            <a:xfrm>
              <a:off x="802422" y="3575977"/>
              <a:ext cx="946879" cy="743454"/>
            </a:xfrm>
            <a:prstGeom prst="rect">
              <a:avLst/>
            </a:prstGeom>
            <a:solidFill>
              <a:srgbClr val="A8C2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Preauthorized Transportation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$650B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A9788A-A960-4586-9935-DCA57DFF952F}"/>
                </a:ext>
              </a:extLst>
            </p:cNvPr>
            <p:cNvSpPr/>
            <p:nvPr/>
          </p:nvSpPr>
          <p:spPr>
            <a:xfrm>
              <a:off x="225631" y="954448"/>
              <a:ext cx="5386544" cy="5322983"/>
            </a:xfrm>
            <a:prstGeom prst="rect">
              <a:avLst/>
            </a:prstGeom>
            <a:noFill/>
            <a:ln w="38100">
              <a:solidFill>
                <a:srgbClr val="598A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96CA357-9E8B-4C45-990E-0C8D4298A987}"/>
              </a:ext>
            </a:extLst>
          </p:cNvPr>
          <p:cNvSpPr/>
          <p:nvPr/>
        </p:nvSpPr>
        <p:spPr>
          <a:xfrm>
            <a:off x="5898449" y="979850"/>
            <a:ext cx="5989758" cy="5322983"/>
          </a:xfrm>
          <a:prstGeom prst="rect">
            <a:avLst/>
          </a:prstGeom>
          <a:noFill/>
          <a:ln w="38100">
            <a:solidFill>
              <a:srgbClr val="598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48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2635-8A11-427D-A084-83D517EA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55629" cy="106091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Graphik" panose="020B0503030202060203"/>
              </a:rPr>
              <a:t>Objectives of CTBILT team</a:t>
            </a: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BCF54827-31A8-4BA9-9E72-493BD730E39A}"/>
              </a:ext>
            </a:extLst>
          </p:cNvPr>
          <p:cNvSpPr txBox="1">
            <a:spLocks/>
          </p:cNvSpPr>
          <p:nvPr/>
        </p:nvSpPr>
        <p:spPr>
          <a:xfrm>
            <a:off x="992549" y="1787212"/>
            <a:ext cx="7298011" cy="4602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Drive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65A9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long-term gains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for CT with BIL investments through a focus on climate mitigation &amp; resilience, workforce &amp; economic development, and smart growth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65A9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Rapidly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apply for and deploy funds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Maximize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65A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funding impact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through matching and partnerships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65A9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Empower agencies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to recommend, design, and implement projects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65A9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Coordinate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 across New England States as well as other agencies on shared opportunities and challenges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Ensure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65A9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equitable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Calibri" panose="020F0502020204030204" pitchFamily="34" charset="0"/>
              </a:rPr>
              <a:t>benefit from infrastructure investments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Facilitate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65A9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innovation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rPr>
              <a:t>through robust stakeholder engagement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59FA853-B0D6-472C-8ACF-21B41509B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433" y="3475847"/>
            <a:ext cx="278724" cy="296183"/>
          </a:xfrm>
          <a:prstGeom prst="flowChartConnector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B5C5C17-B8D2-46EC-83A6-FCF86A3EB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310" y="5325175"/>
            <a:ext cx="292970" cy="279389"/>
          </a:xfrm>
          <a:prstGeom prst="flowChartConnector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E7A5A6F-B1FB-4F7E-A2C5-1FA7F6C132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065" y="5846304"/>
            <a:ext cx="295461" cy="296183"/>
          </a:xfrm>
          <a:prstGeom prst="flowChartConnector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FDC95E72-BD28-46E9-9ED2-8F8EC5C4F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446" y="4467581"/>
            <a:ext cx="308698" cy="301529"/>
          </a:xfrm>
          <a:prstGeom prst="flowChartConnector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9F914AC-F26B-478C-AA61-AF4DD637CA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47" y="3962021"/>
            <a:ext cx="300296" cy="296183"/>
          </a:xfrm>
          <a:prstGeom prst="flowChartConnector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EA58D93-4D14-4B24-A65B-98E3BC5B75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375" y="2929812"/>
            <a:ext cx="300840" cy="289424"/>
          </a:xfrm>
          <a:prstGeom prst="flowChartConnector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BC16857-824C-4093-B2C2-06CE042B41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446" y="1890844"/>
            <a:ext cx="308698" cy="296183"/>
          </a:xfrm>
          <a:prstGeom prst="flowChartConnector">
            <a:avLst/>
          </a:prstGeom>
        </p:spPr>
      </p:pic>
      <p:pic>
        <p:nvPicPr>
          <p:cNvPr id="2050" name="Picture 2" descr="A New CEO's Strategy for Building the Plane While Flying It">
            <a:extLst>
              <a:ext uri="{FF2B5EF4-FFF2-40B4-BE49-F238E27FC236}">
                <a16:creationId xmlns:a16="http://schemas.microsoft.com/office/drawing/2014/main" id="{0343CDD8-6D2C-4055-BD03-B49246C2A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0560" y="2362241"/>
            <a:ext cx="3694274" cy="319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1475AD-9451-4240-AC1F-BA68000B2271}"/>
              </a:ext>
            </a:extLst>
          </p:cNvPr>
          <p:cNvSpPr txBox="1"/>
          <p:nvPr/>
        </p:nvSpPr>
        <p:spPr>
          <a:xfrm>
            <a:off x="8290560" y="5750160"/>
            <a:ext cx="3694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5B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“Building the Plane as We Fly It!”</a:t>
            </a:r>
          </a:p>
        </p:txBody>
      </p:sp>
    </p:spTree>
    <p:extLst>
      <p:ext uri="{BB962C8B-B14F-4D97-AF65-F5344CB8AC3E}">
        <p14:creationId xmlns:p14="http://schemas.microsoft.com/office/powerpoint/2010/main" val="152175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E75DE0-FEDA-4198-91B2-2305C51283A3}"/>
              </a:ext>
            </a:extLst>
          </p:cNvPr>
          <p:cNvSpPr txBox="1">
            <a:spLocks/>
          </p:cNvSpPr>
          <p:nvPr/>
        </p:nvSpPr>
        <p:spPr>
          <a:xfrm>
            <a:off x="5933502" y="980950"/>
            <a:ext cx="5771577" cy="52964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/>
                <a:ea typeface="+mn-ea"/>
                <a:cs typeface="Calibri"/>
              </a:rPr>
              <a:t>Connecticut’s Portion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/>
                <a:ea typeface="Times New Roman" panose="02020603050405020304" pitchFamily="18" charset="0"/>
                <a:cs typeface="Calibri"/>
              </a:rPr>
              <a:t>$6.04 Billion over 5 years (FY 22-26)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/>
                <a:ea typeface="Times New Roman" panose="02020603050405020304" pitchFamily="18" charset="0"/>
                <a:cs typeface="Calibri"/>
              </a:rPr>
              <a:t>Received $2.2 Billion to date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Funding has been allocated through various programs, both competitive and formula grants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/>
              <a:ea typeface="Times New Roman" panose="02020603050405020304" pitchFamily="18" charset="0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/>
                <a:ea typeface="+mn-ea"/>
                <a:cs typeface="Calibri"/>
              </a:rPr>
              <a:t>Mix of formula funding and competitive grants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/>
                <a:ea typeface="Times New Roman" panose="02020603050405020304" pitchFamily="18" charset="0"/>
                <a:cs typeface="Calibri"/>
              </a:rPr>
              <a:t>Implementation timelines vary by program</a:t>
            </a:r>
          </a:p>
          <a:p>
            <a:pPr marL="6858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112D9-F28F-4267-97BB-162C892D5F5A}"/>
              </a:ext>
            </a:extLst>
          </p:cNvPr>
          <p:cNvSpPr txBox="1"/>
          <p:nvPr/>
        </p:nvSpPr>
        <p:spPr>
          <a:xfrm>
            <a:off x="135076" y="6277431"/>
            <a:ext cx="83010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CONNECTICUT_The-Infrastructure-Investment-and-Jobs-Act-State-Fact-Sheet.pdf (whitehouse.gov)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9EC0C9-FBA6-45FB-B8C9-370DBB510337}"/>
              </a:ext>
            </a:extLst>
          </p:cNvPr>
          <p:cNvSpPr txBox="1">
            <a:spLocks/>
          </p:cNvSpPr>
          <p:nvPr/>
        </p:nvSpPr>
        <p:spPr>
          <a:xfrm>
            <a:off x="-9405" y="-101827"/>
            <a:ext cx="12191999" cy="1005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 panose="020B0503030202060203"/>
                <a:cs typeface="Arial"/>
              </a:rPr>
              <a:t>IIJA &amp; Connecticut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phik" panose="020B0503030202060203"/>
              <a:cs typeface="Arial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6370189-C039-4F8A-B533-2062C0D3AE76}"/>
              </a:ext>
            </a:extLst>
          </p:cNvPr>
          <p:cNvGraphicFramePr/>
          <p:nvPr/>
        </p:nvGraphicFramePr>
        <p:xfrm>
          <a:off x="9406" y="782311"/>
          <a:ext cx="6527419" cy="5574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299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76BE-95DD-4BE5-B5AA-03D88BDB2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BIL Coordination Support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06521E-98BC-4C68-8A3D-9434B0156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159" y="1736613"/>
            <a:ext cx="5555683" cy="522010"/>
          </a:xfrm>
          <a:prstGeom prst="rect">
            <a:avLst/>
          </a:prstGeom>
          <a:solidFill>
            <a:srgbClr val="D9D9D9"/>
          </a:solidFill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square" lIns="42200" tIns="42200" rIns="42200" bIns="42200" anchor="ctr"/>
          <a:lstStyle/>
          <a:p>
            <a:pPr marL="0" marR="0" lvl="0" indent="0" algn="ctr" defTabSz="8445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DRS Commissioner and Senior Advisor to the Governor for Infrastructure</a:t>
            </a:r>
          </a:p>
          <a:p>
            <a:pPr marL="0" marR="0" lvl="0" indent="0" algn="ctr" defTabSz="8445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Gotham Book" pitchFamily="2" charset="0"/>
              </a:rPr>
              <a:t>Mark Boughton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7AFB58-DBA0-4739-8A16-3FAB83A05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956" y="2548699"/>
            <a:ext cx="2608088" cy="474555"/>
          </a:xfrm>
          <a:prstGeom prst="rect">
            <a:avLst/>
          </a:prstGeom>
          <a:solidFill>
            <a:srgbClr val="BDD7EE"/>
          </a:solidFill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lIns="42200" tIns="42200" rIns="42200" bIns="42200" anchor="ctr"/>
          <a:lstStyle/>
          <a:p>
            <a:pPr marL="0" marR="0" lvl="0" indent="0" algn="ctr" defTabSz="84455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Gotham Book" pitchFamily="2" charset="0"/>
              </a:rPr>
              <a:t>Deputy Advisor</a:t>
            </a:r>
          </a:p>
          <a:p>
            <a:pPr marL="0" marR="0" lvl="0" indent="0" algn="ctr" defTabSz="84455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Gotham Book" pitchFamily="2" charset="0"/>
              </a:rPr>
              <a:t>Stephen Nocera</a:t>
            </a:r>
          </a:p>
          <a:p>
            <a:pPr marL="0" marR="0" lvl="0" indent="0" algn="ctr" defTabSz="84455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Gotham Book" pitchFamily="2" charset="0"/>
              </a:rPr>
              <a:t>DRS/OPM DPM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73E182-CCCB-49ED-B23D-95E4F41821A8}"/>
              </a:ext>
            </a:extLst>
          </p:cNvPr>
          <p:cNvGrpSpPr/>
          <p:nvPr/>
        </p:nvGrpSpPr>
        <p:grpSpPr>
          <a:xfrm>
            <a:off x="3970778" y="3177200"/>
            <a:ext cx="4420128" cy="1487194"/>
            <a:chOff x="4166964" y="3625201"/>
            <a:chExt cx="4420128" cy="14871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605F3E-C54A-4AE4-BF55-4A3484B46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964" y="4627110"/>
              <a:ext cx="1473376" cy="4852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wrap="square" lIns="42200" tIns="42200" rIns="42200" bIns="42200" anchor="ctr"/>
            <a:lstStyle/>
            <a:p>
              <a:pPr marL="0" marR="0" lvl="0" indent="0" algn="ctr" defTabSz="84455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otham Book" pitchFamily="2" charset="0"/>
                </a:rPr>
                <a:t>IIJA Fellow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6F6862-B014-4474-9E8E-69FCBD66C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716" y="4627110"/>
              <a:ext cx="1473376" cy="4852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wrap="square" lIns="42200" tIns="42200" rIns="42200" bIns="42200" anchor="ctr"/>
            <a:lstStyle/>
            <a:p>
              <a:pPr marL="0" marR="0" lvl="0" indent="0" algn="ctr" defTabSz="84455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otham Book" pitchFamily="2" charset="0"/>
                </a:rPr>
                <a:t>Possible IRA Fellow</a:t>
              </a:r>
              <a:endParaRPr kumimoji="0" lang="en-AU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Gotham Book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3212CE-0B0E-432C-9AA7-62B71661C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498" y="3625201"/>
              <a:ext cx="1473376" cy="47455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wrap="square" lIns="42200" tIns="42200" rIns="42200" bIns="42200" anchor="ctr"/>
            <a:lstStyle/>
            <a:p>
              <a:pPr marL="0" marR="0" lvl="0" indent="0" algn="ctr" defTabSz="84455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otham Book" pitchFamily="2" charset="0"/>
                </a:rPr>
                <a:t>Program Associate</a:t>
              </a:r>
            </a:p>
            <a:p>
              <a:pPr marL="0" marR="0" lvl="0" indent="0" algn="ctr" defTabSz="84455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otham Book" pitchFamily="2" charset="0"/>
                </a:rPr>
                <a:t>Tayler Thorpe</a:t>
              </a:r>
            </a:p>
            <a:p>
              <a:pPr marL="0" marR="0" lvl="0" indent="0" algn="ctr" defTabSz="84455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otham Book" pitchFamily="2" charset="0"/>
                </a:rPr>
                <a:t>DRS/OPM DPM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7B03F8-1D54-48DC-B501-C2E4A1A2BA9E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6096000" y="2258623"/>
            <a:ext cx="1" cy="2900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2599B-274D-456E-9B4D-D25861F14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7" y="5365031"/>
            <a:ext cx="1473376" cy="4852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square" lIns="42200" tIns="42200" rIns="42200" bIns="42200" anchor="ctr"/>
          <a:lstStyle/>
          <a:p>
            <a:pPr marL="0" marR="0" lvl="0" indent="0" algn="ctr" defTabSz="8445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Gotham Book" pitchFamily="2" charset="0"/>
              </a:rPr>
              <a:t>DOT Fellow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E761C7-0EE6-46F1-B621-374FCAA3D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098" y="5365031"/>
            <a:ext cx="1473376" cy="4852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square" lIns="42200" tIns="42200" rIns="42200" bIns="42200" anchor="ctr"/>
          <a:lstStyle/>
          <a:p>
            <a:pPr marL="0" marR="0" lvl="0" indent="0" algn="ctr" defTabSz="8445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Gotham Book" pitchFamily="2" charset="0"/>
              </a:rPr>
              <a:t>DEEP Fellow</a:t>
            </a:r>
            <a:endParaRPr kumimoji="0" lang="en-AU" sz="11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Gotham Book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958680-E8A4-4320-AD26-5F057642D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854" y="5365031"/>
            <a:ext cx="1473376" cy="4852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square" lIns="42200" tIns="42200" rIns="42200" bIns="42200" anchor="ctr"/>
          <a:lstStyle/>
          <a:p>
            <a:pPr marL="0" marR="0" lvl="0" indent="0" algn="ctr" defTabSz="8445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Gotham Book" pitchFamily="2" charset="0"/>
              </a:rPr>
              <a:t>OWS Fellow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A51098-DF04-4DAD-A8BD-912614C3F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275" y="5365031"/>
            <a:ext cx="1473376" cy="4852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wrap="square" lIns="42200" tIns="42200" rIns="42200" bIns="42200" anchor="ctr"/>
          <a:lstStyle/>
          <a:p>
            <a:pPr marL="0" marR="0" lvl="0" indent="0" algn="ctr" defTabSz="8445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Gotham Book" pitchFamily="2" charset="0"/>
              </a:rPr>
              <a:t>Possible Additional Fellow</a:t>
            </a:r>
            <a:endParaRPr kumimoji="0" lang="en-AU" sz="11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Gotham Book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0F0452-6194-4A85-A667-1E64212E3124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6096000" y="3023254"/>
            <a:ext cx="0" cy="153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48AC894-217C-4E10-BAB2-68543349A55F}"/>
              </a:ext>
            </a:extLst>
          </p:cNvPr>
          <p:cNvCxnSpPr>
            <a:stCxn id="12" idx="2"/>
            <a:endCxn id="8" idx="0"/>
          </p:cNvCxnSpPr>
          <p:nvPr/>
        </p:nvCxnSpPr>
        <p:spPr>
          <a:xfrm rot="5400000">
            <a:off x="5138056" y="3221165"/>
            <a:ext cx="527354" cy="1388534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0120397D-D597-41F8-B1E2-493DAFCEB4C8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rot="16200000" flipH="1">
            <a:off x="6611432" y="3136323"/>
            <a:ext cx="527354" cy="155821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52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New if You Ain T First You Re Last Memes | Gif Memes, Talladega Nights  Memes, Winner Memes">
            <a:extLst>
              <a:ext uri="{FF2B5EF4-FFF2-40B4-BE49-F238E27FC236}">
                <a16:creationId xmlns:a16="http://schemas.microsoft.com/office/drawing/2014/main" id="{C31C1928-0EC6-4A78-A599-944C863FF0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" b="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D8584-AFF3-4D63-9CA5-E0E23510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raphik" panose="020B0503030202060203"/>
              </a:rPr>
              <a:t>Competitive Grant Philosophy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540B24BF-D1B7-4920-A540-4F54DCD1B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0" y="5941656"/>
            <a:ext cx="982493" cy="98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5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BC89939-9231-A740-9D0E-355A0E41F595}"/>
              </a:ext>
            </a:extLst>
          </p:cNvPr>
          <p:cNvSpPr txBox="1">
            <a:spLocks/>
          </p:cNvSpPr>
          <p:nvPr/>
        </p:nvSpPr>
        <p:spPr>
          <a:xfrm>
            <a:off x="348294" y="236108"/>
            <a:ext cx="11430000" cy="6089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ea typeface="+mj-ea"/>
                <a:cs typeface="+mj-cs"/>
              </a:rPr>
              <a:t>What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5BAC"/>
                </a:solidFill>
                <a:effectLst/>
                <a:uLnTx/>
                <a:uFillTx/>
                <a:latin typeface="Graphik" panose="020B0503030202060203" pitchFamily="34" charset="0"/>
                <a:ea typeface="+mj-ea"/>
                <a:cs typeface="+mj-cs"/>
              </a:rPr>
              <a:t>We’ve Accomplished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1D85F7"/>
                </a:solidFill>
                <a:effectLst/>
                <a:uLnTx/>
                <a:uFillTx/>
                <a:latin typeface="Graphik" panose="020B0503030202060203" pitchFamily="34" charset="0"/>
                <a:ea typeface="+mj-ea"/>
                <a:cs typeface="+mj-cs"/>
              </a:rPr>
              <a:t>… So Far!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D85F7"/>
              </a:solidFill>
              <a:effectLst/>
              <a:uLnTx/>
              <a:uFillTx/>
              <a:latin typeface="Graphik" panose="020B0503030202060203" pitchFamily="34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B63761-B5CF-49F3-9FC7-405CA438B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664" y="877006"/>
            <a:ext cx="4640630" cy="5306977"/>
          </a:xfrm>
          <a:prstGeom prst="rect">
            <a:avLst/>
          </a:prstGeom>
        </p:spPr>
      </p:pic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0FCAF8AA-21C9-4DDF-8962-5EEC0E25C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5" y="1657653"/>
            <a:ext cx="5867246" cy="4298774"/>
          </a:xfrm>
          <a:prstGeom prst="rect">
            <a:avLst/>
          </a:prstGeom>
          <a:effectLst>
            <a:outerShdw blurRad="50800" dist="50800" dir="5400000" sx="102000" sy="102000" algn="ctr" rotWithShape="0">
              <a:schemeClr val="accent1"/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8AFC86-3E82-4AEA-BBCF-B8AFCE279C6C}"/>
              </a:ext>
            </a:extLst>
          </p:cNvPr>
          <p:cNvSpPr txBox="1"/>
          <p:nvPr/>
        </p:nvSpPr>
        <p:spPr>
          <a:xfrm>
            <a:off x="242796" y="1051886"/>
            <a:ext cx="67893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raphik" panose="020B0503030202060203"/>
                <a:ea typeface="+mn-ea"/>
                <a:cs typeface="+mn-cs"/>
              </a:rPr>
              <a:t>Announced BIL Projects in Connecticut as of Nov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C72C04-77AB-4D27-B0D7-92EF0788AD8F}"/>
              </a:ext>
            </a:extLst>
          </p:cNvPr>
          <p:cNvSpPr/>
          <p:nvPr/>
        </p:nvSpPr>
        <p:spPr>
          <a:xfrm>
            <a:off x="713115" y="1435148"/>
            <a:ext cx="6319051" cy="174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B1BACC-2EA7-4CF5-9E0C-DA6D822FFC3C}"/>
              </a:ext>
            </a:extLst>
          </p:cNvPr>
          <p:cNvCxnSpPr>
            <a:cxnSpLocks/>
          </p:cNvCxnSpPr>
          <p:nvPr/>
        </p:nvCxnSpPr>
        <p:spPr>
          <a:xfrm>
            <a:off x="348294" y="1501823"/>
            <a:ext cx="65382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5FFB60A-C9DD-4897-A017-5B0C56E12E28}"/>
              </a:ext>
            </a:extLst>
          </p:cNvPr>
          <p:cNvSpPr/>
          <p:nvPr/>
        </p:nvSpPr>
        <p:spPr>
          <a:xfrm>
            <a:off x="1843088" y="2224088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B41630D-A75D-4DA6-AE9C-4A126425A6E2}"/>
              </a:ext>
            </a:extLst>
          </p:cNvPr>
          <p:cNvSpPr/>
          <p:nvPr/>
        </p:nvSpPr>
        <p:spPr>
          <a:xfrm>
            <a:off x="1581782" y="2428875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56052C6B-AF21-4B07-907D-BDE860DCD436}"/>
              </a:ext>
            </a:extLst>
          </p:cNvPr>
          <p:cNvSpPr/>
          <p:nvPr/>
        </p:nvSpPr>
        <p:spPr>
          <a:xfrm>
            <a:off x="1900238" y="2428874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9EC43BAA-8CC3-493F-B56F-870233C2C024}"/>
              </a:ext>
            </a:extLst>
          </p:cNvPr>
          <p:cNvSpPr/>
          <p:nvPr/>
        </p:nvSpPr>
        <p:spPr>
          <a:xfrm>
            <a:off x="2576513" y="2033588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F945B15A-5282-4720-887E-28265C571447}"/>
              </a:ext>
            </a:extLst>
          </p:cNvPr>
          <p:cNvSpPr/>
          <p:nvPr/>
        </p:nvSpPr>
        <p:spPr>
          <a:xfrm>
            <a:off x="3541963" y="1866035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56699060-A84B-470F-89CB-E539015B0231}"/>
              </a:ext>
            </a:extLst>
          </p:cNvPr>
          <p:cNvSpPr/>
          <p:nvPr/>
        </p:nvSpPr>
        <p:spPr>
          <a:xfrm>
            <a:off x="3758340" y="2138363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F6AB3B08-76BD-475E-B310-5764A413CAFD}"/>
              </a:ext>
            </a:extLst>
          </p:cNvPr>
          <p:cNvSpPr/>
          <p:nvPr/>
        </p:nvSpPr>
        <p:spPr>
          <a:xfrm>
            <a:off x="3758340" y="2224088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BED49F1-8DCC-4EAD-9292-10A100EDB384}"/>
              </a:ext>
            </a:extLst>
          </p:cNvPr>
          <p:cNvSpPr/>
          <p:nvPr/>
        </p:nvSpPr>
        <p:spPr>
          <a:xfrm>
            <a:off x="1900238" y="3089386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4D19F57A-CFA2-430A-8C9A-6C5BDE385986}"/>
              </a:ext>
            </a:extLst>
          </p:cNvPr>
          <p:cNvSpPr/>
          <p:nvPr/>
        </p:nvSpPr>
        <p:spPr>
          <a:xfrm>
            <a:off x="2690813" y="3111596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AE83A20-A066-4825-B098-C71DCBE8ECA7}"/>
              </a:ext>
            </a:extLst>
          </p:cNvPr>
          <p:cNvSpPr/>
          <p:nvPr/>
        </p:nvSpPr>
        <p:spPr>
          <a:xfrm>
            <a:off x="2690813" y="3194161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7AFFAE87-AC5E-4E05-9C11-5E7633C109CB}"/>
              </a:ext>
            </a:extLst>
          </p:cNvPr>
          <p:cNvSpPr/>
          <p:nvPr/>
        </p:nvSpPr>
        <p:spPr>
          <a:xfrm>
            <a:off x="2633663" y="3205266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99FD6658-2848-4B68-AEFA-CCD9C36DEA11}"/>
              </a:ext>
            </a:extLst>
          </p:cNvPr>
          <p:cNvSpPr/>
          <p:nvPr/>
        </p:nvSpPr>
        <p:spPr>
          <a:xfrm>
            <a:off x="2547938" y="3268758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FAFDD0C6-0D5C-4116-AE31-643E00A5CF00}"/>
              </a:ext>
            </a:extLst>
          </p:cNvPr>
          <p:cNvSpPr/>
          <p:nvPr/>
        </p:nvSpPr>
        <p:spPr>
          <a:xfrm>
            <a:off x="1581782" y="4219576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4926C0A0-AE3E-443B-8EEE-6E373DE388FF}"/>
              </a:ext>
            </a:extLst>
          </p:cNvPr>
          <p:cNvSpPr/>
          <p:nvPr/>
        </p:nvSpPr>
        <p:spPr>
          <a:xfrm>
            <a:off x="1524632" y="4324351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95556470-4C3C-4DA8-86B7-771518A76CEC}"/>
              </a:ext>
            </a:extLst>
          </p:cNvPr>
          <p:cNvSpPr/>
          <p:nvPr/>
        </p:nvSpPr>
        <p:spPr>
          <a:xfrm>
            <a:off x="2071688" y="5200347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5013DF07-1A5E-4A18-ACFB-75D0A9C1AFAF}"/>
              </a:ext>
            </a:extLst>
          </p:cNvPr>
          <p:cNvSpPr/>
          <p:nvPr/>
        </p:nvSpPr>
        <p:spPr>
          <a:xfrm>
            <a:off x="2278541" y="5095572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ACC217FF-7B24-463B-A398-B0991F74AE0F}"/>
              </a:ext>
            </a:extLst>
          </p:cNvPr>
          <p:cNvSpPr/>
          <p:nvPr/>
        </p:nvSpPr>
        <p:spPr>
          <a:xfrm>
            <a:off x="2498338" y="5124145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18BF5045-536E-448F-BF91-D9918952820A}"/>
              </a:ext>
            </a:extLst>
          </p:cNvPr>
          <p:cNvSpPr/>
          <p:nvPr/>
        </p:nvSpPr>
        <p:spPr>
          <a:xfrm>
            <a:off x="1366838" y="5510213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9033A16B-0ADD-41EE-937B-A08E0C7CF452}"/>
              </a:ext>
            </a:extLst>
          </p:cNvPr>
          <p:cNvSpPr/>
          <p:nvPr/>
        </p:nvSpPr>
        <p:spPr>
          <a:xfrm>
            <a:off x="2490788" y="3976688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B7083A81-3006-4B27-BEF8-B1513E601220}"/>
              </a:ext>
            </a:extLst>
          </p:cNvPr>
          <p:cNvSpPr/>
          <p:nvPr/>
        </p:nvSpPr>
        <p:spPr>
          <a:xfrm>
            <a:off x="2690813" y="3599561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6F2960C4-DCB9-4A24-B08C-705BAFD29CAA}"/>
              </a:ext>
            </a:extLst>
          </p:cNvPr>
          <p:cNvSpPr/>
          <p:nvPr/>
        </p:nvSpPr>
        <p:spPr>
          <a:xfrm>
            <a:off x="2747963" y="3666236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3A72CFEA-25B6-4D20-B436-DF0FD596916C}"/>
              </a:ext>
            </a:extLst>
          </p:cNvPr>
          <p:cNvSpPr/>
          <p:nvPr/>
        </p:nvSpPr>
        <p:spPr>
          <a:xfrm>
            <a:off x="2652713" y="3785298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49BBE16E-0E66-41D4-AEDD-B3199B22C307}"/>
              </a:ext>
            </a:extLst>
          </p:cNvPr>
          <p:cNvSpPr/>
          <p:nvPr/>
        </p:nvSpPr>
        <p:spPr>
          <a:xfrm>
            <a:off x="3367088" y="3837686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298D7BC4-DDB3-4A3D-BA3D-1277A82B2958}"/>
              </a:ext>
            </a:extLst>
          </p:cNvPr>
          <p:cNvSpPr/>
          <p:nvPr/>
        </p:nvSpPr>
        <p:spPr>
          <a:xfrm>
            <a:off x="3252788" y="4276726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81EC5688-56C0-4F8B-99ED-242E34B02ACE}"/>
              </a:ext>
            </a:extLst>
          </p:cNvPr>
          <p:cNvSpPr/>
          <p:nvPr/>
        </p:nvSpPr>
        <p:spPr>
          <a:xfrm>
            <a:off x="3038475" y="4562476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21744001-4AE8-4779-8474-0C6177B1CFB2}"/>
              </a:ext>
            </a:extLst>
          </p:cNvPr>
          <p:cNvSpPr/>
          <p:nvPr/>
        </p:nvSpPr>
        <p:spPr>
          <a:xfrm>
            <a:off x="3186113" y="4762500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BE4670CB-32B9-4625-B0C6-3D24A401A750}"/>
              </a:ext>
            </a:extLst>
          </p:cNvPr>
          <p:cNvSpPr/>
          <p:nvPr/>
        </p:nvSpPr>
        <p:spPr>
          <a:xfrm>
            <a:off x="3067051" y="4922155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B0E1CA24-8B7C-4FCF-8658-A984CA737417}"/>
              </a:ext>
            </a:extLst>
          </p:cNvPr>
          <p:cNvSpPr/>
          <p:nvPr/>
        </p:nvSpPr>
        <p:spPr>
          <a:xfrm>
            <a:off x="3009901" y="4710112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945552D9-AB18-40F2-8CC0-250868A9224C}"/>
              </a:ext>
            </a:extLst>
          </p:cNvPr>
          <p:cNvSpPr/>
          <p:nvPr/>
        </p:nvSpPr>
        <p:spPr>
          <a:xfrm>
            <a:off x="4414838" y="4654747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9D7F1A01-9D08-4EAF-9978-FA0900B75392}"/>
              </a:ext>
            </a:extLst>
          </p:cNvPr>
          <p:cNvSpPr/>
          <p:nvPr/>
        </p:nvSpPr>
        <p:spPr>
          <a:xfrm>
            <a:off x="5543550" y="4510088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D0423F1C-6C9B-46AC-871C-5AEC78354DF1}"/>
              </a:ext>
            </a:extLst>
          </p:cNvPr>
          <p:cNvSpPr/>
          <p:nvPr/>
        </p:nvSpPr>
        <p:spPr>
          <a:xfrm>
            <a:off x="6096000" y="4399566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EC9691EC-DDE8-4380-9330-C90E8D6D2885}"/>
              </a:ext>
            </a:extLst>
          </p:cNvPr>
          <p:cNvSpPr/>
          <p:nvPr/>
        </p:nvSpPr>
        <p:spPr>
          <a:xfrm>
            <a:off x="3252788" y="3122835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97FB9388-40CB-4A39-A15B-4B5C648741CB}"/>
              </a:ext>
            </a:extLst>
          </p:cNvPr>
          <p:cNvSpPr/>
          <p:nvPr/>
        </p:nvSpPr>
        <p:spPr>
          <a:xfrm>
            <a:off x="3252788" y="3205265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3D020A0B-F7A0-4BB8-8601-A4B171AD0B77}"/>
              </a:ext>
            </a:extLst>
          </p:cNvPr>
          <p:cNvSpPr/>
          <p:nvPr/>
        </p:nvSpPr>
        <p:spPr>
          <a:xfrm>
            <a:off x="3684838" y="2671460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EC975157-0686-4411-BCA6-4FD7543F4185}"/>
              </a:ext>
            </a:extLst>
          </p:cNvPr>
          <p:cNvSpPr/>
          <p:nvPr/>
        </p:nvSpPr>
        <p:spPr>
          <a:xfrm>
            <a:off x="3684838" y="2934757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A59FBA90-6FD6-4D17-8A49-6DCDB9BB2B19}"/>
              </a:ext>
            </a:extLst>
          </p:cNvPr>
          <p:cNvSpPr/>
          <p:nvPr/>
        </p:nvSpPr>
        <p:spPr>
          <a:xfrm>
            <a:off x="3872640" y="2984611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58620B97-6008-4A80-93FD-D01767AE3AC9}"/>
              </a:ext>
            </a:extLst>
          </p:cNvPr>
          <p:cNvSpPr/>
          <p:nvPr/>
        </p:nvSpPr>
        <p:spPr>
          <a:xfrm>
            <a:off x="5151649" y="2878851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5D1DB9ED-F3B1-4675-AC4A-D50F3293557C}"/>
              </a:ext>
            </a:extLst>
          </p:cNvPr>
          <p:cNvSpPr/>
          <p:nvPr/>
        </p:nvSpPr>
        <p:spPr>
          <a:xfrm>
            <a:off x="5151649" y="2966258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7F4E8FDA-DDFB-4BB8-9DC0-D7DCFBB50657}"/>
              </a:ext>
            </a:extLst>
          </p:cNvPr>
          <p:cNvSpPr/>
          <p:nvPr/>
        </p:nvSpPr>
        <p:spPr>
          <a:xfrm>
            <a:off x="5371446" y="3036998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23B82DA1-D9C3-4419-88A1-7AD7CE0A9B67}"/>
              </a:ext>
            </a:extLst>
          </p:cNvPr>
          <p:cNvSpPr/>
          <p:nvPr/>
        </p:nvSpPr>
        <p:spPr>
          <a:xfrm>
            <a:off x="5944920" y="2671460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BADEE55B-9E25-490F-A3FB-8B5A25F06F4B}"/>
              </a:ext>
            </a:extLst>
          </p:cNvPr>
          <p:cNvSpPr/>
          <p:nvPr/>
        </p:nvSpPr>
        <p:spPr>
          <a:xfrm>
            <a:off x="6059908" y="2143823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B8E1AAEA-3656-4576-BA7E-709AC46CC06E}"/>
              </a:ext>
            </a:extLst>
          </p:cNvPr>
          <p:cNvSpPr/>
          <p:nvPr/>
        </p:nvSpPr>
        <p:spPr>
          <a:xfrm>
            <a:off x="5981700" y="2142225"/>
            <a:ext cx="114300" cy="1047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DBCDD5-4E13-45F1-B947-49A4ADEE8BCF}"/>
              </a:ext>
            </a:extLst>
          </p:cNvPr>
          <p:cNvSpPr/>
          <p:nvPr/>
        </p:nvSpPr>
        <p:spPr>
          <a:xfrm>
            <a:off x="6002070" y="4526756"/>
            <a:ext cx="45719" cy="4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7765C-3B86-417C-8D00-9AA2A30DAE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700" b="3101"/>
          <a:stretch/>
        </p:blipFill>
        <p:spPr>
          <a:xfrm>
            <a:off x="6902035" y="829767"/>
            <a:ext cx="5159833" cy="53709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8ABC01B-02C5-43DF-B020-FBAD64A48880}"/>
              </a:ext>
            </a:extLst>
          </p:cNvPr>
          <p:cNvSpPr txBox="1"/>
          <p:nvPr/>
        </p:nvSpPr>
        <p:spPr>
          <a:xfrm>
            <a:off x="0" y="6153491"/>
            <a:ext cx="83010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Bipartisan Infrastructure Law (BIL) Maps Dashboard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68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Trail Train at Wallingford Station">
            <a:extLst>
              <a:ext uri="{FF2B5EF4-FFF2-40B4-BE49-F238E27FC236}">
                <a16:creationId xmlns:a16="http://schemas.microsoft.com/office/drawing/2014/main" id="{C8AE8267-8412-2773-7E88-EB87BC7BD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94" y="1409023"/>
            <a:ext cx="4747754" cy="466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906BC0-3825-4A3F-BE11-90FF74C79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66" y="2812677"/>
            <a:ext cx="2019610" cy="2026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A2A78-092A-4B9F-97FB-4458BD00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6513"/>
            <a:ext cx="12191999" cy="1005328"/>
          </a:xfrm>
        </p:spPr>
        <p:txBody>
          <a:bodyPr/>
          <a:lstStyle/>
          <a:p>
            <a:pPr algn="ctr"/>
            <a:r>
              <a:rPr lang="en-US" dirty="0">
                <a:latin typeface="Graphik"/>
                <a:cs typeface="Arial"/>
              </a:rPr>
              <a:t>CTDOT</a:t>
            </a:r>
            <a:endParaRPr lang="en-US" dirty="0">
              <a:latin typeface="Graphi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257623-1AAB-4900-BD10-9515FC7D18BB}"/>
              </a:ext>
            </a:extLst>
          </p:cNvPr>
          <p:cNvSpPr txBox="1"/>
          <p:nvPr/>
        </p:nvSpPr>
        <p:spPr>
          <a:xfrm>
            <a:off x="554452" y="1078942"/>
            <a:ext cx="5830765" cy="54938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$1.6 billion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been announced for Connecticut’s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roads, bridges, roadway safety, and other major projects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+mn-ea"/>
                <a:cs typeface="+mn-cs"/>
              </a:rPr>
              <a:t>Highway Formula Funding + Formula Bridge Funding + RAISE program money)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Won funding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Accessibility Improvements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Ansonia, Beacon Falls and Seymour Stations that serve the Waterbury Line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$29.6 million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Awarded funding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Gold Star Bridge Repairs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improving the bridge in New London &amp; Groton 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$158 million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$242 million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received for Connecticut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Bridges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(Figure does not including Gold Star Bridge award)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$2 million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Local and Regional Project Assistance Grants for Stamford’s West Main St Corridor Planning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2C59BF-8655-410A-A073-33C805D534D7}"/>
              </a:ext>
            </a:extLst>
          </p:cNvPr>
          <p:cNvSpPr txBox="1"/>
          <p:nvPr/>
        </p:nvSpPr>
        <p:spPr>
          <a:xfrm>
            <a:off x="834501" y="1178190"/>
            <a:ext cx="563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2022 IIJA Highlights </a:t>
            </a:r>
          </a:p>
        </p:txBody>
      </p:sp>
    </p:spTree>
    <p:extLst>
      <p:ext uri="{BB962C8B-B14F-4D97-AF65-F5344CB8AC3E}">
        <p14:creationId xmlns:p14="http://schemas.microsoft.com/office/powerpoint/2010/main" val="182061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uture School Buses">
            <a:extLst>
              <a:ext uri="{FF2B5EF4-FFF2-40B4-BE49-F238E27FC236}">
                <a16:creationId xmlns:a16="http://schemas.microsoft.com/office/drawing/2014/main" id="{90B37E7B-B47D-4237-B777-776931526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10"/>
          <a:stretch/>
        </p:blipFill>
        <p:spPr bwMode="auto">
          <a:xfrm>
            <a:off x="8450910" y="3031434"/>
            <a:ext cx="3115674" cy="323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A2A78-092A-4B9F-97FB-4458BD00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6513"/>
            <a:ext cx="12191999" cy="1005328"/>
          </a:xfrm>
        </p:spPr>
        <p:txBody>
          <a:bodyPr/>
          <a:lstStyle/>
          <a:p>
            <a:pPr algn="ctr"/>
            <a:r>
              <a:rPr lang="en-US" dirty="0">
                <a:cs typeface="Arial"/>
              </a:rPr>
              <a:t>DEEP</a:t>
            </a:r>
            <a:endParaRPr lang="en-US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9EBEF4F-3C0D-4584-94F0-24F7F73C7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48" y="1166376"/>
            <a:ext cx="2431590" cy="2431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FBF635-1329-4191-A304-5818BB0F80D8}"/>
              </a:ext>
            </a:extLst>
          </p:cNvPr>
          <p:cNvSpPr txBox="1"/>
          <p:nvPr/>
        </p:nvSpPr>
        <p:spPr>
          <a:xfrm>
            <a:off x="401913" y="1095355"/>
            <a:ext cx="563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2022 IIJA Highlights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D4C9A5-3CCD-438E-8A04-F480F5B5C856}"/>
              </a:ext>
            </a:extLst>
          </p:cNvPr>
          <p:cNvSpPr txBox="1"/>
          <p:nvPr/>
        </p:nvSpPr>
        <p:spPr>
          <a:xfrm>
            <a:off x="488272" y="1642369"/>
            <a:ext cx="677366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$36.5 million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for Bridgeport Harbor for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Coastal Storm Risk Management, Hurricane, And Storm Damage Reduction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National Electric Vehicle Infrastructure Formula Program &amp; National Electric Vehicle Infrastructure Formula Program 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$132.3 million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Grants for EV School buses 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Cornwall, Falls Village, Sharon, and Hartford 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$8.8 million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EPA’S clean school bus program dollars thus far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127,000 households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Connecticut are enrolled in the Affordable Connectivity Program and growing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Connecticut will receive at least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$100 million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high-speed internet infrastructure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7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DB323FB-86B2-47BF-8A7B-E0C0C1823E56}" vid="{1FB3836F-37DF-43AC-B64A-218EFDE0D090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DB323FB-86B2-47BF-8A7B-E0C0C1823E56}" vid="{1FB3836F-37DF-43AC-B64A-218EFDE0D090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Microsoft Office PowerPoint</Application>
  <PresentationFormat>Widescreen</PresentationFormat>
  <Paragraphs>140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Abadi</vt:lpstr>
      <vt:lpstr>Arial</vt:lpstr>
      <vt:lpstr>Calibri</vt:lpstr>
      <vt:lpstr>Calibri Light</vt:lpstr>
      <vt:lpstr>Graphik</vt:lpstr>
      <vt:lpstr>Helvetica</vt:lpstr>
      <vt:lpstr>Office Theme</vt:lpstr>
      <vt:lpstr>1_Office Theme</vt:lpstr>
      <vt:lpstr>3_Office Theme</vt:lpstr>
      <vt:lpstr>4_Office Theme</vt:lpstr>
      <vt:lpstr>COST’s 2023  Connecticut Town Meeting</vt:lpstr>
      <vt:lpstr>PowerPoint Presentation</vt:lpstr>
      <vt:lpstr>Objectives of CTBILT team</vt:lpstr>
      <vt:lpstr>PowerPoint Presentation</vt:lpstr>
      <vt:lpstr>BIL Coordination Support</vt:lpstr>
      <vt:lpstr>Competitive Grant Philosophy</vt:lpstr>
      <vt:lpstr>PowerPoint Presentation</vt:lpstr>
      <vt:lpstr>CTDOT</vt:lpstr>
      <vt:lpstr>DEEP</vt:lpstr>
      <vt:lpstr>DPH</vt:lpstr>
      <vt:lpstr>PowerPoint Presentation</vt:lpstr>
      <vt:lpstr>Final Thoughts and Reminders</vt:lpstr>
      <vt:lpstr>Resources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2022-06-07T19:47:58Z</dcterms:created>
  <dcterms:modified xsi:type="dcterms:W3CDTF">2023-01-10T22:30:48Z</dcterms:modified>
</cp:coreProperties>
</file>